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46"/>
  </p:notesMasterIdLst>
  <p:sldIdLst>
    <p:sldId id="256" r:id="rId2"/>
    <p:sldId id="257" r:id="rId3"/>
    <p:sldId id="513" r:id="rId4"/>
    <p:sldId id="258" r:id="rId5"/>
    <p:sldId id="1170" r:id="rId6"/>
    <p:sldId id="391" r:id="rId7"/>
    <p:sldId id="514" r:id="rId8"/>
    <p:sldId id="392" r:id="rId9"/>
    <p:sldId id="393" r:id="rId10"/>
    <p:sldId id="394" r:id="rId11"/>
    <p:sldId id="1171" r:id="rId12"/>
    <p:sldId id="1136" r:id="rId13"/>
    <p:sldId id="1134" r:id="rId14"/>
    <p:sldId id="491" r:id="rId15"/>
    <p:sldId id="1079" r:id="rId16"/>
    <p:sldId id="408" r:id="rId17"/>
    <p:sldId id="490" r:id="rId18"/>
    <p:sldId id="395" r:id="rId19"/>
    <p:sldId id="409" r:id="rId20"/>
    <p:sldId id="492" r:id="rId21"/>
    <p:sldId id="396" r:id="rId22"/>
    <p:sldId id="493" r:id="rId23"/>
    <p:sldId id="259" r:id="rId24"/>
    <p:sldId id="400" r:id="rId25"/>
    <p:sldId id="494" r:id="rId26"/>
    <p:sldId id="424" r:id="rId27"/>
    <p:sldId id="397" r:id="rId28"/>
    <p:sldId id="401" r:id="rId29"/>
    <p:sldId id="495" r:id="rId30"/>
    <p:sldId id="410" r:id="rId31"/>
    <p:sldId id="411" r:id="rId32"/>
    <p:sldId id="402" r:id="rId33"/>
    <p:sldId id="403" r:id="rId34"/>
    <p:sldId id="405" r:id="rId35"/>
    <p:sldId id="404" r:id="rId36"/>
    <p:sldId id="425" r:id="rId37"/>
    <p:sldId id="406" r:id="rId38"/>
    <p:sldId id="496" r:id="rId39"/>
    <p:sldId id="407" r:id="rId40"/>
    <p:sldId id="429" r:id="rId41"/>
    <p:sldId id="515" r:id="rId42"/>
    <p:sldId id="260" r:id="rId43"/>
    <p:sldId id="516" r:id="rId44"/>
    <p:sldId id="261" r:id="rId45"/>
    <p:sldId id="867" r:id="rId46"/>
    <p:sldId id="414" r:id="rId47"/>
    <p:sldId id="517" r:id="rId48"/>
    <p:sldId id="262" r:id="rId49"/>
    <p:sldId id="518" r:id="rId50"/>
    <p:sldId id="264" r:id="rId51"/>
    <p:sldId id="497" r:id="rId52"/>
    <p:sldId id="265" r:id="rId53"/>
    <p:sldId id="266" r:id="rId54"/>
    <p:sldId id="267" r:id="rId55"/>
    <p:sldId id="268" r:id="rId56"/>
    <p:sldId id="269" r:id="rId57"/>
    <p:sldId id="412" r:id="rId58"/>
    <p:sldId id="413" r:id="rId59"/>
    <p:sldId id="270" r:id="rId60"/>
    <p:sldId id="520" r:id="rId61"/>
    <p:sldId id="519" r:id="rId62"/>
    <p:sldId id="521" r:id="rId63"/>
    <p:sldId id="271" r:id="rId64"/>
    <p:sldId id="272" r:id="rId65"/>
    <p:sldId id="498" r:id="rId66"/>
    <p:sldId id="273" r:id="rId67"/>
    <p:sldId id="373" r:id="rId68"/>
    <p:sldId id="274" r:id="rId69"/>
    <p:sldId id="275" r:id="rId70"/>
    <p:sldId id="504" r:id="rId71"/>
    <p:sldId id="276" r:id="rId72"/>
    <p:sldId id="1184" r:id="rId73"/>
    <p:sldId id="1185" r:id="rId74"/>
    <p:sldId id="1186" r:id="rId75"/>
    <p:sldId id="1183" r:id="rId76"/>
    <p:sldId id="277" r:id="rId77"/>
    <p:sldId id="1187" r:id="rId78"/>
    <p:sldId id="1172" r:id="rId79"/>
    <p:sldId id="499" r:id="rId80"/>
    <p:sldId id="500" r:id="rId81"/>
    <p:sldId id="501" r:id="rId82"/>
    <p:sldId id="374" r:id="rId83"/>
    <p:sldId id="874" r:id="rId84"/>
    <p:sldId id="503" r:id="rId85"/>
    <p:sldId id="873" r:id="rId86"/>
    <p:sldId id="875" r:id="rId87"/>
    <p:sldId id="502" r:id="rId88"/>
    <p:sldId id="1173" r:id="rId89"/>
    <p:sldId id="1174" r:id="rId90"/>
    <p:sldId id="1175" r:id="rId91"/>
    <p:sldId id="1176" r:id="rId92"/>
    <p:sldId id="388" r:id="rId93"/>
    <p:sldId id="1193" r:id="rId94"/>
    <p:sldId id="390" r:id="rId95"/>
    <p:sldId id="389" r:id="rId96"/>
    <p:sldId id="1177" r:id="rId97"/>
    <p:sldId id="1178" r:id="rId98"/>
    <p:sldId id="1179" r:id="rId99"/>
    <p:sldId id="1180" r:id="rId100"/>
    <p:sldId id="1192" r:id="rId101"/>
    <p:sldId id="1181" r:id="rId102"/>
    <p:sldId id="1182" r:id="rId103"/>
    <p:sldId id="282" r:id="rId104"/>
    <p:sldId id="506" r:id="rId105"/>
    <p:sldId id="1194" r:id="rId106"/>
    <p:sldId id="283" r:id="rId107"/>
    <p:sldId id="284" r:id="rId108"/>
    <p:sldId id="285" r:id="rId109"/>
    <p:sldId id="378" r:id="rId110"/>
    <p:sldId id="286" r:id="rId111"/>
    <p:sldId id="508" r:id="rId112"/>
    <p:sldId id="507" r:id="rId113"/>
    <p:sldId id="379" r:id="rId114"/>
    <p:sldId id="509" r:id="rId115"/>
    <p:sldId id="287" r:id="rId116"/>
    <p:sldId id="523" r:id="rId117"/>
    <p:sldId id="380" r:id="rId118"/>
    <p:sldId id="288" r:id="rId119"/>
    <p:sldId id="522" r:id="rId120"/>
    <p:sldId id="289" r:id="rId121"/>
    <p:sldId id="1188" r:id="rId122"/>
    <p:sldId id="1189" r:id="rId123"/>
    <p:sldId id="1190" r:id="rId124"/>
    <p:sldId id="290" r:id="rId125"/>
    <p:sldId id="1191" r:id="rId126"/>
    <p:sldId id="423" r:id="rId127"/>
    <p:sldId id="291" r:id="rId128"/>
    <p:sldId id="434" r:id="rId129"/>
    <p:sldId id="292" r:id="rId130"/>
    <p:sldId id="421" r:id="rId131"/>
    <p:sldId id="293" r:id="rId132"/>
    <p:sldId id="422" r:id="rId133"/>
    <p:sldId id="295" r:id="rId134"/>
    <p:sldId id="294" r:id="rId135"/>
    <p:sldId id="297" r:id="rId136"/>
    <p:sldId id="511" r:id="rId137"/>
    <p:sldId id="524" r:id="rId138"/>
    <p:sldId id="298" r:id="rId139"/>
    <p:sldId id="525" r:id="rId140"/>
    <p:sldId id="296" r:id="rId141"/>
    <p:sldId id="386" r:id="rId142"/>
    <p:sldId id="526" r:id="rId143"/>
    <p:sldId id="299" r:id="rId144"/>
    <p:sldId id="527" r:id="rId145"/>
    <p:sldId id="300" r:id="rId146"/>
    <p:sldId id="381" r:id="rId147"/>
    <p:sldId id="301" r:id="rId148"/>
    <p:sldId id="1195" r:id="rId149"/>
    <p:sldId id="355" r:id="rId150"/>
    <p:sldId id="1196" r:id="rId151"/>
    <p:sldId id="529" r:id="rId152"/>
    <p:sldId id="356" r:id="rId153"/>
    <p:sldId id="1197" r:id="rId154"/>
    <p:sldId id="1198" r:id="rId155"/>
    <p:sldId id="528" r:id="rId156"/>
    <p:sldId id="1199" r:id="rId157"/>
    <p:sldId id="1200" r:id="rId158"/>
    <p:sldId id="1201" r:id="rId159"/>
    <p:sldId id="1203" r:id="rId160"/>
    <p:sldId id="1202" r:id="rId161"/>
    <p:sldId id="1204" r:id="rId162"/>
    <p:sldId id="357" r:id="rId163"/>
    <p:sldId id="1205" r:id="rId164"/>
    <p:sldId id="1206" r:id="rId165"/>
    <p:sldId id="430" r:id="rId166"/>
    <p:sldId id="897" r:id="rId167"/>
    <p:sldId id="1169" r:id="rId168"/>
    <p:sldId id="426" r:id="rId169"/>
    <p:sldId id="280" r:id="rId170"/>
    <p:sldId id="428" r:id="rId171"/>
    <p:sldId id="375" r:id="rId172"/>
    <p:sldId id="427" r:id="rId173"/>
    <p:sldId id="279" r:id="rId174"/>
    <p:sldId id="398" r:id="rId175"/>
    <p:sldId id="376" r:id="rId176"/>
    <p:sldId id="399" r:id="rId177"/>
    <p:sldId id="281" r:id="rId178"/>
    <p:sldId id="505" r:id="rId179"/>
    <p:sldId id="377" r:id="rId180"/>
    <p:sldId id="354" r:id="rId181"/>
    <p:sldId id="302" r:id="rId182"/>
    <p:sldId id="431" r:id="rId183"/>
    <p:sldId id="449" r:id="rId184"/>
    <p:sldId id="865" r:id="rId185"/>
    <p:sldId id="303" r:id="rId186"/>
    <p:sldId id="304" r:id="rId187"/>
    <p:sldId id="866" r:id="rId188"/>
    <p:sldId id="382" r:id="rId189"/>
    <p:sldId id="387" r:id="rId190"/>
    <p:sldId id="305" r:id="rId191"/>
    <p:sldId id="306" r:id="rId192"/>
    <p:sldId id="432" r:id="rId193"/>
    <p:sldId id="872" r:id="rId194"/>
    <p:sldId id="307" r:id="rId195"/>
    <p:sldId id="868" r:id="rId196"/>
    <p:sldId id="415" r:id="rId197"/>
    <p:sldId id="308" r:id="rId198"/>
    <p:sldId id="383" r:id="rId199"/>
    <p:sldId id="884" r:id="rId200"/>
    <p:sldId id="416" r:id="rId201"/>
    <p:sldId id="510" r:id="rId202"/>
    <p:sldId id="309" r:id="rId203"/>
    <p:sldId id="869" r:id="rId204"/>
    <p:sldId id="310" r:id="rId205"/>
    <p:sldId id="433" r:id="rId206"/>
    <p:sldId id="311" r:id="rId207"/>
    <p:sldId id="417" r:id="rId208"/>
    <p:sldId id="871" r:id="rId209"/>
    <p:sldId id="364" r:id="rId210"/>
    <p:sldId id="870" r:id="rId211"/>
    <p:sldId id="312" r:id="rId212"/>
    <p:sldId id="448" r:id="rId213"/>
    <p:sldId id="450" r:id="rId214"/>
    <p:sldId id="418" r:id="rId215"/>
    <p:sldId id="313" r:id="rId216"/>
    <p:sldId id="437" r:id="rId217"/>
    <p:sldId id="883" r:id="rId218"/>
    <p:sldId id="314" r:id="rId219"/>
    <p:sldId id="451" r:id="rId220"/>
    <p:sldId id="365" r:id="rId221"/>
    <p:sldId id="882" r:id="rId222"/>
    <p:sldId id="315" r:id="rId223"/>
    <p:sldId id="419" r:id="rId224"/>
    <p:sldId id="452" r:id="rId225"/>
    <p:sldId id="316" r:id="rId226"/>
    <p:sldId id="317" r:id="rId227"/>
    <p:sldId id="438" r:id="rId228"/>
    <p:sldId id="876" r:id="rId229"/>
    <p:sldId id="318" r:id="rId230"/>
    <p:sldId id="453" r:id="rId231"/>
    <p:sldId id="366" r:id="rId232"/>
    <p:sldId id="454" r:id="rId233"/>
    <p:sldId id="319" r:id="rId234"/>
    <p:sldId id="455" r:id="rId235"/>
    <p:sldId id="320" r:id="rId236"/>
    <p:sldId id="439" r:id="rId237"/>
    <p:sldId id="368" r:id="rId238"/>
    <p:sldId id="877" r:id="rId239"/>
    <p:sldId id="878" r:id="rId240"/>
    <p:sldId id="367" r:id="rId241"/>
    <p:sldId id="420" r:id="rId242"/>
    <p:sldId id="879" r:id="rId243"/>
    <p:sldId id="321" r:id="rId244"/>
    <p:sldId id="456" r:id="rId245"/>
    <p:sldId id="369" r:id="rId246"/>
    <p:sldId id="880" r:id="rId247"/>
    <p:sldId id="322" r:id="rId248"/>
    <p:sldId id="881" r:id="rId249"/>
    <p:sldId id="323" r:id="rId250"/>
    <p:sldId id="440" r:id="rId251"/>
    <p:sldId id="457" r:id="rId252"/>
    <p:sldId id="324" r:id="rId253"/>
    <p:sldId id="458" r:id="rId254"/>
    <p:sldId id="325" r:id="rId255"/>
    <p:sldId id="435" r:id="rId256"/>
    <p:sldId id="459" r:id="rId257"/>
    <p:sldId id="326" r:id="rId258"/>
    <p:sldId id="460" r:id="rId259"/>
    <p:sldId id="327" r:id="rId260"/>
    <p:sldId id="436" r:id="rId261"/>
    <p:sldId id="328" r:id="rId262"/>
    <p:sldId id="370" r:id="rId263"/>
    <p:sldId id="463" r:id="rId264"/>
    <p:sldId id="461" r:id="rId265"/>
    <p:sldId id="329" r:id="rId266"/>
    <p:sldId id="464" r:id="rId267"/>
    <p:sldId id="888" r:id="rId268"/>
    <p:sldId id="371" r:id="rId269"/>
    <p:sldId id="887" r:id="rId270"/>
    <p:sldId id="886" r:id="rId271"/>
    <p:sldId id="372" r:id="rId272"/>
    <p:sldId id="885" r:id="rId273"/>
    <p:sldId id="330" r:id="rId274"/>
    <p:sldId id="465" r:id="rId275"/>
    <p:sldId id="358" r:id="rId276"/>
    <p:sldId id="362" r:id="rId277"/>
    <p:sldId id="359" r:id="rId278"/>
    <p:sldId id="466" r:id="rId279"/>
    <p:sldId id="360" r:id="rId280"/>
    <p:sldId id="361" r:id="rId281"/>
    <p:sldId id="889" r:id="rId282"/>
    <p:sldId id="331" r:id="rId283"/>
    <p:sldId id="890" r:id="rId284"/>
    <p:sldId id="891" r:id="rId285"/>
    <p:sldId id="332" r:id="rId286"/>
    <p:sldId id="445" r:id="rId287"/>
    <p:sldId id="444" r:id="rId288"/>
    <p:sldId id="333" r:id="rId289"/>
    <p:sldId id="442" r:id="rId290"/>
    <p:sldId id="471" r:id="rId291"/>
    <p:sldId id="334" r:id="rId292"/>
    <p:sldId id="443" r:id="rId293"/>
    <p:sldId id="446" r:id="rId294"/>
    <p:sldId id="447" r:id="rId295"/>
    <p:sldId id="335" r:id="rId296"/>
    <p:sldId id="363" r:id="rId297"/>
    <p:sldId id="892" r:id="rId298"/>
    <p:sldId id="336" r:id="rId299"/>
    <p:sldId id="472" r:id="rId300"/>
    <p:sldId id="470" r:id="rId301"/>
    <p:sldId id="474" r:id="rId302"/>
    <p:sldId id="337" r:id="rId303"/>
    <p:sldId id="475" r:id="rId304"/>
    <p:sldId id="512" r:id="rId305"/>
    <p:sldId id="477" r:id="rId306"/>
    <p:sldId id="476" r:id="rId307"/>
    <p:sldId id="473" r:id="rId308"/>
    <p:sldId id="384" r:id="rId309"/>
    <p:sldId id="893" r:id="rId310"/>
    <p:sldId id="478" r:id="rId311"/>
    <p:sldId id="338" r:id="rId312"/>
    <p:sldId id="341" r:id="rId313"/>
    <p:sldId id="462" r:id="rId314"/>
    <p:sldId id="344" r:id="rId315"/>
    <p:sldId id="467" r:id="rId316"/>
    <p:sldId id="345" r:id="rId317"/>
    <p:sldId id="468" r:id="rId318"/>
    <p:sldId id="346" r:id="rId319"/>
    <p:sldId id="347" r:id="rId320"/>
    <p:sldId id="469" r:id="rId321"/>
    <p:sldId id="348" r:id="rId322"/>
    <p:sldId id="385" r:id="rId323"/>
    <p:sldId id="482" r:id="rId324"/>
    <p:sldId id="340" r:id="rId325"/>
    <p:sldId id="343" r:id="rId326"/>
    <p:sldId id="352" r:id="rId327"/>
    <p:sldId id="896" r:id="rId328"/>
    <p:sldId id="353" r:id="rId329"/>
    <p:sldId id="339" r:id="rId330"/>
    <p:sldId id="342" r:id="rId331"/>
    <p:sldId id="350" r:id="rId332"/>
    <p:sldId id="351" r:id="rId333"/>
    <p:sldId id="479" r:id="rId334"/>
    <p:sldId id="489" r:id="rId335"/>
    <p:sldId id="895" r:id="rId336"/>
    <p:sldId id="480" r:id="rId337"/>
    <p:sldId id="481" r:id="rId338"/>
    <p:sldId id="483" r:id="rId339"/>
    <p:sldId id="484" r:id="rId340"/>
    <p:sldId id="485" r:id="rId341"/>
    <p:sldId id="894" r:id="rId342"/>
    <p:sldId id="486" r:id="rId343"/>
    <p:sldId id="487" r:id="rId344"/>
    <p:sldId id="488" r:id="rId3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viewProps" Target="viewProp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presProps" Target="presProp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0AFCA-19ED-4808-99DA-F2EFC0811400}" type="datetimeFigureOut">
              <a:rPr lang="ru-RU" smtClean="0"/>
              <a:pPr/>
              <a:t>16.09.2023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99AFE-960C-4DD2-AAEF-6773C343D9E3}" type="slidenum">
              <a:rPr lang="ru-RU" smtClean="0"/>
              <a:pPr/>
              <a:t>‹#›</a:t>
            </a:fld>
            <a:endParaRPr lang="ru-RU"/>
          </a:p>
        </p:txBody>
      </p:sp>
    </p:spTree>
    <p:extLst>
      <p:ext uri="{BB962C8B-B14F-4D97-AF65-F5344CB8AC3E}">
        <p14:creationId xmlns:p14="http://schemas.microsoft.com/office/powerpoint/2010/main" val="12092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CFD80E-D23B-41D0-A11E-577A295165EB}" type="slidenum">
              <a:rPr lang="ru-RU" smtClean="0"/>
              <a:pPr/>
              <a:t>50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87D20DB-4FAF-4E0E-8067-CDDE4D7622B6}" type="datetimeFigureOut">
              <a:rPr lang="ru-RU" smtClean="0"/>
              <a:pPr/>
              <a:t>16.09.2023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DF822C-BA5F-4B18-9D63-9862C94F326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D20DB-4FAF-4E0E-8067-CDDE4D7622B6}" type="datetimeFigureOut">
              <a:rPr lang="ru-RU" smtClean="0"/>
              <a:pPr/>
              <a:t>16.09.2023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F822C-BA5F-4B18-9D63-9862C94F326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084393"/>
          </a:xfrm>
        </p:spPr>
        <p:txBody>
          <a:bodyPr>
            <a:normAutofit fontScale="90000"/>
          </a:bodyPr>
          <a:lstStyle/>
          <a:p>
            <a:r>
              <a:rPr lang="ru-RU" dirty="0"/>
              <a:t>СОВРЕМЕННАЯ </a:t>
            </a:r>
            <a:br>
              <a:rPr lang="ru-RU" dirty="0"/>
            </a:br>
            <a:r>
              <a:rPr lang="ru-RU" dirty="0"/>
              <a:t>ЗАПАДНАЯ </a:t>
            </a:r>
            <a:br>
              <a:rPr lang="ru-RU" dirty="0"/>
            </a:br>
            <a:r>
              <a:rPr lang="ru-RU" dirty="0"/>
              <a:t>ФИЛОСОФИЯ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pPr marL="0" indent="0" algn="ctr">
              <a:buNone/>
            </a:pPr>
            <a:r>
              <a:rPr lang="ru-RU" b="1" dirty="0"/>
              <a:t>Герберт Спенсер</a:t>
            </a:r>
            <a:r>
              <a:rPr lang="ru-RU" dirty="0"/>
              <a:t> (1820-1903)</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340768"/>
            <a:ext cx="3130783" cy="4824536"/>
          </a:xfrm>
          <a:prstGeom prst="rect">
            <a:avLst/>
          </a:prstGeom>
        </p:spPr>
      </p:pic>
    </p:spTree>
    <p:extLst>
      <p:ext uri="{BB962C8B-B14F-4D97-AF65-F5344CB8AC3E}">
        <p14:creationId xmlns:p14="http://schemas.microsoft.com/office/powerpoint/2010/main" val="422821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9569FD5-E7D9-49B2-89BC-631309D2998C}"/>
              </a:ext>
            </a:extLst>
          </p:cNvPr>
          <p:cNvSpPr>
            <a:spLocks noGrp="1"/>
          </p:cNvSpPr>
          <p:nvPr>
            <p:ph idx="1"/>
          </p:nvPr>
        </p:nvSpPr>
        <p:spPr>
          <a:xfrm>
            <a:off x="457200" y="620688"/>
            <a:ext cx="8229600" cy="5505475"/>
          </a:xfrm>
        </p:spPr>
        <p:txBody>
          <a:bodyPr/>
          <a:lstStyle/>
          <a:p>
            <a:r>
              <a:rPr lang="ru-RU" dirty="0"/>
              <a:t>«Освоение предмета выступает как отчуждение до такой степени, что чем больше предметов рабочий производит, тем меньшим количеством их он может владеть и тем сильнее он подпадает под власть своего продукта, капитала».</a:t>
            </a:r>
          </a:p>
          <a:p>
            <a:pPr marL="0" indent="0" algn="r">
              <a:buNone/>
            </a:pPr>
            <a:r>
              <a:rPr lang="ru-RU" dirty="0"/>
              <a:t>«Экономическо-философские</a:t>
            </a:r>
            <a:br>
              <a:rPr lang="ru-RU" dirty="0"/>
            </a:br>
            <a:r>
              <a:rPr lang="ru-RU" dirty="0"/>
              <a:t>рукописи 1844 года». </a:t>
            </a:r>
          </a:p>
          <a:p>
            <a:endParaRPr lang="ru-RU" dirty="0"/>
          </a:p>
        </p:txBody>
      </p:sp>
    </p:spTree>
    <p:extLst>
      <p:ext uri="{BB962C8B-B14F-4D97-AF65-F5344CB8AC3E}">
        <p14:creationId xmlns:p14="http://schemas.microsoft.com/office/powerpoint/2010/main" val="12859228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4D1C9B-EB47-4A1E-AA8F-3CC4140AFC30}"/>
              </a:ext>
            </a:extLst>
          </p:cNvPr>
          <p:cNvSpPr>
            <a:spLocks noGrp="1"/>
          </p:cNvSpPr>
          <p:nvPr>
            <p:ph idx="1"/>
          </p:nvPr>
        </p:nvSpPr>
        <p:spPr>
          <a:xfrm>
            <a:off x="457200" y="620688"/>
            <a:ext cx="8229600" cy="5505475"/>
          </a:xfrm>
        </p:spPr>
        <p:txBody>
          <a:bodyPr>
            <a:normAutofit/>
          </a:bodyPr>
          <a:lstStyle/>
          <a:p>
            <a:r>
              <a:rPr lang="ru-RU" dirty="0" err="1"/>
              <a:t>Д.Лукач</a:t>
            </a:r>
            <a:r>
              <a:rPr lang="ru-RU" dirty="0"/>
              <a:t> увидел в марксизме критику капитализма, в котором происходит всеобщее </a:t>
            </a:r>
            <a:r>
              <a:rPr lang="ru-RU" dirty="0">
                <a:solidFill>
                  <a:srgbClr val="FF0000"/>
                </a:solidFill>
              </a:rPr>
              <a:t>овеществление</a:t>
            </a:r>
            <a:r>
              <a:rPr lang="ru-RU" dirty="0"/>
              <a:t> отношений между людьми. </a:t>
            </a:r>
          </a:p>
          <a:p>
            <a:r>
              <a:rPr lang="ru-RU" dirty="0"/>
              <a:t>Критика вещизма особенно характерна для представителей </a:t>
            </a:r>
            <a:r>
              <a:rPr lang="ru-RU" dirty="0">
                <a:solidFill>
                  <a:srgbClr val="FF0000"/>
                </a:solidFill>
              </a:rPr>
              <a:t>Франкфуртской школы </a:t>
            </a:r>
            <a:r>
              <a:rPr lang="ru-RU" dirty="0" err="1"/>
              <a:t>Т.Адорно</a:t>
            </a:r>
            <a:r>
              <a:rPr lang="ru-RU" dirty="0"/>
              <a:t> и </a:t>
            </a:r>
            <a:r>
              <a:rPr lang="ru-RU" dirty="0" err="1"/>
              <a:t>М.Хоркхаймера</a:t>
            </a:r>
            <a:r>
              <a:rPr lang="ru-RU" dirty="0"/>
              <a:t>. </a:t>
            </a:r>
          </a:p>
          <a:p>
            <a:r>
              <a:rPr lang="ru-RU" dirty="0" err="1"/>
              <a:t>Г.Маркузе</a:t>
            </a:r>
            <a:r>
              <a:rPr lang="ru-RU" dirty="0"/>
              <a:t> и </a:t>
            </a:r>
            <a:r>
              <a:rPr lang="ru-RU" dirty="0" err="1"/>
              <a:t>Э.Фромм</a:t>
            </a:r>
            <a:r>
              <a:rPr lang="ru-RU" dirty="0"/>
              <a:t> считают, что </a:t>
            </a:r>
            <a:r>
              <a:rPr lang="ru-RU" dirty="0" err="1">
                <a:solidFill>
                  <a:srgbClr val="FF0000"/>
                </a:solidFill>
              </a:rPr>
              <a:t>З.Фрейд</a:t>
            </a:r>
            <a:r>
              <a:rPr lang="ru-RU" dirty="0">
                <a:solidFill>
                  <a:srgbClr val="FF0000"/>
                </a:solidFill>
              </a:rPr>
              <a:t> </a:t>
            </a:r>
            <a:r>
              <a:rPr lang="ru-RU" dirty="0"/>
              <a:t>гораздо более глубоко, чем Маркс, изучил природу человека. </a:t>
            </a:r>
          </a:p>
        </p:txBody>
      </p:sp>
    </p:spTree>
    <p:extLst>
      <p:ext uri="{BB962C8B-B14F-4D97-AF65-F5344CB8AC3E}">
        <p14:creationId xmlns:p14="http://schemas.microsoft.com/office/powerpoint/2010/main" val="25295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9E02D28-F20A-4276-B68B-9A8DE30A8A70}"/>
              </a:ext>
            </a:extLst>
          </p:cNvPr>
          <p:cNvSpPr>
            <a:spLocks noGrp="1"/>
          </p:cNvSpPr>
          <p:nvPr>
            <p:ph idx="1"/>
          </p:nvPr>
        </p:nvSpPr>
        <p:spPr>
          <a:xfrm>
            <a:off x="457200" y="548680"/>
            <a:ext cx="8229600" cy="5577483"/>
          </a:xfrm>
        </p:spPr>
        <p:txBody>
          <a:bodyPr>
            <a:normAutofit/>
          </a:bodyPr>
          <a:lstStyle/>
          <a:p>
            <a:r>
              <a:rPr lang="ru-RU" dirty="0" err="1"/>
              <a:t>М.Мерло</a:t>
            </a:r>
            <a:r>
              <a:rPr lang="ru-RU" dirty="0"/>
              <a:t>-Понти и Ж.-П. Сартр утверждали, что марксизм очень хорошо сочетается с </a:t>
            </a:r>
            <a:r>
              <a:rPr lang="ru-RU" dirty="0">
                <a:solidFill>
                  <a:srgbClr val="FF0000"/>
                </a:solidFill>
              </a:rPr>
              <a:t>экзистенциализмом</a:t>
            </a:r>
            <a:r>
              <a:rPr lang="ru-RU" dirty="0"/>
              <a:t>, который, как и психоанализ, большее внимание уделял проблемам человеческой личности. </a:t>
            </a:r>
          </a:p>
          <a:p>
            <a:r>
              <a:rPr lang="ru-RU" dirty="0"/>
              <a:t>Интерес к марксизму особенно вырос на волне молодежных бунтов 1960-х годов. Сторонников </a:t>
            </a:r>
            <a:r>
              <a:rPr lang="ru-RU" dirty="0">
                <a:solidFill>
                  <a:srgbClr val="FF0000"/>
                </a:solidFill>
              </a:rPr>
              <a:t>гуманистического марксизма </a:t>
            </a:r>
            <a:r>
              <a:rPr lang="ru-RU" dirty="0"/>
              <a:t>на западе в </a:t>
            </a:r>
            <a:r>
              <a:rPr lang="en-US" dirty="0"/>
              <a:t>XX</a:t>
            </a:r>
            <a:r>
              <a:rPr lang="ru-RU" dirty="0"/>
              <a:t> веке довольно много: </a:t>
            </a:r>
            <a:r>
              <a:rPr lang="ru-RU" dirty="0" err="1"/>
              <a:t>Л.Альтюссер</a:t>
            </a:r>
            <a:r>
              <a:rPr lang="ru-RU" dirty="0"/>
              <a:t>, </a:t>
            </a:r>
            <a:r>
              <a:rPr lang="ru-RU" dirty="0" err="1"/>
              <a:t>А.Грамши</a:t>
            </a:r>
            <a:r>
              <a:rPr lang="ru-RU" dirty="0"/>
              <a:t>, </a:t>
            </a:r>
            <a:r>
              <a:rPr lang="ru-RU" dirty="0" err="1"/>
              <a:t>К.Корш</a:t>
            </a:r>
            <a:r>
              <a:rPr lang="ru-RU" dirty="0"/>
              <a:t> и др.</a:t>
            </a:r>
          </a:p>
          <a:p>
            <a:endParaRPr lang="ru-RU" dirty="0"/>
          </a:p>
        </p:txBody>
      </p:sp>
    </p:spTree>
    <p:extLst>
      <p:ext uri="{BB962C8B-B14F-4D97-AF65-F5344CB8AC3E}">
        <p14:creationId xmlns:p14="http://schemas.microsoft.com/office/powerpoint/2010/main" val="8920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ФРИДРИХ НИЦШЕ (1846-1900)</a:t>
            </a:r>
          </a:p>
        </p:txBody>
      </p:sp>
      <p:pic>
        <p:nvPicPr>
          <p:cNvPr id="4" name="Содержимое 3" descr="Ницше.jpg"/>
          <p:cNvPicPr>
            <a:picLocks noGrp="1" noChangeAspect="1"/>
          </p:cNvPicPr>
          <p:nvPr>
            <p:ph idx="1"/>
          </p:nvPr>
        </p:nvPicPr>
        <p:blipFill>
          <a:blip r:embed="rId2" cstate="print"/>
          <a:stretch>
            <a:fillRect/>
          </a:stretch>
        </p:blipFill>
        <p:spPr>
          <a:xfrm>
            <a:off x="2483768" y="1417638"/>
            <a:ext cx="3927380" cy="4909224"/>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50EFB5-5FC6-4BFC-AB3C-065876F9DB00}"/>
              </a:ext>
            </a:extLst>
          </p:cNvPr>
          <p:cNvSpPr txBox="1"/>
          <p:nvPr/>
        </p:nvSpPr>
        <p:spPr>
          <a:xfrm>
            <a:off x="683568" y="476672"/>
            <a:ext cx="8103844" cy="5693866"/>
          </a:xfrm>
          <a:prstGeom prst="rect">
            <a:avLst/>
          </a:prstGeom>
          <a:noFill/>
        </p:spPr>
        <p:txBody>
          <a:bodyPr wrap="square" rtlCol="0">
            <a:spAutoFit/>
          </a:bodyPr>
          <a:lstStyle/>
          <a:p>
            <a:r>
              <a:rPr lang="ru-RU" sz="2800" dirty="0"/>
              <a:t>Отец – пастор, умер, когда Фридриху было 5 лет.</a:t>
            </a:r>
          </a:p>
          <a:p>
            <a:r>
              <a:rPr lang="ru-RU" sz="2800" dirty="0"/>
              <a:t>1858 – гимназия «</a:t>
            </a:r>
            <a:r>
              <a:rPr lang="ru-RU" sz="2800" dirty="0" err="1"/>
              <a:t>Пфорта</a:t>
            </a:r>
            <a:r>
              <a:rPr lang="ru-RU" sz="2800" dirty="0"/>
              <a:t>», изучает древние языки.</a:t>
            </a:r>
          </a:p>
          <a:p>
            <a:r>
              <a:rPr lang="ru-RU" sz="2800" dirty="0"/>
              <a:t>1862 - Боннский университет, теология и филология. Вскоре – Лейпцигский университет.</a:t>
            </a:r>
          </a:p>
          <a:p>
            <a:r>
              <a:rPr lang="ru-RU" sz="2800" dirty="0"/>
              <a:t>1867 - служит в армии.</a:t>
            </a:r>
          </a:p>
          <a:p>
            <a:r>
              <a:rPr lang="ru-RU" sz="2800" dirty="0"/>
              <a:t>1869 - профессор классической филологии Базельского университета.</a:t>
            </a:r>
          </a:p>
          <a:p>
            <a:r>
              <a:rPr lang="ru-RU" sz="2800" dirty="0"/>
              <a:t>1870 – диссертация об источниках Диогена </a:t>
            </a:r>
            <a:r>
              <a:rPr lang="ru-RU" sz="2800" dirty="0" err="1"/>
              <a:t>Лаэртского</a:t>
            </a:r>
            <a:r>
              <a:rPr lang="ru-RU" sz="2800" dirty="0"/>
              <a:t>.</a:t>
            </a:r>
          </a:p>
          <a:p>
            <a:r>
              <a:rPr lang="ru-RU" sz="2800" dirty="0"/>
              <a:t>1870-71 – санитар на франко-прусской войне.</a:t>
            </a:r>
          </a:p>
          <a:p>
            <a:r>
              <a:rPr lang="ru-RU" sz="2800" dirty="0"/>
              <a:t>1878  - болезнь Ницше усиливается.</a:t>
            </a:r>
          </a:p>
          <a:p>
            <a:r>
              <a:rPr lang="ru-RU" sz="2800" dirty="0"/>
              <a:t>1879 – на пенсию.</a:t>
            </a:r>
          </a:p>
          <a:p>
            <a:r>
              <a:rPr lang="ru-RU" sz="2800" dirty="0"/>
              <a:t>1889 – психиатрическая больница в Базеле.</a:t>
            </a:r>
          </a:p>
        </p:txBody>
      </p:sp>
    </p:spTree>
    <p:extLst>
      <p:ext uri="{BB962C8B-B14F-4D97-AF65-F5344CB8AC3E}">
        <p14:creationId xmlns:p14="http://schemas.microsoft.com/office/powerpoint/2010/main" val="4715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3214BB-10E1-4DBB-B897-A543AF6A639C}"/>
              </a:ext>
            </a:extLst>
          </p:cNvPr>
          <p:cNvSpPr>
            <a:spLocks noGrp="1"/>
          </p:cNvSpPr>
          <p:nvPr>
            <p:ph type="title"/>
          </p:nvPr>
        </p:nvSpPr>
        <p:spPr>
          <a:xfrm>
            <a:off x="893725" y="6126163"/>
            <a:ext cx="8229600" cy="634082"/>
          </a:xfrm>
        </p:spPr>
        <p:txBody>
          <a:bodyPr>
            <a:normAutofit/>
          </a:bodyPr>
          <a:lstStyle/>
          <a:p>
            <a:r>
              <a:rPr lang="ru-RU" sz="2700" dirty="0"/>
              <a:t>Лу </a:t>
            </a:r>
            <a:r>
              <a:rPr lang="ru-RU" sz="2700" dirty="0" err="1"/>
              <a:t>Саломе</a:t>
            </a:r>
            <a:r>
              <a:rPr lang="ru-RU" sz="2700" dirty="0"/>
              <a:t>, Пауль Рэ, Фридрих Ницше, 1882 год</a:t>
            </a:r>
            <a:endParaRPr lang="ru-RU" dirty="0"/>
          </a:p>
        </p:txBody>
      </p:sp>
      <p:pic>
        <p:nvPicPr>
          <p:cNvPr id="5" name="Объект 4">
            <a:extLst>
              <a:ext uri="{FF2B5EF4-FFF2-40B4-BE49-F238E27FC236}">
                <a16:creationId xmlns:a16="http://schemas.microsoft.com/office/drawing/2014/main" id="{D1CD5056-69D4-4989-8FE6-5BD005EDDE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430" y="543716"/>
            <a:ext cx="3875139" cy="5582447"/>
          </a:xfrm>
        </p:spPr>
      </p:pic>
    </p:spTree>
    <p:extLst>
      <p:ext uri="{BB962C8B-B14F-4D97-AF65-F5344CB8AC3E}">
        <p14:creationId xmlns:p14="http://schemas.microsoft.com/office/powerpoint/2010/main" val="15481783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14678" y="428604"/>
            <a:ext cx="5472122" cy="6096740"/>
          </a:xfrm>
        </p:spPr>
        <p:txBody>
          <a:bodyPr>
            <a:noAutofit/>
          </a:bodyPr>
          <a:lstStyle/>
          <a:p>
            <a:pPr marL="0" indent="0" algn="ctr">
              <a:spcBef>
                <a:spcPts val="0"/>
              </a:spcBef>
              <a:buNone/>
            </a:pPr>
            <a:r>
              <a:rPr lang="ru-RU" sz="2300" b="1" dirty="0"/>
              <a:t>Работы:</a:t>
            </a:r>
          </a:p>
          <a:p>
            <a:pPr>
              <a:spcBef>
                <a:spcPts val="0"/>
              </a:spcBef>
            </a:pPr>
            <a:r>
              <a:rPr lang="ru-RU" sz="2300" dirty="0"/>
              <a:t>«Рождение трагедии из духа музыки» (1872)</a:t>
            </a:r>
          </a:p>
          <a:p>
            <a:pPr>
              <a:spcBef>
                <a:spcPts val="0"/>
              </a:spcBef>
            </a:pPr>
            <a:r>
              <a:rPr lang="ru-RU" sz="2300" dirty="0"/>
              <a:t>«Несвоевременные размышления»</a:t>
            </a:r>
          </a:p>
          <a:p>
            <a:pPr>
              <a:spcBef>
                <a:spcPts val="0"/>
              </a:spcBef>
            </a:pPr>
            <a:r>
              <a:rPr lang="ru-RU" sz="2300" dirty="0"/>
              <a:t>«Человеческое, слишком человеческое» (1878)</a:t>
            </a:r>
          </a:p>
          <a:p>
            <a:pPr>
              <a:spcBef>
                <a:spcPts val="0"/>
              </a:spcBef>
            </a:pPr>
            <a:r>
              <a:rPr lang="ru-RU" sz="2300" dirty="0"/>
              <a:t>«Утренняя заря» (1881)</a:t>
            </a:r>
          </a:p>
          <a:p>
            <a:pPr>
              <a:spcBef>
                <a:spcPts val="0"/>
              </a:spcBef>
            </a:pPr>
            <a:r>
              <a:rPr lang="ru-RU" sz="2300" dirty="0"/>
              <a:t>«Веселая наука» (1882)</a:t>
            </a:r>
          </a:p>
          <a:p>
            <a:pPr>
              <a:spcBef>
                <a:spcPts val="0"/>
              </a:spcBef>
            </a:pPr>
            <a:r>
              <a:rPr lang="ru-RU" sz="2300" dirty="0"/>
              <a:t>«Так говорил Заратустра» (1885)</a:t>
            </a:r>
          </a:p>
          <a:p>
            <a:pPr>
              <a:spcBef>
                <a:spcPts val="0"/>
              </a:spcBef>
            </a:pPr>
            <a:r>
              <a:rPr lang="ru-RU" sz="2300" dirty="0"/>
              <a:t>«По ту сторону добра и зла» (1886)</a:t>
            </a:r>
          </a:p>
          <a:p>
            <a:pPr>
              <a:spcBef>
                <a:spcPts val="0"/>
              </a:spcBef>
            </a:pPr>
            <a:r>
              <a:rPr lang="ru-RU" sz="2300" dirty="0"/>
              <a:t>«К генеалогии морали» (1887)</a:t>
            </a:r>
          </a:p>
          <a:p>
            <a:pPr>
              <a:spcBef>
                <a:spcPts val="0"/>
              </a:spcBef>
            </a:pPr>
            <a:r>
              <a:rPr lang="ru-RU" sz="2300" dirty="0"/>
              <a:t>«Случай Вагнера» (1888)</a:t>
            </a:r>
          </a:p>
          <a:p>
            <a:pPr>
              <a:spcBef>
                <a:spcPts val="0"/>
              </a:spcBef>
            </a:pPr>
            <a:r>
              <a:rPr lang="ru-RU" sz="2300" dirty="0"/>
              <a:t>«Сумерки кумиров» (1888)</a:t>
            </a:r>
          </a:p>
          <a:p>
            <a:pPr>
              <a:spcBef>
                <a:spcPts val="0"/>
              </a:spcBef>
            </a:pPr>
            <a:r>
              <a:rPr lang="ru-RU" sz="2300" dirty="0"/>
              <a:t>«Антихрист» (или «</a:t>
            </a:r>
            <a:r>
              <a:rPr lang="ru-RU" sz="2300" dirty="0" err="1"/>
              <a:t>Антихристианин</a:t>
            </a:r>
            <a:r>
              <a:rPr lang="ru-RU" sz="2300" dirty="0"/>
              <a:t>») (1888)</a:t>
            </a:r>
          </a:p>
          <a:p>
            <a:pPr>
              <a:spcBef>
                <a:spcPts val="0"/>
              </a:spcBef>
            </a:pPr>
            <a:r>
              <a:rPr lang="ru-RU" sz="2300" dirty="0"/>
              <a:t>«</a:t>
            </a:r>
            <a:r>
              <a:rPr lang="ru-RU" sz="2300" dirty="0" err="1"/>
              <a:t>Ecce</a:t>
            </a:r>
            <a:r>
              <a:rPr lang="ru-RU" sz="2300" dirty="0"/>
              <a:t> </a:t>
            </a:r>
            <a:r>
              <a:rPr lang="ru-RU" sz="2300" dirty="0" err="1"/>
              <a:t>homo</a:t>
            </a:r>
            <a:r>
              <a:rPr lang="ru-RU" sz="2300" dirty="0"/>
              <a:t>» (1888)</a:t>
            </a:r>
          </a:p>
          <a:p>
            <a:pPr>
              <a:spcBef>
                <a:spcPts val="0"/>
              </a:spcBef>
            </a:pPr>
            <a:r>
              <a:rPr lang="ru-RU" sz="2300" dirty="0"/>
              <a:t>«Воля к власти» (1886-88).</a:t>
            </a:r>
          </a:p>
        </p:txBody>
      </p:sp>
      <p:pic>
        <p:nvPicPr>
          <p:cNvPr id="7170" name="Picture 2" descr="Portrait of Friedrich Nietzsche.jpg"/>
          <p:cNvPicPr>
            <a:picLocks noChangeAspect="1" noChangeArrowheads="1"/>
          </p:cNvPicPr>
          <p:nvPr/>
        </p:nvPicPr>
        <p:blipFill>
          <a:blip r:embed="rId2" cstate="print"/>
          <a:srcRect/>
          <a:stretch>
            <a:fillRect/>
          </a:stretch>
        </p:blipFill>
        <p:spPr bwMode="auto">
          <a:xfrm>
            <a:off x="214281" y="1571612"/>
            <a:ext cx="2773475" cy="3214710"/>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642918"/>
            <a:ext cx="8075240" cy="5810418"/>
          </a:xfrm>
        </p:spPr>
        <p:txBody>
          <a:bodyPr>
            <a:noAutofit/>
          </a:bodyPr>
          <a:lstStyle/>
          <a:p>
            <a:pPr marL="0" indent="0" algn="ctr">
              <a:buNone/>
            </a:pPr>
            <a:r>
              <a:rPr lang="ru-RU" sz="2000" b="1" dirty="0"/>
              <a:t>Веселая наука, фр. 125.</a:t>
            </a:r>
          </a:p>
          <a:p>
            <a:pPr marL="0" indent="0">
              <a:buNone/>
            </a:pPr>
            <a:r>
              <a:rPr lang="ru-RU" sz="2100" dirty="0"/>
              <a:t>Слышали ли вы о том безумном человеке, который в светлый полдень зажег фонарь, выбежал на рынок и все время кричал: </a:t>
            </a:r>
            <a:r>
              <a:rPr lang="ru-RU" sz="2100" dirty="0">
                <a:solidFill>
                  <a:srgbClr val="FF0000"/>
                </a:solidFill>
              </a:rPr>
              <a:t>«Я ищу Бога! Я ищу Бога!» </a:t>
            </a:r>
            <a:r>
              <a:rPr lang="ru-RU" sz="2100" dirty="0"/>
              <a:t>- Поскольку там собрались как раз многие из тех, кто не верил в Бога, вокруг него раздался хохот. Он что, пропал? - сказал один. Он заблудился, как ребенок, - сказал другой. Или спрятался? Боится ли он нас? Пустился ли он в плавание? эмигрировал? - так кричали и смеялись они вперемешку. Тогда безумец вбежал в толпу и пронзил их своим взглядом. «Где Бог? - воскликнул он. - Я хочу сказать вам это! </a:t>
            </a:r>
            <a:r>
              <a:rPr lang="ru-RU" sz="2100" dirty="0">
                <a:solidFill>
                  <a:srgbClr val="FF0000"/>
                </a:solidFill>
              </a:rPr>
              <a:t>Мы его убили - вы и я! </a:t>
            </a:r>
            <a:r>
              <a:rPr lang="ru-RU" sz="2100" dirty="0"/>
              <a:t>Мы все его убийцы! … </a:t>
            </a:r>
            <a:r>
              <a:rPr lang="ru-RU" sz="2100" dirty="0">
                <a:solidFill>
                  <a:srgbClr val="FF0000"/>
                </a:solidFill>
              </a:rPr>
              <a:t>Бог умер</a:t>
            </a:r>
            <a:r>
              <a:rPr lang="ru-RU" sz="2100" dirty="0"/>
              <a:t>! Бог не воскреснет! И мы его убили! Как утешимся мы, убийцы из убийц! Самое святое и могущественное Существо, какое только было в мире, истекло кровью под нашими ножами - кто смоет с нас эту кровь? … Никогда не было совершено дела более великого, и кто родится после нас, будет, благодаря этому деянию, принадлежать к истории высшей, чем вся прежняя история!»</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92500" lnSpcReduction="10000"/>
          </a:bodyPr>
          <a:lstStyle/>
          <a:p>
            <a:pPr marL="0" indent="0" algn="ctr">
              <a:buNone/>
            </a:pPr>
            <a:r>
              <a:rPr lang="ru-RU" i="1" dirty="0"/>
              <a:t>Нигилизм</a:t>
            </a:r>
            <a:r>
              <a:rPr lang="ru-RU" dirty="0"/>
              <a:t> и </a:t>
            </a:r>
            <a:r>
              <a:rPr lang="ru-RU" i="1" dirty="0"/>
              <a:t>декаданс</a:t>
            </a:r>
            <a:r>
              <a:rPr lang="ru-RU" dirty="0"/>
              <a:t>. </a:t>
            </a:r>
          </a:p>
          <a:p>
            <a:r>
              <a:rPr lang="ru-RU" dirty="0"/>
              <a:t>«Появление декаданса так же необходимо, как любое восхождение и поступательное движение в жизни: не в нашей власти устранить его». </a:t>
            </a:r>
          </a:p>
          <a:p>
            <a:r>
              <a:rPr lang="ru-RU" dirty="0"/>
              <a:t>Декаданс есть следствие возникновения сверхчувственного мира, а нигилизм — отрицание его. Декаданс — это упадок жизненных сил, возникший в результате того, что свои силы человек направляет не на жизнь в чувственном мире, а на безжизненный, мертвый, вечный умопостигаемый мир.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738410"/>
          </a:xfrm>
        </p:spPr>
        <p:txBody>
          <a:bodyPr>
            <a:normAutofit fontScale="85000" lnSpcReduction="10000"/>
          </a:bodyPr>
          <a:lstStyle/>
          <a:p>
            <a:pPr>
              <a:lnSpc>
                <a:spcPct val="120000"/>
              </a:lnSpc>
            </a:pPr>
            <a:r>
              <a:rPr lang="ru-RU" dirty="0"/>
              <a:t>Нигилизм — это возврат к самой жизни. «Что обозначает нигилизм? </a:t>
            </a:r>
            <a:r>
              <a:rPr lang="ru-RU" i="1" dirty="0"/>
              <a:t>То, что высшие ценности теряют свою ценность</a:t>
            </a:r>
            <a:r>
              <a:rPr lang="ru-RU" dirty="0"/>
              <a:t>. Нет цели, нет ответа на вопрос “зачем”?» («Воля к власти», фр.2).</a:t>
            </a:r>
          </a:p>
          <a:p>
            <a:pPr>
              <a:lnSpc>
                <a:spcPct val="120000"/>
              </a:lnSpc>
            </a:pPr>
            <a:r>
              <a:rPr lang="ru-RU" dirty="0"/>
              <a:t>«</a:t>
            </a:r>
            <a:r>
              <a:rPr lang="ru-RU" i="1" dirty="0"/>
              <a:t>Радикальный нигилизм</a:t>
            </a:r>
            <a:r>
              <a:rPr lang="ru-RU" dirty="0"/>
              <a:t> есть убеждение в абсолютной несостоятельности мира по отношению к высшим из признаваемых ценностей; к этому присоединяется </a:t>
            </a:r>
            <a:r>
              <a:rPr lang="ru-RU" i="1" dirty="0"/>
              <a:t>сознание</a:t>
            </a:r>
            <a:r>
              <a:rPr lang="ru-RU" dirty="0"/>
              <a:t>, что мы не имеем ни малейшего права признать какую-либо потусторонность или существование вещей в себе, которое было бы “божественным”, воплощенной моралью».</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662764-5F29-460A-AC00-A015E1BF9DA2}"/>
              </a:ext>
            </a:extLst>
          </p:cNvPr>
          <p:cNvSpPr>
            <a:spLocks noGrp="1"/>
          </p:cNvSpPr>
          <p:nvPr>
            <p:ph idx="1"/>
          </p:nvPr>
        </p:nvSpPr>
        <p:spPr>
          <a:xfrm>
            <a:off x="899592" y="260648"/>
            <a:ext cx="7787208" cy="6120680"/>
          </a:xfrm>
        </p:spPr>
        <p:txBody>
          <a:bodyPr>
            <a:noAutofit/>
          </a:bodyPr>
          <a:lstStyle/>
          <a:p>
            <a:pPr marL="0" indent="0">
              <a:buNone/>
            </a:pPr>
            <a:r>
              <a:rPr lang="ru-RU" sz="2400" dirty="0"/>
              <a:t>«Система синтетической философии» </a:t>
            </a:r>
          </a:p>
          <a:p>
            <a:pPr marL="360000" indent="0">
              <a:buNone/>
            </a:pPr>
            <a:r>
              <a:rPr lang="ru-RU" sz="2400" dirty="0"/>
              <a:t>Т.1 «Основные начала».</a:t>
            </a:r>
          </a:p>
          <a:p>
            <a:pPr marL="360000" indent="0">
              <a:buNone/>
            </a:pPr>
            <a:r>
              <a:rPr lang="ru-RU" sz="2400" dirty="0"/>
              <a:t>Т.2. «Принципы биологии»</a:t>
            </a:r>
          </a:p>
          <a:p>
            <a:pPr marL="360000" indent="0">
              <a:buNone/>
            </a:pPr>
            <a:r>
              <a:rPr lang="ru-RU" sz="2400" dirty="0"/>
              <a:t>Т.3. «Принципы психологии»</a:t>
            </a:r>
          </a:p>
          <a:p>
            <a:pPr marL="360000" indent="0">
              <a:buNone/>
            </a:pPr>
            <a:r>
              <a:rPr lang="ru-RU" sz="2400" dirty="0"/>
              <a:t>Т.4. «Принципы социологии»</a:t>
            </a:r>
          </a:p>
          <a:p>
            <a:pPr marL="360000" indent="0">
              <a:buNone/>
            </a:pPr>
            <a:r>
              <a:rPr lang="ru-RU" sz="2400" dirty="0"/>
              <a:t>Т.5. «Принципы этики»</a:t>
            </a:r>
          </a:p>
          <a:p>
            <a:pPr marL="0" indent="0">
              <a:buNone/>
            </a:pPr>
            <a:r>
              <a:rPr lang="ru-RU" sz="2400" dirty="0"/>
              <a:t>«Человек и государство»</a:t>
            </a:r>
            <a:endParaRPr lang="en-US" sz="2400" dirty="0"/>
          </a:p>
          <a:p>
            <a:pPr marL="0" indent="0">
              <a:buNone/>
            </a:pPr>
            <a:r>
              <a:rPr lang="en-US" sz="2400" dirty="0"/>
              <a:t>«</a:t>
            </a:r>
            <a:r>
              <a:rPr lang="ru-RU" sz="2400" dirty="0"/>
              <a:t>Философия и религия. Природа и реальность религии»</a:t>
            </a:r>
            <a:endParaRPr lang="en-US" sz="2400" dirty="0"/>
          </a:p>
          <a:p>
            <a:pPr marL="0" indent="0">
              <a:buNone/>
            </a:pPr>
            <a:r>
              <a:rPr lang="ru-RU" sz="2400" dirty="0"/>
              <a:t>«Воспитание умственное, нравственное и физическое»</a:t>
            </a:r>
            <a:endParaRPr lang="en-US" sz="2400" dirty="0"/>
          </a:p>
          <a:p>
            <a:pPr marL="0" indent="0">
              <a:buNone/>
            </a:pPr>
            <a:r>
              <a:rPr lang="ru-RU" sz="2400" dirty="0"/>
              <a:t>«Опыты научные, философские и политические»</a:t>
            </a:r>
          </a:p>
          <a:p>
            <a:pPr marL="0" indent="0">
              <a:buNone/>
            </a:pPr>
            <a:r>
              <a:rPr lang="ru-RU" sz="2400" dirty="0"/>
              <a:t>«Данные этики»</a:t>
            </a:r>
            <a:endParaRPr lang="en-US" sz="2400" dirty="0"/>
          </a:p>
          <a:p>
            <a:pPr marL="0" indent="0">
              <a:buNone/>
            </a:pPr>
            <a:r>
              <a:rPr lang="en-US" sz="2400" dirty="0"/>
              <a:t>«</a:t>
            </a:r>
            <a:r>
              <a:rPr lang="ru-RU" sz="2400" dirty="0"/>
              <a:t>Справедливость»</a:t>
            </a:r>
          </a:p>
        </p:txBody>
      </p:sp>
    </p:spTree>
    <p:extLst>
      <p:ext uri="{BB962C8B-B14F-4D97-AF65-F5344CB8AC3E}">
        <p14:creationId xmlns:p14="http://schemas.microsoft.com/office/powerpoint/2010/main" val="8183047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428604"/>
            <a:ext cx="7859216" cy="6072230"/>
          </a:xfrm>
        </p:spPr>
        <p:txBody>
          <a:bodyPr>
            <a:noAutofit/>
          </a:bodyPr>
          <a:lstStyle/>
          <a:p>
            <a:pPr marL="0" indent="0" algn="ctr" hangingPunct="0">
              <a:buNone/>
            </a:pPr>
            <a:r>
              <a:rPr lang="ru-RU" b="1" dirty="0"/>
              <a:t>Как «истинный мир» стал наконец басней.</a:t>
            </a:r>
          </a:p>
          <a:p>
            <a:pPr marL="0" indent="0" algn="ctr" hangingPunct="0">
              <a:buNone/>
            </a:pPr>
            <a:r>
              <a:rPr lang="ru-RU" b="1" dirty="0"/>
              <a:t>История одного заблуждения</a:t>
            </a:r>
            <a:r>
              <a:rPr lang="ru-RU" dirty="0"/>
              <a:t> </a:t>
            </a:r>
            <a:endParaRPr lang="en-US" b="1" dirty="0"/>
          </a:p>
          <a:p>
            <a:pPr marL="0" indent="0" algn="ctr" hangingPunct="0">
              <a:buNone/>
            </a:pPr>
            <a:r>
              <a:rPr lang="en-US" dirty="0"/>
              <a:t>(</a:t>
            </a:r>
            <a:r>
              <a:rPr lang="ru-RU" dirty="0"/>
              <a:t>«Сумерки кумиров»</a:t>
            </a:r>
            <a:r>
              <a:rPr lang="en-US" dirty="0"/>
              <a:t>)</a:t>
            </a:r>
            <a:endParaRPr lang="ru-RU" dirty="0"/>
          </a:p>
          <a:p>
            <a:pPr marL="0" indent="0" hangingPunct="0">
              <a:buNone/>
            </a:pPr>
            <a:r>
              <a:rPr lang="ru-RU" dirty="0"/>
              <a:t>«Истинный мир, достижимый для мудреца, для благочестивого, для добродетельного, — он живет в нем, </a:t>
            </a:r>
            <a:r>
              <a:rPr lang="ru-RU" i="1" dirty="0"/>
              <a:t>он есть этот мир.</a:t>
            </a:r>
            <a:r>
              <a:rPr lang="ru-RU" dirty="0"/>
              <a:t> (Старейшая форма идеи, относительно умная, простая, убедительная. Перифраза положения: "</a:t>
            </a:r>
            <a:r>
              <a:rPr lang="ru-RU" dirty="0">
                <a:solidFill>
                  <a:srgbClr val="FF0000"/>
                </a:solidFill>
              </a:rPr>
              <a:t>я, Платон, </a:t>
            </a:r>
            <a:r>
              <a:rPr lang="ru-RU" i="1" dirty="0" err="1">
                <a:solidFill>
                  <a:srgbClr val="FF0000"/>
                </a:solidFill>
              </a:rPr>
              <a:t>есмь</a:t>
            </a:r>
            <a:r>
              <a:rPr lang="ru-RU" dirty="0">
                <a:solidFill>
                  <a:srgbClr val="FF0000"/>
                </a:solidFill>
              </a:rPr>
              <a:t> истина</a:t>
            </a:r>
            <a:r>
              <a:rPr lang="en-US" dirty="0"/>
              <a:t>”</a:t>
            </a:r>
            <a:r>
              <a:rPr lang="ru-RU" dirty="0"/>
              <a: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8BD37C-698B-47E5-A4BD-8A962A2F1278}"/>
              </a:ext>
            </a:extLst>
          </p:cNvPr>
          <p:cNvSpPr>
            <a:spLocks noGrp="1"/>
          </p:cNvSpPr>
          <p:nvPr>
            <p:ph idx="1"/>
          </p:nvPr>
        </p:nvSpPr>
        <p:spPr>
          <a:xfrm>
            <a:off x="899592" y="548680"/>
            <a:ext cx="7787208" cy="5577483"/>
          </a:xfrm>
        </p:spPr>
        <p:txBody>
          <a:bodyPr/>
          <a:lstStyle/>
          <a:p>
            <a:pPr marL="0" indent="0">
              <a:buNone/>
            </a:pPr>
            <a:r>
              <a:rPr lang="ru-RU" sz="3200" dirty="0"/>
              <a:t>Истинный мир, недостижимый нынче, но обетованный для мудреца, для благочестивого, для добродетельного ("для грешника, который кается"). (Прогресс идеи: она становится тоньше, запутаннее, непостижимее, — </a:t>
            </a:r>
            <a:r>
              <a:rPr lang="ru-RU" sz="3200" i="1" dirty="0"/>
              <a:t>она становится женщиной</a:t>
            </a:r>
            <a:r>
              <a:rPr lang="ru-RU" sz="3200" dirty="0"/>
              <a:t>, она становится </a:t>
            </a:r>
            <a:r>
              <a:rPr lang="ru-RU" sz="3200" dirty="0">
                <a:solidFill>
                  <a:srgbClr val="FF0000"/>
                </a:solidFill>
              </a:rPr>
              <a:t>христианской</a:t>
            </a:r>
            <a:r>
              <a:rPr lang="ru-RU" sz="3200" dirty="0"/>
              <a:t>...)». </a:t>
            </a:r>
          </a:p>
          <a:p>
            <a:endParaRPr lang="ru-RU" dirty="0"/>
          </a:p>
        </p:txBody>
      </p:sp>
    </p:spTree>
    <p:extLst>
      <p:ext uri="{BB962C8B-B14F-4D97-AF65-F5344CB8AC3E}">
        <p14:creationId xmlns:p14="http://schemas.microsoft.com/office/powerpoint/2010/main" val="30185739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B1BAAC-0470-4E5E-A070-18B49FD04491}"/>
              </a:ext>
            </a:extLst>
          </p:cNvPr>
          <p:cNvSpPr>
            <a:spLocks noGrp="1"/>
          </p:cNvSpPr>
          <p:nvPr>
            <p:ph idx="1"/>
          </p:nvPr>
        </p:nvSpPr>
        <p:spPr>
          <a:xfrm>
            <a:off x="971600" y="404664"/>
            <a:ext cx="7715200" cy="5721499"/>
          </a:xfrm>
        </p:spPr>
        <p:txBody>
          <a:bodyPr/>
          <a:lstStyle/>
          <a:p>
            <a:pPr marL="0" indent="0">
              <a:buNone/>
            </a:pPr>
            <a:r>
              <a:rPr lang="ru-RU" sz="3200" dirty="0"/>
              <a:t>Истинный мир, недостижимый, недоказуемый, </a:t>
            </a:r>
            <a:r>
              <a:rPr lang="ru-RU" sz="3200" dirty="0" err="1"/>
              <a:t>немогущий</a:t>
            </a:r>
            <a:r>
              <a:rPr lang="ru-RU" sz="3200" dirty="0"/>
              <a:t> быть обетованным, но уже, как мыслимый, утешение, долг, императив. (Старое солнце, в сущности, но светящее сквозь туман и скепсис: идея, ставшая возвышенной, бледной, северной, </a:t>
            </a:r>
            <a:r>
              <a:rPr lang="ru-RU" sz="3200" dirty="0">
                <a:solidFill>
                  <a:srgbClr val="FF0000"/>
                </a:solidFill>
              </a:rPr>
              <a:t>кёнигсбергской</a:t>
            </a:r>
            <a:r>
              <a:rPr lang="ru-RU" sz="3200" dirty="0"/>
              <a:t>.)</a:t>
            </a:r>
          </a:p>
          <a:p>
            <a:endParaRPr lang="ru-RU" dirty="0"/>
          </a:p>
        </p:txBody>
      </p:sp>
    </p:spTree>
    <p:extLst>
      <p:ext uri="{BB962C8B-B14F-4D97-AF65-F5344CB8AC3E}">
        <p14:creationId xmlns:p14="http://schemas.microsoft.com/office/powerpoint/2010/main" val="34059965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285728"/>
            <a:ext cx="7830612" cy="5929354"/>
          </a:xfrm>
        </p:spPr>
        <p:txBody>
          <a:bodyPr>
            <a:noAutofit/>
          </a:bodyPr>
          <a:lstStyle/>
          <a:p>
            <a:pPr marL="0" indent="0" hangingPunct="0">
              <a:buNone/>
            </a:pPr>
            <a:r>
              <a:rPr lang="ru-RU" dirty="0"/>
              <a:t>Истинный мир — недостижимый? Во всяком случае недостигнутый. И как недостигнутый, также </a:t>
            </a:r>
            <a:r>
              <a:rPr lang="ru-RU" i="1" dirty="0"/>
              <a:t>неведомый</a:t>
            </a:r>
            <a:r>
              <a:rPr lang="ru-RU" dirty="0"/>
              <a:t>. Следовательно, также не утешающий, не спасающий, не обязывающий: к чему может обязывать нас нечто неведомое?.. (Серое утро. Первое позевывание разума. Петушиный крик </a:t>
            </a:r>
            <a:r>
              <a:rPr lang="ru-RU" dirty="0">
                <a:solidFill>
                  <a:srgbClr val="FF0000"/>
                </a:solidFill>
              </a:rPr>
              <a:t>позитивизма</a:t>
            </a:r>
            <a:r>
              <a:rPr lang="ru-RU" dirty="0"/>
              <a:t>.)».</a:t>
            </a:r>
          </a:p>
          <a:p>
            <a:endParaRPr lang="en-US" sz="22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09FBEE-8387-4100-8859-DEDA50FCD328}"/>
              </a:ext>
            </a:extLst>
          </p:cNvPr>
          <p:cNvSpPr>
            <a:spLocks noGrp="1"/>
          </p:cNvSpPr>
          <p:nvPr>
            <p:ph idx="1"/>
          </p:nvPr>
        </p:nvSpPr>
        <p:spPr>
          <a:xfrm>
            <a:off x="899592" y="476672"/>
            <a:ext cx="7787208" cy="5904656"/>
          </a:xfrm>
        </p:spPr>
        <p:txBody>
          <a:bodyPr>
            <a:normAutofit fontScale="85000" lnSpcReduction="20000"/>
          </a:bodyPr>
          <a:lstStyle/>
          <a:p>
            <a:pPr marL="0" indent="0">
              <a:lnSpc>
                <a:spcPct val="120000"/>
              </a:lnSpc>
              <a:buNone/>
            </a:pPr>
            <a:r>
              <a:rPr lang="ru-RU" sz="3200" dirty="0"/>
              <a:t>"Истинный мир" — идея, ни к чему больше не нужная, даже более не обязывающая, — ставшая </a:t>
            </a:r>
            <a:r>
              <a:rPr lang="ru-RU" sz="3200" dirty="0">
                <a:solidFill>
                  <a:srgbClr val="FF0000"/>
                </a:solidFill>
              </a:rPr>
              <a:t>бесполезной</a:t>
            </a:r>
            <a:r>
              <a:rPr lang="ru-RU" sz="3200" dirty="0"/>
              <a:t>, ставшая лишней идея, </a:t>
            </a:r>
            <a:r>
              <a:rPr lang="ru-RU" sz="3200" i="1" dirty="0"/>
              <a:t>следовательно,</a:t>
            </a:r>
            <a:r>
              <a:rPr lang="ru-RU" sz="3200" dirty="0"/>
              <a:t> опровергнутая идея — упраздним ее. (Светлый день; завтрак; возвращение </a:t>
            </a:r>
            <a:r>
              <a:rPr lang="ru-RU" sz="3200" dirty="0" err="1"/>
              <a:t>bon</a:t>
            </a:r>
            <a:r>
              <a:rPr lang="ru-RU" sz="3200" dirty="0"/>
              <a:t> </a:t>
            </a:r>
            <a:r>
              <a:rPr lang="ru-RU" sz="3200" dirty="0" err="1"/>
              <a:t>sens</a:t>
            </a:r>
            <a:r>
              <a:rPr lang="ru-RU" sz="3200" dirty="0"/>
              <a:t> (здравого смысла. — </a:t>
            </a:r>
            <a:r>
              <a:rPr lang="ru-RU" sz="3200" i="1" dirty="0"/>
              <a:t>В.Л.</a:t>
            </a:r>
            <a:r>
              <a:rPr lang="ru-RU" sz="3200" dirty="0"/>
              <a:t>) и веселости; краска стыда Платона; дьявольский шум всех свободных умов.) Мы упразднили истинный мир — какой же мир остался? быть может, кажущийся?.. Но нет! </a:t>
            </a:r>
            <a:r>
              <a:rPr lang="ru-RU" sz="3200" i="1" dirty="0"/>
              <a:t>вместе с истинным миром мы упразднили также и кажущийся!</a:t>
            </a:r>
            <a:r>
              <a:rPr lang="ru-RU" sz="3200" dirty="0"/>
              <a:t> (Полдень; мгновение самой короткой тени; конец самого долгого заблуждения; кульминационный пункт человечества; INCIPIT ZARATHUSTRA.)»</a:t>
            </a:r>
          </a:p>
          <a:p>
            <a:endParaRPr lang="ru-RU" dirty="0"/>
          </a:p>
        </p:txBody>
      </p:sp>
    </p:spTree>
    <p:extLst>
      <p:ext uri="{BB962C8B-B14F-4D97-AF65-F5344CB8AC3E}">
        <p14:creationId xmlns:p14="http://schemas.microsoft.com/office/powerpoint/2010/main" val="40179254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r>
              <a:rPr lang="ru-RU" dirty="0"/>
              <a:t>«Точка зрения ценностей есть точка зрения </a:t>
            </a:r>
            <a:r>
              <a:rPr lang="ru-RU" i="1" dirty="0"/>
              <a:t>условий сохранения</a:t>
            </a:r>
            <a:r>
              <a:rPr lang="ru-RU" dirty="0"/>
              <a:t>, условий </a:t>
            </a:r>
            <a:r>
              <a:rPr lang="ru-RU" i="1" dirty="0"/>
              <a:t>подъема</a:t>
            </a:r>
            <a:r>
              <a:rPr lang="ru-RU" dirty="0"/>
              <a:t> сложных образований с относительной продолжительностью жизни внутри процесса становления». </a:t>
            </a:r>
          </a:p>
          <a:p>
            <a:r>
              <a:rPr lang="ru-RU" dirty="0"/>
              <a:t>Т.е. ценности — это </a:t>
            </a:r>
            <a:r>
              <a:rPr lang="ru-RU" i="1" dirty="0"/>
              <a:t>точка зрения</a:t>
            </a:r>
            <a:r>
              <a:rPr lang="ru-RU" dirty="0"/>
              <a:t>.</a:t>
            </a:r>
          </a:p>
          <a:p>
            <a:r>
              <a:rPr lang="ru-RU" dirty="0"/>
              <a:t>Основной закон жизни — </a:t>
            </a:r>
            <a:r>
              <a:rPr lang="ru-RU" i="1" dirty="0"/>
              <a:t>воля к власти:</a:t>
            </a:r>
            <a:r>
              <a:rPr lang="ru-RU" dirty="0"/>
              <a:t> «глубочайшая сущность бытия есть </a:t>
            </a:r>
            <a:r>
              <a:rPr lang="ru-RU" dirty="0">
                <a:solidFill>
                  <a:srgbClr val="FF0000"/>
                </a:solidFill>
              </a:rPr>
              <a:t>воля к власти</a:t>
            </a:r>
            <a:r>
              <a:rPr lang="ru-RU" dirty="0"/>
              <a:t>» (693 афоризм «Воли к власти»).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3BB0984-8A6D-4753-9B65-450909F0A453}"/>
              </a:ext>
            </a:extLst>
          </p:cNvPr>
          <p:cNvSpPr>
            <a:spLocks noGrp="1"/>
          </p:cNvSpPr>
          <p:nvPr>
            <p:ph idx="1"/>
          </p:nvPr>
        </p:nvSpPr>
        <p:spPr>
          <a:xfrm>
            <a:off x="899592" y="620688"/>
            <a:ext cx="7787208" cy="5505475"/>
          </a:xfrm>
        </p:spPr>
        <p:txBody>
          <a:bodyPr>
            <a:normAutofit/>
          </a:bodyPr>
          <a:lstStyle/>
          <a:p>
            <a:pPr marL="0" indent="0">
              <a:buNone/>
            </a:pPr>
            <a:r>
              <a:rPr lang="ru-RU" sz="2800" dirty="0">
                <a:latin typeface="+mj-lt"/>
                <a:ea typeface="Times New Roman" panose="02020603050405020304" pitchFamily="18" charset="0"/>
              </a:rPr>
              <a:t>Ч</a:t>
            </a:r>
            <a:r>
              <a:rPr lang="ru-RU" sz="2800" dirty="0">
                <a:effectLst/>
                <a:latin typeface="+mj-lt"/>
                <a:ea typeface="Times New Roman" panose="02020603050405020304" pitchFamily="18" charset="0"/>
              </a:rPr>
              <a:t>еловек есть болезнь на коже земли. Возникновение человека — это ослабление жизненного начала. Однако человек — существо парадоксальное. С одной стороны, человек есть проявление воли к власти, закономерный этап на пути развития воли к власти, а с другой — это то существо, которое впервые начинает от воли к власти отказываться. Поэтому нужно вернуть человека к состоянию животному, к состоянию до декаданса, до отказа от жизненного начала.</a:t>
            </a:r>
            <a:endParaRPr lang="ru-RU" sz="2800" dirty="0">
              <a:latin typeface="+mj-lt"/>
            </a:endParaRPr>
          </a:p>
        </p:txBody>
      </p:sp>
    </p:spTree>
    <p:extLst>
      <p:ext uri="{BB962C8B-B14F-4D97-AF65-F5344CB8AC3E}">
        <p14:creationId xmlns:p14="http://schemas.microsoft.com/office/powerpoint/2010/main" val="29473411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10000"/>
          </a:bodyPr>
          <a:lstStyle/>
          <a:p>
            <a:pPr>
              <a:lnSpc>
                <a:spcPct val="120000"/>
              </a:lnSpc>
            </a:pPr>
            <a:r>
              <a:rPr lang="ru-RU" dirty="0"/>
              <a:t>За моралью скрыты </a:t>
            </a:r>
            <a:r>
              <a:rPr lang="ru-RU" dirty="0">
                <a:solidFill>
                  <a:srgbClr val="FF0000"/>
                </a:solidFill>
              </a:rPr>
              <a:t>три силы</a:t>
            </a:r>
            <a:r>
              <a:rPr lang="ru-RU" dirty="0"/>
              <a:t>: «инстинкт </a:t>
            </a:r>
            <a:r>
              <a:rPr lang="ru-RU" i="1" dirty="0"/>
              <a:t>стада</a:t>
            </a:r>
            <a:r>
              <a:rPr lang="ru-RU" dirty="0"/>
              <a:t> против сильных и независимых; инстинкт </a:t>
            </a:r>
            <a:r>
              <a:rPr lang="ru-RU" i="1" dirty="0"/>
              <a:t>страждущих</a:t>
            </a:r>
            <a:r>
              <a:rPr lang="ru-RU" dirty="0"/>
              <a:t> и неудачников против счастливых; инстинкт </a:t>
            </a:r>
            <a:r>
              <a:rPr lang="ru-RU" i="1" dirty="0"/>
              <a:t>посредственности</a:t>
            </a:r>
            <a:r>
              <a:rPr lang="ru-RU" dirty="0"/>
              <a:t> против исключений».</a:t>
            </a:r>
          </a:p>
          <a:p>
            <a:pPr>
              <a:lnSpc>
                <a:spcPct val="120000"/>
              </a:lnSpc>
            </a:pPr>
            <a:r>
              <a:rPr lang="ru-RU" dirty="0"/>
              <a:t>«…я избрал для себя слово </a:t>
            </a:r>
            <a:r>
              <a:rPr lang="ru-RU" i="1" dirty="0" err="1">
                <a:solidFill>
                  <a:srgbClr val="FF0000"/>
                </a:solidFill>
              </a:rPr>
              <a:t>имморалист</a:t>
            </a:r>
            <a:r>
              <a:rPr lang="ru-RU" dirty="0"/>
              <a:t>, как мой отличительный знак, как  мой почётный знак;  я горд тем, что у меня есть это слово,  выделяющее  меня  из  всего  человечества. Никто  ещё не чувствовал христианскую мораль  ниже себя».</a:t>
            </a:r>
          </a:p>
          <a:p>
            <a:pPr>
              <a:lnSpc>
                <a:spcPct val="120000"/>
              </a:lnSpc>
            </a:pPr>
            <a:r>
              <a:rPr lang="ru-RU" dirty="0"/>
              <a:t>«Слабые и неудачники должны погибнуть: первое положение </a:t>
            </a:r>
            <a:r>
              <a:rPr lang="ru-RU" i="1" dirty="0"/>
              <a:t>нашей</a:t>
            </a:r>
            <a:r>
              <a:rPr lang="ru-RU" dirty="0"/>
              <a:t> любви к человеку. И им должно еще помочь в этом» («Антихрист»).</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25302"/>
          </a:xfrm>
        </p:spPr>
        <p:txBody>
          <a:bodyPr>
            <a:normAutofit fontScale="62500" lnSpcReduction="20000"/>
          </a:bodyPr>
          <a:lstStyle/>
          <a:p>
            <a:pPr>
              <a:lnSpc>
                <a:spcPct val="120000"/>
              </a:lnSpc>
            </a:pPr>
            <a:r>
              <a:rPr lang="ru-RU" sz="3700" dirty="0"/>
              <a:t>Свобода придумана христианами: «Христианство есть метафизика палача» </a:t>
            </a:r>
          </a:p>
          <a:p>
            <a:pPr>
              <a:lnSpc>
                <a:spcPct val="120000"/>
              </a:lnSpc>
            </a:pPr>
            <a:r>
              <a:rPr lang="ru-RU" sz="3700" dirty="0">
                <a:effectLst/>
                <a:ea typeface="Times New Roman" panose="02020603050405020304" pitchFamily="18" charset="0"/>
              </a:rPr>
              <a:t>Заблуждение свободной воли. Изобретение свободной воли — это «фокус теологов», </a:t>
            </a:r>
            <a:endParaRPr lang="ru-RU" sz="3700" dirty="0"/>
          </a:p>
          <a:p>
            <a:pPr>
              <a:lnSpc>
                <a:spcPct val="120000"/>
              </a:lnSpc>
            </a:pPr>
            <a:r>
              <a:rPr lang="ru-RU" sz="3700" dirty="0"/>
              <a:t>«Никто не </a:t>
            </a:r>
            <a:r>
              <a:rPr lang="ru-RU" sz="3700" i="1" dirty="0"/>
              <a:t>дает</a:t>
            </a:r>
            <a:r>
              <a:rPr lang="ru-RU" sz="3700" dirty="0"/>
              <a:t> человеку его качеств, ни Бог, ни общество, ни его родители и предки, ни </a:t>
            </a:r>
            <a:r>
              <a:rPr lang="ru-RU" sz="3700" i="1" dirty="0"/>
              <a:t>он сам</a:t>
            </a:r>
            <a:r>
              <a:rPr lang="ru-RU" sz="3700" dirty="0"/>
              <a:t> (—бессмыслица последнего из отрицаемых представлений имеет место в учении Канта, как "интеллигибельная свобода", а может быть, уже и у Платона). </a:t>
            </a:r>
            <a:r>
              <a:rPr lang="ru-RU" sz="3700" i="1" dirty="0"/>
              <a:t>Никто</a:t>
            </a:r>
            <a:r>
              <a:rPr lang="ru-RU" sz="3700" dirty="0"/>
              <a:t> не ответствен за то, что он вообще существует... Фатальность его существа не может быть высвобождена из фатальности всего того, что было и что будет. Он </a:t>
            </a:r>
            <a:r>
              <a:rPr lang="ru-RU" sz="3700" i="1" dirty="0"/>
              <a:t>не</a:t>
            </a:r>
            <a:r>
              <a:rPr lang="ru-RU" sz="3700" dirty="0"/>
              <a:t> есть следствие собственного намерения, воли, цели... </a:t>
            </a:r>
            <a:r>
              <a:rPr lang="ru-RU" sz="3700" i="1" dirty="0"/>
              <a:t>Но нет ничего, кроме целого!..</a:t>
            </a:r>
            <a:r>
              <a:rPr lang="ru-RU" sz="3700" dirty="0"/>
              <a:t> Понятие “Бог” было до сих пор сильнейшим </a:t>
            </a:r>
            <a:r>
              <a:rPr lang="ru-RU" sz="3700" i="1" dirty="0"/>
              <a:t>возражением</a:t>
            </a:r>
            <a:r>
              <a:rPr lang="ru-RU" sz="3700" dirty="0"/>
              <a:t> против существования... Мы отрицаем Бога, мы отрицаем ответственность в Боге: </a:t>
            </a:r>
            <a:r>
              <a:rPr lang="ru-RU" sz="3700" i="1" dirty="0"/>
              <a:t>этим</a:t>
            </a:r>
            <a:r>
              <a:rPr lang="ru-RU" sz="3700" dirty="0"/>
              <a:t> впервые спасаем мы мир».</a:t>
            </a:r>
          </a:p>
          <a:p>
            <a:endParaRPr lang="ru-RU"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C0A7043-3944-4DBA-8320-A6C30E689D75}"/>
              </a:ext>
            </a:extLst>
          </p:cNvPr>
          <p:cNvSpPr>
            <a:spLocks noGrp="1"/>
          </p:cNvSpPr>
          <p:nvPr>
            <p:ph idx="1"/>
          </p:nvPr>
        </p:nvSpPr>
        <p:spPr>
          <a:xfrm>
            <a:off x="457200" y="332656"/>
            <a:ext cx="8229600" cy="5793507"/>
          </a:xfrm>
        </p:spPr>
        <p:txBody>
          <a:bodyPr>
            <a:normAutofit/>
          </a:bodyPr>
          <a:lstStyle/>
          <a:p>
            <a:r>
              <a:rPr lang="ru-RU" sz="2800" dirty="0">
                <a:ea typeface="Times New Roman" panose="02020603050405020304" pitchFamily="18" charset="0"/>
              </a:rPr>
              <a:t>Нет по</a:t>
            </a:r>
            <a:r>
              <a:rPr lang="ru-RU" sz="2800" dirty="0">
                <a:effectLst/>
                <a:ea typeface="Times New Roman" panose="02020603050405020304" pitchFamily="18" charset="0"/>
              </a:rPr>
              <a:t>знания истины. Познание — это интерпретация, истолкование. Не существует каких-то событий самих по себе, которые нужно познать. Духа как такового нет, поэтому познание есть интерпретация. Зачем существует интерпретация? Для того чтобы сохранить жизнь. Познание есть проявление воли к власти. </a:t>
            </a:r>
            <a:endParaRPr lang="ru-RU" sz="2800" dirty="0"/>
          </a:p>
        </p:txBody>
      </p:sp>
    </p:spTree>
    <p:extLst>
      <p:ext uri="{BB962C8B-B14F-4D97-AF65-F5344CB8AC3E}">
        <p14:creationId xmlns:p14="http://schemas.microsoft.com/office/powerpoint/2010/main" val="414937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DAF8E16-8414-EE94-BBB0-FF447775F96F}"/>
              </a:ext>
            </a:extLst>
          </p:cNvPr>
          <p:cNvSpPr>
            <a:spLocks noGrp="1"/>
          </p:cNvSpPr>
          <p:nvPr>
            <p:ph idx="1"/>
          </p:nvPr>
        </p:nvSpPr>
        <p:spPr>
          <a:xfrm>
            <a:off x="457200" y="476672"/>
            <a:ext cx="8229600" cy="5649497"/>
          </a:xfrm>
        </p:spPr>
        <p:txBody>
          <a:bodyPr/>
          <a:lstStyle/>
          <a:p>
            <a:pPr marL="0" indent="0">
              <a:buNone/>
            </a:pPr>
            <a:r>
              <a:rPr lang="ru-RU" sz="2600" dirty="0">
                <a:cs typeface="Calibri" panose="020F0502020204030204" pitchFamily="34" charset="0"/>
              </a:rPr>
              <a:t>Примирение науки и религии. Агностицизм.</a:t>
            </a:r>
          </a:p>
          <a:p>
            <a:pPr marL="0" indent="0">
              <a:buNone/>
            </a:pPr>
            <a:r>
              <a:rPr lang="ru-RU" sz="2600" dirty="0">
                <a:effectLst/>
                <a:ea typeface="Calibri" panose="020F0502020204030204" pitchFamily="34" charset="0"/>
                <a:cs typeface="Calibri" panose="020F0502020204030204" pitchFamily="34" charset="0"/>
              </a:rPr>
              <a:t>"...знание не может монополизировать сознание и... таким образом для нашего ума остается постоянная возможность заниматься тем, что лежит за пределами знания. Поэтому всегда должно найтись место для какой-нибудь Религии. Ибо религия во всех своих формах отличалась от всего остального тем, что предметом ее было то, что лежит вне опыта«.</a:t>
            </a:r>
          </a:p>
          <a:p>
            <a:pPr marL="0" indent="0">
              <a:buNone/>
            </a:pPr>
            <a:r>
              <a:rPr lang="ru-RU" sz="2600" dirty="0">
                <a:effectLst/>
                <a:ea typeface="Calibri" panose="020F0502020204030204" pitchFamily="34" charset="0"/>
                <a:cs typeface="Calibri" panose="020F0502020204030204" pitchFamily="34" charset="0"/>
              </a:rPr>
              <a:t>«...как бы несостоятельны ни были некоторые из существующих верований, как бы ни были нелепы доводы, приводимые в их защиту, мы не должны забывать истины, которая, по всей вероятности, скрыта в них».</a:t>
            </a:r>
            <a:endParaRPr lang="ru-RU" sz="2600" dirty="0">
              <a:cs typeface="Calibri" panose="020F0502020204030204" pitchFamily="34" charset="0"/>
            </a:endParaRPr>
          </a:p>
        </p:txBody>
      </p:sp>
    </p:spTree>
    <p:extLst>
      <p:ext uri="{BB962C8B-B14F-4D97-AF65-F5344CB8AC3E}">
        <p14:creationId xmlns:p14="http://schemas.microsoft.com/office/powerpoint/2010/main" val="186728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Вильгельм </a:t>
            </a:r>
            <a:r>
              <a:rPr lang="ru-RU" sz="3600" dirty="0" err="1"/>
              <a:t>Дильтей</a:t>
            </a:r>
            <a:r>
              <a:rPr lang="ru-RU" sz="3600" dirty="0"/>
              <a:t> </a:t>
            </a:r>
            <a:br>
              <a:rPr lang="ru-RU" sz="3600" dirty="0"/>
            </a:br>
            <a:r>
              <a:rPr lang="ru-RU" sz="3600" dirty="0"/>
              <a:t>(1833—1911) </a:t>
            </a:r>
          </a:p>
        </p:txBody>
      </p:sp>
      <p:sp>
        <p:nvSpPr>
          <p:cNvPr id="3" name="Содержимое 2"/>
          <p:cNvSpPr>
            <a:spLocks noGrp="1"/>
          </p:cNvSpPr>
          <p:nvPr>
            <p:ph idx="1"/>
          </p:nvPr>
        </p:nvSpPr>
        <p:spPr>
          <a:xfrm>
            <a:off x="3491880" y="1600200"/>
            <a:ext cx="5194920" cy="4525963"/>
          </a:xfrm>
        </p:spPr>
        <p:txBody>
          <a:bodyPr/>
          <a:lstStyle/>
          <a:p>
            <a:r>
              <a:rPr lang="ru-RU" dirty="0"/>
              <a:t>Богословское образование в </a:t>
            </a:r>
            <a:r>
              <a:rPr lang="ru-RU" dirty="0" err="1"/>
              <a:t>Тюбингенском</a:t>
            </a:r>
            <a:r>
              <a:rPr lang="ru-RU" dirty="0"/>
              <a:t> университете.</a:t>
            </a:r>
          </a:p>
          <a:p>
            <a:r>
              <a:rPr lang="ru-RU" dirty="0"/>
              <a:t>«Введение в науки о духе»,  «Описательная психология».</a:t>
            </a:r>
          </a:p>
          <a:p>
            <a:endParaRPr lang="ru-RU" dirty="0"/>
          </a:p>
        </p:txBody>
      </p:sp>
      <p:pic>
        <p:nvPicPr>
          <p:cNvPr id="1026" name="Picture 2" descr="Dilthey1-4.jpg"/>
          <p:cNvPicPr>
            <a:picLocks noChangeAspect="1" noChangeArrowheads="1"/>
          </p:cNvPicPr>
          <p:nvPr/>
        </p:nvPicPr>
        <p:blipFill>
          <a:blip r:embed="rId2" cstate="print"/>
          <a:srcRect/>
          <a:stretch>
            <a:fillRect/>
          </a:stretch>
        </p:blipFill>
        <p:spPr bwMode="auto">
          <a:xfrm>
            <a:off x="755576" y="1772816"/>
            <a:ext cx="2504794" cy="3643338"/>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310F996-9E9F-49A5-94D7-C8B53CDD7E50}"/>
              </a:ext>
            </a:extLst>
          </p:cNvPr>
          <p:cNvSpPr>
            <a:spLocks noGrp="1"/>
          </p:cNvSpPr>
          <p:nvPr>
            <p:ph idx="1"/>
          </p:nvPr>
        </p:nvSpPr>
        <p:spPr>
          <a:xfrm>
            <a:off x="457200" y="548680"/>
            <a:ext cx="8229600" cy="5577483"/>
          </a:xfrm>
        </p:spPr>
        <p:txBody>
          <a:bodyPr>
            <a:normAutofit fontScale="92500" lnSpcReduction="20000"/>
          </a:bodyPr>
          <a:lstStyle/>
          <a:p>
            <a:r>
              <a:rPr lang="en-US" dirty="0"/>
              <a:t>XIX </a:t>
            </a:r>
            <a:r>
              <a:rPr lang="ru-RU" dirty="0"/>
              <a:t>век: психология должна стать такой же опытной и экспериментальной наукой, как, например, физика, химия, биология и др. </a:t>
            </a:r>
          </a:p>
          <a:p>
            <a:r>
              <a:rPr lang="ru-RU" dirty="0"/>
              <a:t>Такую психологию </a:t>
            </a:r>
            <a:r>
              <a:rPr lang="ru-RU" dirty="0" err="1"/>
              <a:t>В.Дильтей</a:t>
            </a:r>
            <a:r>
              <a:rPr lang="ru-RU" dirty="0"/>
              <a:t> называет объяснительной. </a:t>
            </a:r>
          </a:p>
          <a:p>
            <a:r>
              <a:rPr lang="ru-RU" dirty="0"/>
              <a:t>«Она хочет объяснить уклад душевного мира, с его составными частями, силами и законами, точно так, как химия или физика объясняют строение мира телесного. Особенно яркими представителями этой объяснительной психологии являются сторонники психологии ассоциативной, </a:t>
            </a:r>
            <a:r>
              <a:rPr lang="ru-RU" dirty="0" err="1"/>
              <a:t>Гербарт</a:t>
            </a:r>
            <a:r>
              <a:rPr lang="ru-RU" dirty="0"/>
              <a:t>, Спенсер, Тэн». </a:t>
            </a:r>
          </a:p>
          <a:p>
            <a:pPr marL="0" indent="0" algn="r">
              <a:buNone/>
            </a:pPr>
            <a:r>
              <a:rPr lang="ru-RU" i="1" dirty="0"/>
              <a:t>«</a:t>
            </a:r>
            <a:r>
              <a:rPr lang="ru-RU" dirty="0"/>
              <a:t>Описательная психология»</a:t>
            </a:r>
          </a:p>
          <a:p>
            <a:endParaRPr lang="ru-RU" dirty="0"/>
          </a:p>
        </p:txBody>
      </p:sp>
    </p:spTree>
    <p:extLst>
      <p:ext uri="{BB962C8B-B14F-4D97-AF65-F5344CB8AC3E}">
        <p14:creationId xmlns:p14="http://schemas.microsoft.com/office/powerpoint/2010/main" val="20627210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DA94641-867A-40A5-9037-352D7E01B7D0}"/>
              </a:ext>
            </a:extLst>
          </p:cNvPr>
          <p:cNvSpPr>
            <a:spLocks noGrp="1"/>
          </p:cNvSpPr>
          <p:nvPr>
            <p:ph idx="1"/>
          </p:nvPr>
        </p:nvSpPr>
        <p:spPr>
          <a:xfrm>
            <a:off x="457200" y="476672"/>
            <a:ext cx="8229600" cy="5649491"/>
          </a:xfrm>
        </p:spPr>
        <p:txBody>
          <a:bodyPr>
            <a:normAutofit fontScale="92500" lnSpcReduction="10000"/>
          </a:bodyPr>
          <a:lstStyle/>
          <a:p>
            <a:r>
              <a:rPr lang="ru-RU" dirty="0"/>
              <a:t>Объяснительная наука стремится подчинить все области явлений причинно-следственной связи. </a:t>
            </a:r>
          </a:p>
          <a:p>
            <a:r>
              <a:rPr lang="ru-RU" dirty="0"/>
              <a:t>«Это понятие является идеалом подобной науки, образовавшимся в особенности под влиянием развития атомистической физики. Объяснительная психология, следовательно, стремится подчинить явления душевной жизни некоторой причинной связи при посредстве ограниченного числа однозначно определяемых элементов». </a:t>
            </a:r>
          </a:p>
          <a:p>
            <a:pPr marL="0" indent="0" algn="r">
              <a:buNone/>
            </a:pPr>
            <a:r>
              <a:rPr lang="ru-RU" i="1" dirty="0"/>
              <a:t>«</a:t>
            </a:r>
            <a:r>
              <a:rPr lang="ru-RU" dirty="0"/>
              <a:t>Описательная психология». </a:t>
            </a:r>
          </a:p>
          <a:p>
            <a:endParaRPr lang="ru-RU" dirty="0"/>
          </a:p>
        </p:txBody>
      </p:sp>
    </p:spTree>
    <p:extLst>
      <p:ext uri="{BB962C8B-B14F-4D97-AF65-F5344CB8AC3E}">
        <p14:creationId xmlns:p14="http://schemas.microsoft.com/office/powerpoint/2010/main" val="11551999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25C91D8-B66A-4F2E-AECF-75D671A3D99E}"/>
              </a:ext>
            </a:extLst>
          </p:cNvPr>
          <p:cNvSpPr>
            <a:spLocks noGrp="1"/>
          </p:cNvSpPr>
          <p:nvPr>
            <p:ph idx="1"/>
          </p:nvPr>
        </p:nvSpPr>
        <p:spPr>
          <a:xfrm>
            <a:off x="457200" y="548680"/>
            <a:ext cx="8229600" cy="5577483"/>
          </a:xfrm>
        </p:spPr>
        <p:txBody>
          <a:bodyPr>
            <a:normAutofit/>
          </a:bodyPr>
          <a:lstStyle/>
          <a:p>
            <a:r>
              <a:rPr lang="ru-RU" dirty="0"/>
              <a:t>Однако духовная жизнь человека отличается от мира, который дается нам в внешнем опыте, тем, что, во-первых, она дана нам в опыте внутреннем, а во-вторых, она дана нам целиком, сразу, без расчленения на части. Поэтому и метод настоящей психологии, которую </a:t>
            </a:r>
            <a:r>
              <a:rPr lang="ru-RU" dirty="0" err="1"/>
              <a:t>Дильтей</a:t>
            </a:r>
            <a:r>
              <a:rPr lang="ru-RU" dirty="0"/>
              <a:t> назвал описательной, должен быть аналитическим, в противоположность синтетическому методу объяснительной психологии. </a:t>
            </a:r>
          </a:p>
        </p:txBody>
      </p:sp>
    </p:spTree>
    <p:extLst>
      <p:ext uri="{BB962C8B-B14F-4D97-AF65-F5344CB8AC3E}">
        <p14:creationId xmlns:p14="http://schemas.microsoft.com/office/powerpoint/2010/main" val="6989762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28604"/>
            <a:ext cx="7931224" cy="5880716"/>
          </a:xfrm>
        </p:spPr>
        <p:txBody>
          <a:bodyPr>
            <a:normAutofit/>
          </a:bodyPr>
          <a:lstStyle/>
          <a:p>
            <a:r>
              <a:rPr lang="ru-RU" dirty="0"/>
              <a:t>Нужна методология наук о духе.</a:t>
            </a:r>
          </a:p>
          <a:p>
            <a:r>
              <a:rPr lang="ru-RU" dirty="0"/>
              <a:t>Познание – это переживание.</a:t>
            </a:r>
          </a:p>
          <a:p>
            <a:r>
              <a:rPr lang="ru-RU" dirty="0"/>
              <a:t>Истинная наука о духе может быть построена только на переживании. </a:t>
            </a:r>
            <a:endParaRPr lang="en-US" dirty="0"/>
          </a:p>
          <a:p>
            <a:r>
              <a:rPr lang="ru-RU" dirty="0"/>
              <a:t>«В противоположность внешнему восприятию, внутреннее покоится на прямом усмотрении, на переживании, оно дано непосредственно»</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84B25C8-1A89-4E94-8D35-712A2D04A9E4}"/>
              </a:ext>
            </a:extLst>
          </p:cNvPr>
          <p:cNvSpPr>
            <a:spLocks noGrp="1"/>
          </p:cNvSpPr>
          <p:nvPr>
            <p:ph idx="1"/>
          </p:nvPr>
        </p:nvSpPr>
        <p:spPr>
          <a:xfrm>
            <a:off x="457200" y="476672"/>
            <a:ext cx="8229600" cy="5649491"/>
          </a:xfrm>
        </p:spPr>
        <p:txBody>
          <a:bodyPr>
            <a:normAutofit fontScale="85000" lnSpcReduction="10000"/>
          </a:bodyPr>
          <a:lstStyle/>
          <a:p>
            <a:pPr>
              <a:lnSpc>
                <a:spcPct val="120000"/>
              </a:lnSpc>
            </a:pPr>
            <a:r>
              <a:rPr lang="ru-RU" dirty="0"/>
              <a:t>«В естественных науках связь природных явлений может быть дана только путем дополняющих заключений, через посредство ряда гипотез. Для наук о духе, наоборот, вытекает то последствие, что в их области в основе всегда лежит связь душевной жизни, как первоначально данное. Природу мы </a:t>
            </a:r>
            <a:r>
              <a:rPr lang="ru-RU" dirty="0">
                <a:solidFill>
                  <a:srgbClr val="FF0000"/>
                </a:solidFill>
              </a:rPr>
              <a:t>объясняем</a:t>
            </a:r>
            <a:r>
              <a:rPr lang="ru-RU" dirty="0"/>
              <a:t>, душевную жизнь мы </a:t>
            </a:r>
            <a:r>
              <a:rPr lang="ru-RU" dirty="0">
                <a:solidFill>
                  <a:srgbClr val="FF0000"/>
                </a:solidFill>
              </a:rPr>
              <a:t>постигаем</a:t>
            </a:r>
            <a:r>
              <a:rPr lang="ru-RU" dirty="0"/>
              <a:t>. Во внутреннем опыте даны также процессы воздействия, связи в одно целое функций как отдельных членов душевной жизни. Переживаемый комплекс тут является первичным, различение отдельных членов его – дело уже последующего».</a:t>
            </a:r>
          </a:p>
          <a:p>
            <a:endParaRPr lang="ru-RU" dirty="0"/>
          </a:p>
        </p:txBody>
      </p:sp>
    </p:spTree>
    <p:extLst>
      <p:ext uri="{BB962C8B-B14F-4D97-AF65-F5344CB8AC3E}">
        <p14:creationId xmlns:p14="http://schemas.microsoft.com/office/powerpoint/2010/main" val="37217306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548680"/>
            <a:ext cx="7643192" cy="5577483"/>
          </a:xfrm>
        </p:spPr>
        <p:txBody>
          <a:bodyPr/>
          <a:lstStyle/>
          <a:p>
            <a:r>
              <a:rPr lang="ru-RU" dirty="0"/>
              <a:t>Естественные, </a:t>
            </a:r>
            <a:r>
              <a:rPr lang="ru-RU" i="1" dirty="0"/>
              <a:t>объясняющие науки и </a:t>
            </a:r>
            <a:r>
              <a:rPr lang="ru-RU" dirty="0"/>
              <a:t>науки </a:t>
            </a:r>
            <a:r>
              <a:rPr lang="ru-RU" i="1" dirty="0"/>
              <a:t>описательные, гуманитарные.</a:t>
            </a:r>
          </a:p>
          <a:p>
            <a:r>
              <a:rPr lang="ru-RU" dirty="0"/>
              <a:t>Основой наук о духе может быть психология, а не логика.</a:t>
            </a:r>
          </a:p>
          <a:p>
            <a:r>
              <a:rPr lang="ru-RU" dirty="0">
                <a:solidFill>
                  <a:srgbClr val="FF0000"/>
                </a:solidFill>
              </a:rPr>
              <a:t>Описательная</a:t>
            </a:r>
            <a:r>
              <a:rPr lang="ru-RU" dirty="0"/>
              <a:t> и </a:t>
            </a:r>
            <a:r>
              <a:rPr lang="ru-RU" dirty="0">
                <a:solidFill>
                  <a:srgbClr val="FF0000"/>
                </a:solidFill>
              </a:rPr>
              <a:t>объяснительная</a:t>
            </a:r>
            <a:r>
              <a:rPr lang="ru-RU" dirty="0"/>
              <a:t> психологии.</a:t>
            </a:r>
          </a:p>
          <a:p>
            <a:r>
              <a:rPr lang="ru-RU" dirty="0"/>
              <a:t>Герменевтика. Герменевтический круг.</a:t>
            </a:r>
          </a:p>
          <a:p>
            <a:endParaRPr lang="ru-RU" dirty="0"/>
          </a:p>
        </p:txBody>
      </p:sp>
    </p:spTree>
    <p:extLst>
      <p:ext uri="{BB962C8B-B14F-4D97-AF65-F5344CB8AC3E}">
        <p14:creationId xmlns:p14="http://schemas.microsoft.com/office/powerpoint/2010/main" val="140489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600" dirty="0"/>
              <a:t>Анри Бергсон (1859–1941)</a:t>
            </a:r>
          </a:p>
        </p:txBody>
      </p:sp>
      <p:pic>
        <p:nvPicPr>
          <p:cNvPr id="1026" name="Picture 2" descr="http://www.koob.ru/images/bergson.jpg"/>
          <p:cNvPicPr>
            <a:picLocks noChangeAspect="1" noChangeArrowheads="1"/>
          </p:cNvPicPr>
          <p:nvPr/>
        </p:nvPicPr>
        <p:blipFill>
          <a:blip r:embed="rId2" cstate="print"/>
          <a:srcRect/>
          <a:stretch>
            <a:fillRect/>
          </a:stretch>
        </p:blipFill>
        <p:spPr bwMode="auto">
          <a:xfrm>
            <a:off x="2788900" y="1196752"/>
            <a:ext cx="3566200" cy="5257859"/>
          </a:xfrm>
          <a:prstGeom prst="rect">
            <a:avLst/>
          </a:prstGeom>
          <a:noFill/>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D6B1F05F-92C8-476C-BD1E-BD1FA46EC2A1}"/>
              </a:ext>
            </a:extLst>
          </p:cNvPr>
          <p:cNvSpPr>
            <a:spLocks noGrp="1"/>
          </p:cNvSpPr>
          <p:nvPr>
            <p:ph idx="1"/>
          </p:nvPr>
        </p:nvSpPr>
        <p:spPr>
          <a:xfrm>
            <a:off x="457200" y="548680"/>
            <a:ext cx="8229600" cy="5577483"/>
          </a:xfrm>
        </p:spPr>
        <p:txBody>
          <a:bodyPr>
            <a:normAutofit fontScale="85000" lnSpcReduction="20000"/>
          </a:bodyPr>
          <a:lstStyle/>
          <a:p>
            <a:r>
              <a:rPr lang="ru-RU" dirty="0"/>
              <a:t>1868-1878 – лицей Кондорсе. </a:t>
            </a:r>
          </a:p>
          <a:p>
            <a:r>
              <a:rPr lang="ru-RU" dirty="0"/>
              <a:t>Еврейское религиозное образование. </a:t>
            </a:r>
          </a:p>
          <a:p>
            <a:r>
              <a:rPr lang="ru-RU" dirty="0"/>
              <a:t>К 16 годам потерял веру из-за знакомства с теорией эволюции.</a:t>
            </a:r>
          </a:p>
          <a:p>
            <a:r>
              <a:rPr lang="ru-RU" dirty="0"/>
              <a:t>1878—1881 - учится в Высшей нормальной школе. </a:t>
            </a:r>
          </a:p>
          <a:p>
            <a:r>
              <a:rPr lang="ru-RU" dirty="0"/>
              <a:t>С 1897 г.  – проф. в Высшей нормальной школе и коллеж де Франс.</a:t>
            </a:r>
          </a:p>
          <a:p>
            <a:r>
              <a:rPr lang="ru-RU" dirty="0"/>
              <a:t>Нобелевская премия по литературе 1927 г. «в признание его богатых и оживляющих идей, и превосходного мастерства, с которым они были представлены»</a:t>
            </a:r>
          </a:p>
          <a:p>
            <a:r>
              <a:rPr lang="ru-RU" dirty="0"/>
              <a:t>Умер 3 января 1941 года от пневмонии, из-за стояния в течение нескольких часов в очереди для регистрации в качестве еврея.</a:t>
            </a:r>
          </a:p>
        </p:txBody>
      </p:sp>
    </p:spTree>
    <p:extLst>
      <p:ext uri="{BB962C8B-B14F-4D97-AF65-F5344CB8AC3E}">
        <p14:creationId xmlns:p14="http://schemas.microsoft.com/office/powerpoint/2010/main" val="79704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r>
              <a:rPr lang="ru-RU" dirty="0"/>
              <a:t>Исследует понятие времени: </a:t>
            </a:r>
            <a:r>
              <a:rPr lang="ru-RU" i="1" dirty="0">
                <a:solidFill>
                  <a:srgbClr val="FF0000"/>
                </a:solidFill>
              </a:rPr>
              <a:t>линейное</a:t>
            </a:r>
            <a:r>
              <a:rPr lang="ru-RU" i="1" dirty="0"/>
              <a:t> время (</a:t>
            </a:r>
            <a:r>
              <a:rPr lang="ru-RU" dirty="0"/>
              <a:t>в математике и физике) и </a:t>
            </a:r>
            <a:r>
              <a:rPr lang="ru-RU" i="1" dirty="0">
                <a:solidFill>
                  <a:srgbClr val="FF0000"/>
                </a:solidFill>
              </a:rPr>
              <a:t>длительность</a:t>
            </a:r>
            <a:r>
              <a:rPr lang="ru-RU" i="1" dirty="0"/>
              <a:t> </a:t>
            </a:r>
            <a:r>
              <a:rPr lang="ru-RU" dirty="0"/>
              <a:t>(переживаемое время).</a:t>
            </a:r>
          </a:p>
          <a:p>
            <a:r>
              <a:rPr lang="ru-RU" dirty="0"/>
              <a:t>«Из всего того, что существует, нам наиболее достоверно и лучше всего известно, безусловно, наше собственное существование, ибо понятия, которые мы имеем о других предметах, можно считать внешними и поверхностными, тогда как самих себя мы постигаем изнутри и глубоко» («Творческая эволюция»).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9CF9E74-728A-AA50-7C83-B5FBA6260808}"/>
              </a:ext>
            </a:extLst>
          </p:cNvPr>
          <p:cNvSpPr>
            <a:spLocks noGrp="1"/>
          </p:cNvSpPr>
          <p:nvPr>
            <p:ph idx="1"/>
          </p:nvPr>
        </p:nvSpPr>
        <p:spPr>
          <a:xfrm>
            <a:off x="457200" y="692696"/>
            <a:ext cx="8229600" cy="5433473"/>
          </a:xfrm>
        </p:spPr>
        <p:txBody>
          <a:bodyPr/>
          <a:lstStyle/>
          <a:p>
            <a:pPr indent="252095"/>
            <a:r>
              <a:rPr lang="ru-RU" sz="2800" dirty="0">
                <a:effectLst/>
                <a:ea typeface="Times New Roman" panose="02020603050405020304" pitchFamily="18" charset="0"/>
                <a:cs typeface="Calibri" panose="020F0502020204030204" pitchFamily="34" charset="0"/>
              </a:rPr>
              <a:t>«Все существовавшие и существующие формы религиозных убеждений имеют основание в каком-нибудь коренном факте». </a:t>
            </a:r>
          </a:p>
          <a:p>
            <a:pPr indent="252095"/>
            <a:r>
              <a:rPr lang="ru-RU" sz="2800" dirty="0">
                <a:effectLst/>
                <a:ea typeface="Times New Roman" panose="02020603050405020304" pitchFamily="18" charset="0"/>
                <a:cs typeface="Calibri" panose="020F0502020204030204" pitchFamily="34" charset="0"/>
              </a:rPr>
              <a:t>Спенсер в качестве аргумента в естественность религиозных воззрений ссылается на факт наличия религии у всех народов. </a:t>
            </a:r>
          </a:p>
          <a:p>
            <a:pPr indent="252095"/>
            <a:r>
              <a:rPr lang="ru-RU" sz="2800" dirty="0">
                <a:effectLst/>
                <a:ea typeface="Times New Roman" panose="02020603050405020304" pitchFamily="18" charset="0"/>
                <a:cs typeface="Calibri" panose="020F0502020204030204" pitchFamily="34" charset="0"/>
              </a:rPr>
              <a:t>«Думать, что бесчисленные, различные и, однако же, родственные явления, представляемые всеми религиями, случайны или искусственны – предположение, не выдерживающее критики». </a:t>
            </a:r>
            <a:endParaRPr lang="ru-RU" sz="2800" dirty="0">
              <a:cs typeface="Calibri" panose="020F0502020204030204" pitchFamily="34" charset="0"/>
            </a:endParaRPr>
          </a:p>
        </p:txBody>
      </p:sp>
    </p:spTree>
    <p:extLst>
      <p:ext uri="{BB962C8B-B14F-4D97-AF65-F5344CB8AC3E}">
        <p14:creationId xmlns:p14="http://schemas.microsoft.com/office/powerpoint/2010/main" val="2919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92500" lnSpcReduction="10000"/>
          </a:bodyPr>
          <a:lstStyle/>
          <a:p>
            <a:r>
              <a:rPr lang="ru-RU" dirty="0"/>
              <a:t>Существовать — это значит беспрерывно меняться: «я сознаю, что перехожу от состояния к состоянию… я постоянно </a:t>
            </a:r>
            <a:r>
              <a:rPr lang="ru-RU" dirty="0">
                <a:solidFill>
                  <a:srgbClr val="FF0000"/>
                </a:solidFill>
              </a:rPr>
              <a:t>изменяюсь</a:t>
            </a:r>
            <a:r>
              <a:rPr lang="ru-RU" dirty="0"/>
              <a:t>». </a:t>
            </a:r>
          </a:p>
          <a:p>
            <a:r>
              <a:rPr lang="ru-RU" dirty="0"/>
              <a:t>«Длительность — это непрерывное развитие прошлого, вбирающего в себя будущее и расширяющееся по мере движения вперед».</a:t>
            </a:r>
          </a:p>
          <a:p>
            <a:r>
              <a:rPr lang="ru-RU" dirty="0"/>
              <a:t>Время нельзя повернуть вспять, так как наша личность всегда меняется, будучи всегда направлена в будущее и сохраняя в себе прошлое. </a:t>
            </a:r>
          </a:p>
          <a:p>
            <a:r>
              <a:rPr lang="ru-RU" dirty="0"/>
              <a:t>Вселенная длится, как и человек.</a:t>
            </a:r>
          </a:p>
          <a:p>
            <a:endParaRPr lang="ru-RU" dirty="0"/>
          </a:p>
        </p:txBody>
      </p:sp>
    </p:spTree>
    <p:extLst>
      <p:ext uri="{BB962C8B-B14F-4D97-AF65-F5344CB8AC3E}">
        <p14:creationId xmlns:p14="http://schemas.microsoft.com/office/powerpoint/2010/main" val="40395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72230"/>
          </a:xfrm>
        </p:spPr>
        <p:txBody>
          <a:bodyPr>
            <a:normAutofit/>
          </a:bodyPr>
          <a:lstStyle/>
          <a:p>
            <a:r>
              <a:rPr lang="ru-RU" dirty="0"/>
              <a:t>Причина эволюции вселенной - </a:t>
            </a:r>
            <a:r>
              <a:rPr lang="ru-RU" i="1" dirty="0">
                <a:solidFill>
                  <a:srgbClr val="FF0000"/>
                </a:solidFill>
              </a:rPr>
              <a:t>жизненный порыв</a:t>
            </a:r>
            <a:r>
              <a:rPr lang="ru-RU" dirty="0"/>
              <a:t>, </a:t>
            </a:r>
            <a:r>
              <a:rPr lang="ru-RU" dirty="0" err="1"/>
              <a:t>élan</a:t>
            </a:r>
            <a:r>
              <a:rPr lang="ru-RU" dirty="0"/>
              <a:t> </a:t>
            </a:r>
            <a:r>
              <a:rPr lang="ru-RU" dirty="0" err="1"/>
              <a:t>vital</a:t>
            </a:r>
            <a:r>
              <a:rPr lang="ru-RU" dirty="0"/>
              <a:t>.</a:t>
            </a:r>
          </a:p>
          <a:p>
            <a:r>
              <a:rPr lang="ru-RU" dirty="0"/>
              <a:t>Жизненный порыв — это сознательное начало, которое преобразует материю, ведет ее к своей собственной цели, чтобы насытить материю жизнью.</a:t>
            </a:r>
          </a:p>
          <a:p>
            <a:r>
              <a:rPr lang="ru-RU" dirty="0"/>
              <a:t>Образ ракеты.</a:t>
            </a:r>
          </a:p>
          <a:p>
            <a:r>
              <a:rPr lang="ru-RU" dirty="0"/>
              <a:t>Разделение эволюции на жизнь растительную и животную. Животная жизнь: </a:t>
            </a:r>
            <a:r>
              <a:rPr lang="ru-RU" i="1" dirty="0">
                <a:solidFill>
                  <a:srgbClr val="FF0000"/>
                </a:solidFill>
              </a:rPr>
              <a:t>инстинкт</a:t>
            </a:r>
            <a:r>
              <a:rPr lang="ru-RU" i="1" dirty="0"/>
              <a:t> </a:t>
            </a:r>
            <a:r>
              <a:rPr lang="ru-RU" dirty="0"/>
              <a:t>и </a:t>
            </a:r>
            <a:r>
              <a:rPr lang="ru-RU" i="1" dirty="0">
                <a:solidFill>
                  <a:srgbClr val="FF0000"/>
                </a:solidFill>
              </a:rPr>
              <a:t>интеллект</a:t>
            </a:r>
            <a:r>
              <a:rPr lang="ru-RU" dirty="0"/>
              <a:t>. Интеллект всегда направлен вовне, инстинкт – внутрь.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a:bodyPr>
          <a:lstStyle/>
          <a:p>
            <a:r>
              <a:rPr lang="ru-RU" dirty="0"/>
              <a:t>Интуиция – это «инстинкт, сделавшийся бескорыстным, сознающим самого себя, способным размышлять о своем предмете и расширять его бесконечно»</a:t>
            </a:r>
          </a:p>
          <a:p>
            <a:r>
              <a:rPr lang="ru-RU" dirty="0"/>
              <a:t>«Интуицией называется род интеллектуальной симпатии, путем которой переносятся внутрь предмета, чтобы слиться с тем, что есть в нем единственного и, следовательно, невыразимого» («Введение в метафизику»).</a:t>
            </a:r>
          </a:p>
          <a:p>
            <a:endParaRPr lang="ru-RU" dirty="0"/>
          </a:p>
        </p:txBody>
      </p:sp>
    </p:spTree>
    <p:extLst>
      <p:ext uri="{BB962C8B-B14F-4D97-AF65-F5344CB8AC3E}">
        <p14:creationId xmlns:p14="http://schemas.microsoft.com/office/powerpoint/2010/main" val="17962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92500" lnSpcReduction="10000"/>
          </a:bodyPr>
          <a:lstStyle/>
          <a:p>
            <a:pPr hangingPunct="0"/>
            <a:r>
              <a:rPr lang="ru-RU" dirty="0"/>
              <a:t>«Интуиция и интеллект представляют собой два противоположных направления сознательного труда: интуиция движется по ходу самой жизни, интеллект идет в обратном направлении, а потому вполне естественно следует движению материи». </a:t>
            </a:r>
          </a:p>
          <a:p>
            <a:r>
              <a:rPr lang="ru-RU" dirty="0"/>
              <a:t>«Кинематографический механизм мышления».</a:t>
            </a:r>
          </a:p>
          <a:p>
            <a:r>
              <a:rPr lang="ru-RU" dirty="0"/>
              <a:t>«Единство духовной жизни. Познать его можно, только проникнув в интуицию, чтобы от нее идти к интеллекту, ибо от интеллекта никогда нельзя перейти к интуиции».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Освальд Шпенглер (1880—1936)</a:t>
            </a:r>
          </a:p>
        </p:txBody>
      </p:sp>
      <p:sp>
        <p:nvSpPr>
          <p:cNvPr id="3" name="Содержимое 2"/>
          <p:cNvSpPr>
            <a:spLocks noGrp="1"/>
          </p:cNvSpPr>
          <p:nvPr>
            <p:ph idx="1"/>
          </p:nvPr>
        </p:nvSpPr>
        <p:spPr>
          <a:xfrm>
            <a:off x="3419872" y="1600200"/>
            <a:ext cx="5266928" cy="4525963"/>
          </a:xfrm>
        </p:spPr>
        <p:txBody>
          <a:bodyPr>
            <a:normAutofit fontScale="85000" lnSpcReduction="10000"/>
          </a:bodyPr>
          <a:lstStyle/>
          <a:p>
            <a:r>
              <a:rPr lang="ru-RU" dirty="0"/>
              <a:t>Изучает математику, естественные науки и философию в университетах Галле, Мюнхена и Берлина. Защищает диссертацию на тему «Метафизические основы философии Гераклита» (1904). </a:t>
            </a:r>
          </a:p>
          <a:p>
            <a:r>
              <a:rPr lang="ru-RU" dirty="0"/>
              <a:t>Работает учителем в Гамбурге.</a:t>
            </a:r>
          </a:p>
          <a:p>
            <a:r>
              <a:rPr lang="ru-RU" dirty="0"/>
              <a:t>1911 – в Мюнхен, где и умер.</a:t>
            </a:r>
          </a:p>
          <a:p>
            <a:r>
              <a:rPr lang="ru-RU" dirty="0"/>
              <a:t>«Закат Европы» (т.1-2).</a:t>
            </a:r>
          </a:p>
        </p:txBody>
      </p:sp>
      <p:pic>
        <p:nvPicPr>
          <p:cNvPr id="52226" name="Picture 2" descr="http://www.hrono.info/img/lica/shpengler.jpg"/>
          <p:cNvPicPr>
            <a:picLocks noChangeAspect="1" noChangeArrowheads="1"/>
          </p:cNvPicPr>
          <p:nvPr/>
        </p:nvPicPr>
        <p:blipFill>
          <a:blip r:embed="rId2" cstate="print"/>
          <a:srcRect/>
          <a:stretch>
            <a:fillRect/>
          </a:stretch>
        </p:blipFill>
        <p:spPr bwMode="auto">
          <a:xfrm>
            <a:off x="742019" y="1772816"/>
            <a:ext cx="2677853" cy="3643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r>
              <a:rPr lang="ru-RU" dirty="0"/>
              <a:t>Историка нельзя создать — историками рождаются. </a:t>
            </a:r>
          </a:p>
          <a:p>
            <a:r>
              <a:rPr lang="ru-RU" dirty="0"/>
              <a:t>«Понимать историю — значит быть знатоком человеческого сердца в высшем смысле слова».</a:t>
            </a:r>
          </a:p>
          <a:p>
            <a:r>
              <a:rPr lang="ru-RU" dirty="0"/>
              <a:t>Наука есть предмет человеческого рассудка, а история — предмет человеческого созерцания.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31F469F-5601-4171-B4D4-1BF5F8E6ACF6}"/>
              </a:ext>
            </a:extLst>
          </p:cNvPr>
          <p:cNvSpPr>
            <a:spLocks noGrp="1"/>
          </p:cNvSpPr>
          <p:nvPr>
            <p:ph idx="1"/>
          </p:nvPr>
        </p:nvSpPr>
        <p:spPr>
          <a:xfrm>
            <a:off x="827584" y="476672"/>
            <a:ext cx="7859216" cy="5649491"/>
          </a:xfrm>
        </p:spPr>
        <p:txBody>
          <a:bodyPr>
            <a:normAutofit lnSpcReduction="10000"/>
          </a:bodyPr>
          <a:lstStyle/>
          <a:p>
            <a:pPr marL="0" indent="0">
              <a:buNone/>
            </a:pPr>
            <a:r>
              <a:rPr lang="ru-RU" sz="3200" dirty="0"/>
              <a:t>«Механизм чистой картины природы, например вселенная Ньютона или Канта, подвергается познанию, определению путем понятий, разложению путем законов и уравнений и, наконец, приводится в систему. Организм чистого исторического образа, каковым был мир Плотина, мир Данте и Бруно, является объектом созерцания, внутреннего переживания, восприятия в образах и символах, наконец, воссоздается в поэтических и художественных концепциях».</a:t>
            </a:r>
          </a:p>
          <a:p>
            <a:endParaRPr lang="ru-RU" dirty="0"/>
          </a:p>
        </p:txBody>
      </p:sp>
    </p:spTree>
    <p:extLst>
      <p:ext uri="{BB962C8B-B14F-4D97-AF65-F5344CB8AC3E}">
        <p14:creationId xmlns:p14="http://schemas.microsoft.com/office/powerpoint/2010/main" val="19867406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EA267F-D517-441E-9830-E545DC22D144}"/>
              </a:ext>
            </a:extLst>
          </p:cNvPr>
          <p:cNvSpPr>
            <a:spLocks noGrp="1"/>
          </p:cNvSpPr>
          <p:nvPr>
            <p:ph idx="1"/>
          </p:nvPr>
        </p:nvSpPr>
        <p:spPr>
          <a:xfrm>
            <a:off x="899592" y="476672"/>
            <a:ext cx="7787208" cy="5904656"/>
          </a:xfrm>
        </p:spPr>
        <p:txBody>
          <a:bodyPr>
            <a:normAutofit fontScale="92500" lnSpcReduction="10000"/>
          </a:bodyPr>
          <a:lstStyle/>
          <a:p>
            <a:pPr marL="0" indent="0">
              <a:buNone/>
            </a:pPr>
            <a:r>
              <a:rPr lang="ru-RU" dirty="0"/>
              <a:t>«Я называю эту привычную для нынешнего западноевропейца схему, в которой развитые культуры вращаются </a:t>
            </a:r>
            <a:r>
              <a:rPr lang="ru-RU" i="1" dirty="0"/>
              <a:t>вокруг нас</a:t>
            </a:r>
            <a:r>
              <a:rPr lang="ru-RU" dirty="0"/>
              <a:t> как мнимого центра всего мирового свершения, </a:t>
            </a:r>
            <a:r>
              <a:rPr lang="ru-RU" i="1" dirty="0" err="1"/>
              <a:t>птолемеевской</a:t>
            </a:r>
            <a:r>
              <a:rPr lang="ru-RU" i="1" dirty="0"/>
              <a:t> системой</a:t>
            </a:r>
            <a:r>
              <a:rPr lang="ru-RU" dirty="0"/>
              <a:t> истории и рассматриваю как </a:t>
            </a:r>
            <a:r>
              <a:rPr lang="ru-RU" i="1" dirty="0" err="1">
                <a:solidFill>
                  <a:srgbClr val="FF0000"/>
                </a:solidFill>
              </a:rPr>
              <a:t>коперниканское</a:t>
            </a:r>
            <a:r>
              <a:rPr lang="ru-RU" i="1" dirty="0">
                <a:solidFill>
                  <a:srgbClr val="FF0000"/>
                </a:solidFill>
              </a:rPr>
              <a:t> открытие</a:t>
            </a:r>
            <a:r>
              <a:rPr lang="ru-RU" dirty="0">
                <a:solidFill>
                  <a:srgbClr val="FF0000"/>
                </a:solidFill>
              </a:rPr>
              <a:t> </a:t>
            </a:r>
            <a:r>
              <a:rPr lang="ru-RU" dirty="0"/>
              <a:t>в области истории то, что в этой книге место старой схемы занимает система, в которой Античность и Запад наряду с Индией, Вавилоном, Китаем, Египтом, арабской и мексиканской культурой — отдельные миры становления, имеющие одинаковое значение в общей картине истории». </a:t>
            </a:r>
          </a:p>
          <a:p>
            <a:endParaRPr lang="ru-RU" dirty="0"/>
          </a:p>
        </p:txBody>
      </p:sp>
    </p:spTree>
    <p:extLst>
      <p:ext uri="{BB962C8B-B14F-4D97-AF65-F5344CB8AC3E}">
        <p14:creationId xmlns:p14="http://schemas.microsoft.com/office/powerpoint/2010/main" val="12741768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28604"/>
            <a:ext cx="7931224" cy="5952724"/>
          </a:xfrm>
        </p:spPr>
        <p:txBody>
          <a:bodyPr>
            <a:normAutofit lnSpcReduction="10000"/>
          </a:bodyPr>
          <a:lstStyle/>
          <a:p>
            <a:pPr marL="0" indent="0">
              <a:buNone/>
            </a:pPr>
            <a:r>
              <a:rPr lang="ru-RU" dirty="0"/>
              <a:t>Законом исторического развития является </a:t>
            </a:r>
            <a:r>
              <a:rPr lang="ru-RU" i="1" dirty="0"/>
              <a:t>судьба</a:t>
            </a:r>
            <a:r>
              <a:rPr lang="ru-RU" dirty="0"/>
              <a:t>. «Причинность есть нечто рассудочное, законосообразное, выражаемое словами, форма внешнего интеллектуального опыта. Судьба есть слово неподдающейся описанию внутренней достоверности. Можно пояснить сущность причинности физической системой или системой теории познания, числами, анализом понятий. Идею судьбы может сообщить только художник — портретом, трагедией, музыкой».</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A0F2C2-B22D-4420-8FC8-96960078CB73}"/>
              </a:ext>
            </a:extLst>
          </p:cNvPr>
          <p:cNvSpPr>
            <a:spLocks noGrp="1"/>
          </p:cNvSpPr>
          <p:nvPr>
            <p:ph idx="1"/>
          </p:nvPr>
        </p:nvSpPr>
        <p:spPr>
          <a:xfrm>
            <a:off x="1043608" y="548680"/>
            <a:ext cx="7643192" cy="5577483"/>
          </a:xfrm>
        </p:spPr>
        <p:txBody>
          <a:bodyPr/>
          <a:lstStyle/>
          <a:p>
            <a:pPr marL="0" indent="0">
              <a:buNone/>
            </a:pPr>
            <a:r>
              <a:rPr lang="ru-RU" dirty="0"/>
              <a:t>Жизнь может застывать, превращаться в мир, и судьба превращается в причинно-следственную связь. Интуиция как высшая форма постижения жизни также омертвляется, превращается в рассудок. </a:t>
            </a:r>
          </a:p>
          <a:p>
            <a:endParaRPr lang="ru-RU" dirty="0"/>
          </a:p>
        </p:txBody>
      </p:sp>
    </p:spTree>
    <p:extLst>
      <p:ext uri="{BB962C8B-B14F-4D97-AF65-F5344CB8AC3E}">
        <p14:creationId xmlns:p14="http://schemas.microsoft.com/office/powerpoint/2010/main" val="81444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662764-5F29-460A-AC00-A015E1BF9DA2}"/>
              </a:ext>
            </a:extLst>
          </p:cNvPr>
          <p:cNvSpPr>
            <a:spLocks noGrp="1"/>
          </p:cNvSpPr>
          <p:nvPr>
            <p:ph idx="1"/>
          </p:nvPr>
        </p:nvSpPr>
        <p:spPr>
          <a:xfrm>
            <a:off x="1331640" y="260648"/>
            <a:ext cx="7355160" cy="6120680"/>
          </a:xfrm>
        </p:spPr>
        <p:txBody>
          <a:bodyPr>
            <a:noAutofit/>
          </a:bodyPr>
          <a:lstStyle/>
          <a:p>
            <a:pPr marL="0" indent="0">
              <a:buNone/>
            </a:pPr>
            <a:r>
              <a:rPr lang="ru-RU" sz="2600" dirty="0"/>
              <a:t>«Основные начала».</a:t>
            </a:r>
          </a:p>
          <a:p>
            <a:pPr marL="0" indent="0">
              <a:buNone/>
            </a:pPr>
            <a:r>
              <a:rPr lang="ru-RU" sz="2600" dirty="0"/>
              <a:t>«Если обе, и Религия и Наука, имеют основания в действительном положений вещей, то между ними должно существовать </a:t>
            </a:r>
            <a:r>
              <a:rPr lang="ru-RU" sz="2600" dirty="0">
                <a:solidFill>
                  <a:srgbClr val="FF0000"/>
                </a:solidFill>
              </a:rPr>
              <a:t>основное согласие</a:t>
            </a:r>
            <a:r>
              <a:rPr lang="ru-RU" sz="2600" dirty="0"/>
              <a:t>. Не может существовать абсолютного и вечного противоречия между двумя порядками истины. Нашей задачей является понять, каким образом Наука и Религия выражают противоположные стороны одного и того же факта: одна — ближайшую или видимую сторону, другая — сторону отдаленную или невидимую. Как отыскать эту гармонию — как согласовать Религию и Науку, вот вопрос, на который нужно найти ответ». </a:t>
            </a:r>
          </a:p>
        </p:txBody>
      </p:sp>
    </p:spTree>
    <p:extLst>
      <p:ext uri="{BB962C8B-B14F-4D97-AF65-F5344CB8AC3E}">
        <p14:creationId xmlns:p14="http://schemas.microsoft.com/office/powerpoint/2010/main" val="312874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81286"/>
          </a:xfrm>
        </p:spPr>
        <p:txBody>
          <a:bodyPr>
            <a:noAutofit/>
          </a:bodyPr>
          <a:lstStyle/>
          <a:p>
            <a:pPr>
              <a:spcBef>
                <a:spcPts val="0"/>
              </a:spcBef>
            </a:pPr>
            <a:r>
              <a:rPr lang="ru-RU" sz="3600" dirty="0"/>
              <a:t>Существование равноправных с точки зрения истории народов, </a:t>
            </a:r>
            <a:r>
              <a:rPr lang="ru-RU" sz="3600" dirty="0">
                <a:solidFill>
                  <a:srgbClr val="FF0000"/>
                </a:solidFill>
              </a:rPr>
              <a:t>культурно-исторических типов</a:t>
            </a:r>
            <a:r>
              <a:rPr lang="ru-RU" sz="3600" dirty="0"/>
              <a:t>. Каждое культурно-историческое образование имеет свою собственную душу.</a:t>
            </a:r>
          </a:p>
          <a:p>
            <a:pPr>
              <a:spcBef>
                <a:spcPts val="0"/>
              </a:spcBef>
            </a:pPr>
            <a:r>
              <a:rPr lang="ru-RU" sz="3600" dirty="0"/>
              <a:t>Н.Я. Данилевский. «Россия и Европа».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76664"/>
          </a:xfrm>
        </p:spPr>
        <p:txBody>
          <a:bodyPr>
            <a:normAutofit/>
          </a:bodyPr>
          <a:lstStyle/>
          <a:p>
            <a:r>
              <a:rPr lang="ru-RU" sz="3600" dirty="0">
                <a:solidFill>
                  <a:prstClr val="black"/>
                </a:solidFill>
              </a:rPr>
              <a:t>Культурные образования: индийская, китайская, египетская, индейская (прежде всего народы майя), персидская, но чаще всего  — арабская, античная и современная западная. </a:t>
            </a:r>
          </a:p>
          <a:p>
            <a:pPr lvl="0"/>
            <a:r>
              <a:rPr lang="ru-RU" sz="3600" dirty="0">
                <a:solidFill>
                  <a:prstClr val="black"/>
                </a:solidFill>
              </a:rPr>
              <a:t>Познать душу народа можно по некоторым символам. </a:t>
            </a:r>
          </a:p>
          <a:p>
            <a:pPr lvl="0"/>
            <a:r>
              <a:rPr lang="ru-RU" sz="3600" dirty="0">
                <a:solidFill>
                  <a:prstClr val="black"/>
                </a:solidFill>
              </a:rPr>
              <a:t>Главный – пространство. Оно выделяет человека из мира.</a:t>
            </a:r>
          </a:p>
        </p:txBody>
      </p:sp>
    </p:spTree>
    <p:extLst>
      <p:ext uri="{BB962C8B-B14F-4D97-AF65-F5344CB8AC3E}">
        <p14:creationId xmlns:p14="http://schemas.microsoft.com/office/powerpoint/2010/main" val="24918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0A09A28-0459-4495-80E0-92815402F741}"/>
              </a:ext>
            </a:extLst>
          </p:cNvPr>
          <p:cNvSpPr>
            <a:spLocks noGrp="1"/>
          </p:cNvSpPr>
          <p:nvPr>
            <p:ph idx="1"/>
          </p:nvPr>
        </p:nvSpPr>
        <p:spPr>
          <a:xfrm>
            <a:off x="971600" y="548680"/>
            <a:ext cx="7715200" cy="5577483"/>
          </a:xfrm>
        </p:spPr>
        <p:txBody>
          <a:bodyPr/>
          <a:lstStyle/>
          <a:p>
            <a:pPr marL="0" indent="0">
              <a:buNone/>
            </a:pPr>
            <a:r>
              <a:rPr lang="ru-RU" sz="3200" b="1" dirty="0"/>
              <a:t>Пра-символы:</a:t>
            </a:r>
            <a:br>
              <a:rPr lang="ru-RU" sz="3200" dirty="0"/>
            </a:br>
            <a:r>
              <a:rPr lang="ru-RU" sz="3200" b="1" i="1" dirty="0"/>
              <a:t>античной культуры</a:t>
            </a:r>
            <a:r>
              <a:rPr lang="ru-RU" sz="3200" dirty="0"/>
              <a:t> — отдельное тело, материальное и чувственное (</a:t>
            </a:r>
            <a:r>
              <a:rPr lang="ru-RU" sz="3200" dirty="0" err="1"/>
              <a:t>аполлоновская</a:t>
            </a:r>
            <a:r>
              <a:rPr lang="ru-RU" sz="3200" dirty="0"/>
              <a:t>);</a:t>
            </a:r>
            <a:br>
              <a:rPr lang="ru-RU" sz="3200" dirty="0"/>
            </a:br>
            <a:r>
              <a:rPr lang="ru-RU" sz="3200" b="1" i="1" dirty="0"/>
              <a:t>западной культуры</a:t>
            </a:r>
            <a:r>
              <a:rPr lang="ru-RU" sz="3200" dirty="0"/>
              <a:t> — бесконечное пространство (</a:t>
            </a:r>
            <a:r>
              <a:rPr lang="ru-RU" sz="3200" dirty="0" err="1"/>
              <a:t>фаустовская</a:t>
            </a:r>
            <a:r>
              <a:rPr lang="ru-RU" sz="3200" dirty="0"/>
              <a:t>);</a:t>
            </a:r>
            <a:br>
              <a:rPr lang="ru-RU" sz="3200" dirty="0"/>
            </a:br>
            <a:r>
              <a:rPr lang="ru-RU" sz="3200" b="1" i="1" dirty="0"/>
              <a:t>египетской культуры</a:t>
            </a:r>
            <a:r>
              <a:rPr lang="ru-RU" sz="3200" dirty="0"/>
              <a:t> — дорога, </a:t>
            </a:r>
            <a:br>
              <a:rPr lang="ru-RU" sz="3200" dirty="0"/>
            </a:br>
            <a:r>
              <a:rPr lang="ru-RU" sz="3200" b="1" i="1" dirty="0"/>
              <a:t>арабской</a:t>
            </a:r>
            <a:r>
              <a:rPr lang="ru-RU" sz="3200" dirty="0"/>
              <a:t>  — пещера</a:t>
            </a:r>
            <a:br>
              <a:rPr lang="ru-RU" sz="3200" dirty="0"/>
            </a:br>
            <a:r>
              <a:rPr lang="ru-RU" sz="3200" b="1" i="1" dirty="0"/>
              <a:t>русской</a:t>
            </a:r>
            <a:r>
              <a:rPr lang="ru-RU" sz="3200" dirty="0"/>
              <a:t> —  поле или степь. </a:t>
            </a:r>
            <a:endParaRPr lang="ru-RU" dirty="0"/>
          </a:p>
          <a:p>
            <a:endParaRPr lang="ru-RU" dirty="0"/>
          </a:p>
        </p:txBody>
      </p:sp>
    </p:spTree>
    <p:extLst>
      <p:ext uri="{BB962C8B-B14F-4D97-AF65-F5344CB8AC3E}">
        <p14:creationId xmlns:p14="http://schemas.microsoft.com/office/powerpoint/2010/main" val="32742069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285728"/>
            <a:ext cx="7787208" cy="5840435"/>
          </a:xfrm>
        </p:spPr>
        <p:txBody>
          <a:bodyPr>
            <a:normAutofit/>
          </a:bodyPr>
          <a:lstStyle/>
          <a:p>
            <a:pPr marL="0" indent="0">
              <a:buNone/>
            </a:pPr>
            <a:r>
              <a:rPr lang="ru-RU" dirty="0"/>
              <a:t>«Наше бесконечное мировое пространство, о реальности существования которого, по-видимому, не приходится тратить лишних слов, не существовало для античного человека. Он даже не мог его себе представить. Эллинский космос, чуждость которого нашему способу понимания только по недоразумению оставалась так долго не замеченной, был для эллина самой очевидностью».</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678DDA-557C-425E-BA83-7DE3CC80E639}"/>
              </a:ext>
            </a:extLst>
          </p:cNvPr>
          <p:cNvSpPr>
            <a:spLocks noGrp="1"/>
          </p:cNvSpPr>
          <p:nvPr>
            <p:ph idx="1"/>
          </p:nvPr>
        </p:nvSpPr>
        <p:spPr>
          <a:xfrm>
            <a:off x="457200" y="620688"/>
            <a:ext cx="8229600" cy="5505475"/>
          </a:xfrm>
        </p:spPr>
        <p:txBody>
          <a:bodyPr/>
          <a:lstStyle/>
          <a:p>
            <a:pPr marL="0" indent="0">
              <a:buNone/>
            </a:pPr>
            <a:r>
              <a:rPr lang="ru-RU" dirty="0"/>
              <a:t>Этика есть «непосредственное, возведенное в формулу чувствование душой судьбы, искреннее, непроизвольное истолкование своего собственного существования». Каждая культура имеет свои собственные моральные ценности. Для античного грека высшая моральная ценность – апатия, для европейца – моральный императив, борьба.</a:t>
            </a:r>
          </a:p>
          <a:p>
            <a:endParaRPr lang="ru-RU" dirty="0"/>
          </a:p>
        </p:txBody>
      </p:sp>
    </p:spTree>
    <p:extLst>
      <p:ext uri="{BB962C8B-B14F-4D97-AF65-F5344CB8AC3E}">
        <p14:creationId xmlns:p14="http://schemas.microsoft.com/office/powerpoint/2010/main" val="38682865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024162"/>
          </a:xfrm>
        </p:spPr>
        <p:txBody>
          <a:bodyPr>
            <a:normAutofit/>
          </a:bodyPr>
          <a:lstStyle/>
          <a:p>
            <a:r>
              <a:rPr lang="ru-RU" dirty="0"/>
              <a:t>1000 лет существования культуры: первый период - 300 лет, расцвет — 400 лет и закат (цивилизация)— 300 лет.</a:t>
            </a:r>
          </a:p>
          <a:p>
            <a:r>
              <a:rPr lang="ru-RU" dirty="0"/>
              <a:t>Одновременность. «Современниками» являются Плотин (арабская культура, с начала </a:t>
            </a:r>
            <a:r>
              <a:rPr lang="en-US" dirty="0"/>
              <a:t>I </a:t>
            </a:r>
            <a:r>
              <a:rPr lang="ru-RU" dirty="0"/>
              <a:t>в. до 1000 г. н.э.) и Фома Аквинский; Будда, Зенон </a:t>
            </a:r>
            <a:r>
              <a:rPr lang="ru-RU" dirty="0" err="1"/>
              <a:t>Китийский</a:t>
            </a:r>
            <a:r>
              <a:rPr lang="ru-RU" dirty="0"/>
              <a:t> (стоик) и Маркс; Платон, Авиценна и Гегель; Декарт и Пифагор.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lstStyle/>
          <a:p>
            <a:r>
              <a:rPr lang="ru-RU" dirty="0"/>
              <a:t>Человек эпохи культуры всегда направлен в себя. Интуиция, созидаются произведения искусства, время расцвета духа, наук и искусств. Цивилизация характеризуется рассудочной деятельностью и направленностью человека вовне.</a:t>
            </a:r>
          </a:p>
          <a:p>
            <a:r>
              <a:rPr lang="ru-RU" dirty="0"/>
              <a:t>Русская культура возникает в XIV—XV вв. </a:t>
            </a:r>
          </a:p>
          <a:p>
            <a:r>
              <a:rPr lang="ru-RU" dirty="0"/>
              <a:t>Псевдоморфоза.</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85000" lnSpcReduction="10000"/>
          </a:bodyPr>
          <a:lstStyle/>
          <a:p>
            <a:r>
              <a:rPr lang="ru-RU" dirty="0"/>
              <a:t>Достоевский - это сугубо русский писатель, а Толстой —проявление псевдоморфозы, западного наслоения русской культуры. И русская революция явилась закономерным разрешением этого конфликта между западной формой и русской культурой: «Толстой связан с Западом всем своим нутром. Он — великий выразитель петровского духа, несмотря даже на то, что он его отрицает. Это есть неизменно западное отрицание. Также и гильотина была законной дочерью Версаля. Это толстовская клокочущая ненависть вещает против Европы, от которой он не в состоянии освободиться. Он ненавидит ее в себе, он ненавидит себя. Это делает Толстого отцом большевизма».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8E4D247-860F-7C4B-269D-F42795345BDB}"/>
              </a:ext>
            </a:extLst>
          </p:cNvPr>
          <p:cNvSpPr>
            <a:spLocks noGrp="1"/>
          </p:cNvSpPr>
          <p:nvPr>
            <p:ph idx="1"/>
          </p:nvPr>
        </p:nvSpPr>
        <p:spPr/>
        <p:txBody>
          <a:bodyPr/>
          <a:lstStyle/>
          <a:p>
            <a:r>
              <a:rPr lang="ru-RU" dirty="0"/>
              <a:t>«Христианство Толстого было недоразумением. Он говорил о Христе, а в виду имел Маркса. Христианство Достоевского принадлежит будущему тысячелетию».</a:t>
            </a:r>
          </a:p>
          <a:p>
            <a:endParaRPr lang="ru-RU" dirty="0"/>
          </a:p>
        </p:txBody>
      </p:sp>
    </p:spTree>
    <p:extLst>
      <p:ext uri="{BB962C8B-B14F-4D97-AF65-F5344CB8AC3E}">
        <p14:creationId xmlns:p14="http://schemas.microsoft.com/office/powerpoint/2010/main" val="33695209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HBradley.gif"/>
          <p:cNvPicPr>
            <a:picLocks noChangeAspect="1" noChangeArrowheads="1"/>
          </p:cNvPicPr>
          <p:nvPr/>
        </p:nvPicPr>
        <p:blipFill>
          <a:blip r:embed="rId2" cstate="print"/>
          <a:srcRect/>
          <a:stretch>
            <a:fillRect/>
          </a:stretch>
        </p:blipFill>
        <p:spPr bwMode="auto">
          <a:xfrm>
            <a:off x="2915816" y="1268760"/>
            <a:ext cx="3407853" cy="4151384"/>
          </a:xfrm>
          <a:prstGeom prst="rect">
            <a:avLst/>
          </a:prstGeom>
          <a:noFill/>
        </p:spPr>
      </p:pic>
      <p:sp>
        <p:nvSpPr>
          <p:cNvPr id="7" name="TextBox 6">
            <a:extLst>
              <a:ext uri="{FF2B5EF4-FFF2-40B4-BE49-F238E27FC236}">
                <a16:creationId xmlns:a16="http://schemas.microsoft.com/office/drawing/2014/main" id="{AB4B1859-999D-4E02-80F3-1278BCAEC533}"/>
              </a:ext>
            </a:extLst>
          </p:cNvPr>
          <p:cNvSpPr txBox="1"/>
          <p:nvPr/>
        </p:nvSpPr>
        <p:spPr>
          <a:xfrm>
            <a:off x="1043608" y="332656"/>
            <a:ext cx="7488832" cy="646331"/>
          </a:xfrm>
          <a:prstGeom prst="rect">
            <a:avLst/>
          </a:prstGeom>
          <a:noFill/>
        </p:spPr>
        <p:txBody>
          <a:bodyPr wrap="square" rtlCol="0">
            <a:spAutoFit/>
          </a:bodyPr>
          <a:lstStyle/>
          <a:p>
            <a:pPr algn="ctr"/>
            <a:r>
              <a:rPr lang="ru-RU" sz="3600" b="1" dirty="0"/>
              <a:t>Абсолютный идеализм</a:t>
            </a:r>
            <a:endParaRPr lang="ru-RU" sz="2800" dirty="0"/>
          </a:p>
        </p:txBody>
      </p:sp>
      <p:sp>
        <p:nvSpPr>
          <p:cNvPr id="3" name="TextBox 2">
            <a:extLst>
              <a:ext uri="{FF2B5EF4-FFF2-40B4-BE49-F238E27FC236}">
                <a16:creationId xmlns:a16="http://schemas.microsoft.com/office/drawing/2014/main" id="{ECC6E510-E1CF-A1EB-3F43-1901F4DA4E32}"/>
              </a:ext>
            </a:extLst>
          </p:cNvPr>
          <p:cNvSpPr txBox="1"/>
          <p:nvPr/>
        </p:nvSpPr>
        <p:spPr>
          <a:xfrm>
            <a:off x="1259632" y="5877272"/>
            <a:ext cx="6696744" cy="523220"/>
          </a:xfrm>
          <a:prstGeom prst="rect">
            <a:avLst/>
          </a:prstGeom>
          <a:noFill/>
        </p:spPr>
        <p:txBody>
          <a:bodyPr wrap="square">
            <a:spAutoFit/>
          </a:bodyPr>
          <a:lstStyle/>
          <a:p>
            <a:pPr algn="ctr"/>
            <a:r>
              <a:rPr lang="ru-RU" sz="2800" b="1" dirty="0"/>
              <a:t>Френсис Брэдли (1846-1924)</a:t>
            </a:r>
            <a:endParaRPr lang="ru-RU" sz="2800" dirty="0"/>
          </a:p>
        </p:txBody>
      </p:sp>
    </p:spTree>
    <p:extLst>
      <p:ext uri="{BB962C8B-B14F-4D97-AF65-F5344CB8AC3E}">
        <p14:creationId xmlns:p14="http://schemas.microsoft.com/office/powerpoint/2010/main" val="1402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a:bodyPr>
          <a:lstStyle/>
          <a:p>
            <a:r>
              <a:rPr lang="ru-RU" dirty="0"/>
              <a:t>Эволюционизм. </a:t>
            </a:r>
          </a:p>
          <a:p>
            <a:r>
              <a:rPr lang="ru-RU" dirty="0"/>
              <a:t>Смесь ламаркизма и дарвинизма. </a:t>
            </a:r>
          </a:p>
          <a:p>
            <a:r>
              <a:rPr lang="ru-RU" dirty="0"/>
              <a:t>Биология – образец наук.</a:t>
            </a:r>
          </a:p>
          <a:p>
            <a:r>
              <a:rPr lang="ru-RU" dirty="0"/>
              <a:t>Отличие от Конта: у Конта целое определяет части системы, у Спенсера началом является единица (клетка, семья и т.п.)</a:t>
            </a:r>
          </a:p>
          <a:p>
            <a:endParaRPr lang="ru-RU" dirty="0"/>
          </a:p>
        </p:txBody>
      </p:sp>
    </p:spTree>
    <p:extLst>
      <p:ext uri="{BB962C8B-B14F-4D97-AF65-F5344CB8AC3E}">
        <p14:creationId xmlns:p14="http://schemas.microsoft.com/office/powerpoint/2010/main" val="11914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824043-2A97-7A26-8F38-D9E075E7A88F}"/>
              </a:ext>
            </a:extLst>
          </p:cNvPr>
          <p:cNvSpPr>
            <a:spLocks noGrp="1"/>
          </p:cNvSpPr>
          <p:nvPr>
            <p:ph idx="1"/>
          </p:nvPr>
        </p:nvSpPr>
        <p:spPr>
          <a:xfrm>
            <a:off x="457200" y="692696"/>
            <a:ext cx="8229600" cy="5433467"/>
          </a:xfrm>
        </p:spPr>
        <p:txBody>
          <a:bodyPr>
            <a:normAutofit lnSpcReduction="10000"/>
          </a:bodyPr>
          <a:lstStyle/>
          <a:p>
            <a:r>
              <a:rPr lang="ru-RU" dirty="0"/>
              <a:t>Родился в 1846 г. в семье пастора. </a:t>
            </a:r>
          </a:p>
          <a:p>
            <a:r>
              <a:rPr lang="ru-RU" dirty="0"/>
              <a:t>В 1865 г. поступил в Оксфордский университет. </a:t>
            </a:r>
          </a:p>
          <a:p>
            <a:r>
              <a:rPr lang="ru-RU" dirty="0"/>
              <a:t>Во время учебы в Оксфорде он дал себе слово всю жизнь посвятить философии. </a:t>
            </a:r>
          </a:p>
          <a:p>
            <a:r>
              <a:rPr lang="ru-RU" dirty="0"/>
              <a:t>После окончания университета в 1870 г. в возрасте 24 лет он получил должность преподавателя, всю жизнь проработал преподавателем в Оксфорде и никогда не женился. Вел образ жизни кабинетного ученого, почти затворника.</a:t>
            </a:r>
          </a:p>
        </p:txBody>
      </p:sp>
    </p:spTree>
    <p:extLst>
      <p:ext uri="{BB962C8B-B14F-4D97-AF65-F5344CB8AC3E}">
        <p14:creationId xmlns:p14="http://schemas.microsoft.com/office/powerpoint/2010/main" val="3278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711E9642-857E-4494-A7D9-EB5C8B88E857}"/>
              </a:ext>
            </a:extLst>
          </p:cNvPr>
          <p:cNvSpPr txBox="1">
            <a:spLocks/>
          </p:cNvSpPr>
          <p:nvPr/>
        </p:nvSpPr>
        <p:spPr>
          <a:xfrm>
            <a:off x="611560" y="764704"/>
            <a:ext cx="8075240" cy="568752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ru-RU" b="1" dirty="0"/>
              <a:t>«Явление и действительность».</a:t>
            </a:r>
          </a:p>
          <a:p>
            <a:pPr>
              <a:lnSpc>
                <a:spcPct val="120000"/>
              </a:lnSpc>
            </a:pPr>
            <a:r>
              <a:rPr lang="ru-RU" dirty="0"/>
              <a:t>Цель - опровергнуть материализм.</a:t>
            </a:r>
          </a:p>
          <a:p>
            <a:pPr>
              <a:lnSpc>
                <a:spcPct val="120000"/>
              </a:lnSpc>
            </a:pPr>
            <a:r>
              <a:rPr lang="ru-RU" dirty="0"/>
              <a:t>Скептицизм в принципе невозможен: ведь знать, что реальность непознаваема, уже означает знать эту реальность.</a:t>
            </a:r>
          </a:p>
          <a:p>
            <a:pPr>
              <a:lnSpc>
                <a:spcPct val="120000"/>
              </a:lnSpc>
            </a:pPr>
            <a:r>
              <a:rPr lang="ru-RU" dirty="0"/>
              <a:t>Нереальность материального мира следует из противоречивости его познания посредством чувств.</a:t>
            </a:r>
          </a:p>
          <a:p>
            <a:pPr>
              <a:lnSpc>
                <a:spcPct val="120000"/>
              </a:lnSpc>
            </a:pPr>
            <a:r>
              <a:rPr lang="ru-RU" dirty="0"/>
              <a:t>Действительность должна быть непротиворечива, ведь непротиворечивость есть критерий существования и критерий истины.</a:t>
            </a:r>
          </a:p>
        </p:txBody>
      </p:sp>
    </p:spTree>
    <p:extLst>
      <p:ext uri="{BB962C8B-B14F-4D97-AF65-F5344CB8AC3E}">
        <p14:creationId xmlns:p14="http://schemas.microsoft.com/office/powerpoint/2010/main" val="239974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10000"/>
          </a:bodyPr>
          <a:lstStyle/>
          <a:p>
            <a:pPr marL="0" indent="0">
              <a:buNone/>
            </a:pPr>
            <a:r>
              <a:rPr lang="ru-RU" b="1" i="1" dirty="0"/>
              <a:t>«Явление»</a:t>
            </a:r>
          </a:p>
          <a:p>
            <a:pPr marL="0" indent="0">
              <a:buNone/>
            </a:pPr>
            <a:r>
              <a:rPr lang="ru-RU" dirty="0"/>
              <a:t>1. </a:t>
            </a:r>
            <a:r>
              <a:rPr lang="ru-RU" i="1" dirty="0"/>
              <a:t>Первичные</a:t>
            </a:r>
            <a:r>
              <a:rPr lang="ru-RU" dirty="0"/>
              <a:t> и </a:t>
            </a:r>
            <a:r>
              <a:rPr lang="ru-RU" i="1" dirty="0"/>
              <a:t>вторичные качества</a:t>
            </a:r>
            <a:r>
              <a:rPr lang="ru-RU" dirty="0"/>
              <a:t>. </a:t>
            </a:r>
          </a:p>
          <a:p>
            <a:pPr marL="0" indent="0">
              <a:buNone/>
            </a:pPr>
            <a:r>
              <a:rPr lang="ru-RU" dirty="0"/>
              <a:t>С одной стороны, нет ничего кроме протяженности.</a:t>
            </a:r>
          </a:p>
          <a:p>
            <a:pPr marL="0" indent="0">
              <a:buNone/>
            </a:pPr>
            <a:r>
              <a:rPr lang="ru-RU" dirty="0"/>
              <a:t>Но протяженность воспринимается через вторичные качества, а вторичные качества существуют благодаря протяженности.</a:t>
            </a:r>
          </a:p>
          <a:p>
            <a:pPr marL="0" indent="0">
              <a:buNone/>
            </a:pPr>
            <a:r>
              <a:rPr lang="ru-RU" dirty="0"/>
              <a:t>Т.е. вторичные качества и принадлежат протяженности, и не принадлежат ей. И сама протяженность также оказывается субъективной, поскольку она не существует без вторичных качеств. </a:t>
            </a:r>
          </a:p>
        </p:txBody>
      </p:sp>
    </p:spTree>
    <p:extLst>
      <p:ext uri="{BB962C8B-B14F-4D97-AF65-F5344CB8AC3E}">
        <p14:creationId xmlns:p14="http://schemas.microsoft.com/office/powerpoint/2010/main" val="509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A77CE2-4AAD-185B-8951-FF9BB2D4C24F}"/>
              </a:ext>
            </a:extLst>
          </p:cNvPr>
          <p:cNvSpPr>
            <a:spLocks noGrp="1"/>
          </p:cNvSpPr>
          <p:nvPr>
            <p:ph idx="1"/>
          </p:nvPr>
        </p:nvSpPr>
        <p:spPr>
          <a:xfrm>
            <a:off x="457200" y="620688"/>
            <a:ext cx="8229600" cy="5505475"/>
          </a:xfrm>
        </p:spPr>
        <p:txBody>
          <a:bodyPr/>
          <a:lstStyle/>
          <a:p>
            <a:pPr marL="0" indent="0">
              <a:buNone/>
            </a:pPr>
            <a:r>
              <a:rPr lang="ru-RU" dirty="0"/>
              <a:t>2. Проблема </a:t>
            </a:r>
            <a:r>
              <a:rPr lang="ru-RU" i="1" dirty="0"/>
              <a:t>предикатов.</a:t>
            </a:r>
            <a:r>
              <a:rPr lang="ru-RU" dirty="0"/>
              <a:t> </a:t>
            </a:r>
          </a:p>
          <a:p>
            <a:pPr marL="0" indent="0">
              <a:buNone/>
            </a:pPr>
            <a:r>
              <a:rPr lang="ru-RU" dirty="0"/>
              <a:t>Любое высказывание, соединяющее единичное и общее, оказывается </a:t>
            </a:r>
            <a:r>
              <a:rPr lang="ru-RU" dirty="0" err="1"/>
              <a:t>самопротиворечивым</a:t>
            </a:r>
            <a:r>
              <a:rPr lang="ru-RU" dirty="0"/>
              <a:t>. </a:t>
            </a:r>
          </a:p>
          <a:p>
            <a:pPr marL="0" indent="0">
              <a:buNone/>
            </a:pPr>
            <a:r>
              <a:rPr lang="ru-RU" dirty="0"/>
              <a:t>Сахар белый. Т.е. сахар и белизна – одно и то же? Тогда белый – это сахар?</a:t>
            </a:r>
          </a:p>
          <a:p>
            <a:pPr marL="0" indent="0">
              <a:buNone/>
            </a:pPr>
            <a:r>
              <a:rPr lang="ru-RU" dirty="0"/>
              <a:t>Но сахар и твердый, и растворимый и т.п.</a:t>
            </a:r>
          </a:p>
          <a:p>
            <a:pPr marL="0" indent="0">
              <a:buNone/>
            </a:pPr>
            <a:r>
              <a:rPr lang="ru-RU" dirty="0"/>
              <a:t>Пример: шелковый носок. </a:t>
            </a:r>
          </a:p>
          <a:p>
            <a:endParaRPr lang="ru-RU" dirty="0"/>
          </a:p>
        </p:txBody>
      </p:sp>
    </p:spTree>
    <p:extLst>
      <p:ext uri="{BB962C8B-B14F-4D97-AF65-F5344CB8AC3E}">
        <p14:creationId xmlns:p14="http://schemas.microsoft.com/office/powerpoint/2010/main" val="32394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A77CE2-4AAD-185B-8951-FF9BB2D4C24F}"/>
              </a:ext>
            </a:extLst>
          </p:cNvPr>
          <p:cNvSpPr>
            <a:spLocks noGrp="1"/>
          </p:cNvSpPr>
          <p:nvPr>
            <p:ph idx="1"/>
          </p:nvPr>
        </p:nvSpPr>
        <p:spPr>
          <a:xfrm>
            <a:off x="457200" y="620688"/>
            <a:ext cx="8229600" cy="5505475"/>
          </a:xfrm>
        </p:spPr>
        <p:txBody>
          <a:bodyPr/>
          <a:lstStyle/>
          <a:p>
            <a:pPr marL="0" indent="0">
              <a:buNone/>
            </a:pPr>
            <a:r>
              <a:rPr lang="ru-RU" sz="2600" dirty="0"/>
              <a:t>3. Проблема </a:t>
            </a:r>
            <a:r>
              <a:rPr lang="ru-RU" sz="2600" i="1" dirty="0"/>
              <a:t>качества</a:t>
            </a:r>
            <a:r>
              <a:rPr lang="ru-RU" sz="2600" dirty="0"/>
              <a:t> и </a:t>
            </a:r>
            <a:r>
              <a:rPr lang="ru-RU" sz="2600" i="1" dirty="0"/>
              <a:t>отношения</a:t>
            </a:r>
            <a:r>
              <a:rPr lang="ru-RU" sz="2600" dirty="0"/>
              <a:t>.</a:t>
            </a:r>
          </a:p>
          <a:p>
            <a:r>
              <a:rPr lang="ru-RU" sz="2600" dirty="0"/>
              <a:t> Качества постигаются через отношения, а отношения в свою очередь постигаются через качества. </a:t>
            </a:r>
          </a:p>
          <a:p>
            <a:r>
              <a:rPr lang="ru-RU" sz="2600" dirty="0">
                <a:effectLst/>
                <a:ea typeface="Times New Roman" panose="02020603050405020304" pitchFamily="18" charset="0"/>
              </a:rPr>
              <a:t>Красный цвет можно постичь только в отношении к человеку или в отношении к свету (в темноте краснота исчезает). Но свет мы видим только лишь потому, что видим многообразие предметов, в частности эту красные предметы.</a:t>
            </a:r>
          </a:p>
          <a:p>
            <a:r>
              <a:rPr lang="ru-RU" sz="2600" dirty="0">
                <a:effectLst/>
                <a:ea typeface="Times New Roman" panose="02020603050405020304" pitchFamily="18" charset="0"/>
              </a:rPr>
              <a:t>Иначе говоря, качество существует благодаря тому, что существуют отношения (красный цвет розы существует, потому что есть свет и есть субъект), а отношения постигаются потому, что существуют качества. </a:t>
            </a:r>
            <a:endParaRPr lang="ru-RU" sz="2600" dirty="0"/>
          </a:p>
          <a:p>
            <a:endParaRPr lang="ru-RU" dirty="0"/>
          </a:p>
        </p:txBody>
      </p:sp>
    </p:spTree>
    <p:extLst>
      <p:ext uri="{BB962C8B-B14F-4D97-AF65-F5344CB8AC3E}">
        <p14:creationId xmlns:p14="http://schemas.microsoft.com/office/powerpoint/2010/main" val="277502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35B1FA9-A885-4D6B-99C6-CC5C6A65686A}"/>
              </a:ext>
            </a:extLst>
          </p:cNvPr>
          <p:cNvSpPr>
            <a:spLocks noGrp="1"/>
          </p:cNvSpPr>
          <p:nvPr>
            <p:ph idx="1"/>
          </p:nvPr>
        </p:nvSpPr>
        <p:spPr>
          <a:xfrm>
            <a:off x="457200" y="476672"/>
            <a:ext cx="8229600" cy="5649491"/>
          </a:xfrm>
        </p:spPr>
        <p:txBody>
          <a:bodyPr>
            <a:normAutofit fontScale="85000" lnSpcReduction="20000"/>
          </a:bodyPr>
          <a:lstStyle/>
          <a:p>
            <a:pPr marL="0" indent="0">
              <a:lnSpc>
                <a:spcPct val="120000"/>
              </a:lnSpc>
              <a:buNone/>
            </a:pPr>
            <a:r>
              <a:rPr lang="ru-RU" dirty="0"/>
              <a:t>4. </a:t>
            </a:r>
            <a:r>
              <a:rPr lang="ru-RU" i="1" dirty="0"/>
              <a:t>Пространство.</a:t>
            </a:r>
            <a:r>
              <a:rPr lang="ru-RU" dirty="0"/>
              <a:t> </a:t>
            </a:r>
          </a:p>
          <a:p>
            <a:pPr marL="0" indent="0">
              <a:lnSpc>
                <a:spcPct val="120000"/>
              </a:lnSpc>
              <a:buNone/>
            </a:pPr>
            <a:r>
              <a:rPr lang="ru-RU" dirty="0"/>
              <a:t>Из чего оно состоит? И что оно собой представляет?</a:t>
            </a:r>
          </a:p>
          <a:p>
            <a:pPr marL="0" indent="0">
              <a:lnSpc>
                <a:spcPct val="120000"/>
              </a:lnSpc>
              <a:buNone/>
            </a:pPr>
            <a:r>
              <a:rPr lang="ru-RU" dirty="0"/>
              <a:t>Оно есть отношение между своими частями, но части существуют в пространстве.</a:t>
            </a:r>
          </a:p>
          <a:p>
            <a:pPr>
              <a:lnSpc>
                <a:spcPct val="120000"/>
              </a:lnSpc>
            </a:pPr>
            <a:r>
              <a:rPr lang="ru-RU" dirty="0"/>
              <a:t>Ведь пространство может состоять только из самого себя.</a:t>
            </a:r>
          </a:p>
          <a:p>
            <a:pPr>
              <a:lnSpc>
                <a:spcPct val="120000"/>
              </a:lnSpc>
            </a:pPr>
            <a:r>
              <a:rPr lang="ru-RU" dirty="0"/>
              <a:t>(Спор Ньютона и Лейбница)</a:t>
            </a:r>
          </a:p>
          <a:p>
            <a:pPr>
              <a:lnSpc>
                <a:spcPct val="120000"/>
              </a:lnSpc>
            </a:pPr>
            <a:r>
              <a:rPr lang="ru-RU" dirty="0"/>
              <a:t>Конечно или бесконечно пространство? Если пространство бесконечно, то оно неуловимо и непостижимо. Поэтому пространство конечно. Но представить себе конечное пространство тоже невозможно. </a:t>
            </a:r>
          </a:p>
        </p:txBody>
      </p:sp>
    </p:spTree>
    <p:extLst>
      <p:ext uri="{BB962C8B-B14F-4D97-AF65-F5344CB8AC3E}">
        <p14:creationId xmlns:p14="http://schemas.microsoft.com/office/powerpoint/2010/main" val="262970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923D80-52C9-C6CD-7CD1-6A8FD61C71DF}"/>
              </a:ext>
            </a:extLst>
          </p:cNvPr>
          <p:cNvSpPr>
            <a:spLocks noGrp="1"/>
          </p:cNvSpPr>
          <p:nvPr>
            <p:ph idx="1"/>
          </p:nvPr>
        </p:nvSpPr>
        <p:spPr>
          <a:xfrm>
            <a:off x="457200" y="620688"/>
            <a:ext cx="8229600" cy="5505475"/>
          </a:xfrm>
        </p:spPr>
        <p:txBody>
          <a:bodyPr>
            <a:normAutofit lnSpcReduction="10000"/>
          </a:bodyPr>
          <a:lstStyle/>
          <a:p>
            <a:pPr marL="0" indent="0">
              <a:buNone/>
            </a:pPr>
            <a:r>
              <a:rPr lang="ru-RU" sz="2800" dirty="0"/>
              <a:t>5. </a:t>
            </a:r>
            <a:r>
              <a:rPr lang="ru-RU" sz="2800" i="1" dirty="0"/>
              <a:t>Время</a:t>
            </a:r>
            <a:r>
              <a:rPr lang="ru-RU" sz="2800" dirty="0"/>
              <a:t>. </a:t>
            </a:r>
          </a:p>
          <a:p>
            <a:pPr marL="0" indent="0">
              <a:buNone/>
            </a:pPr>
            <a:r>
              <a:rPr lang="ru-RU" sz="2800" dirty="0">
                <a:effectLst/>
                <a:ea typeface="Times New Roman" panose="02020603050405020304" pitchFamily="18" charset="0"/>
              </a:rPr>
              <a:t>Время, как и пространство, есть отношение и не есть отношение.</a:t>
            </a:r>
          </a:p>
          <a:p>
            <a:pPr marL="0" indent="0">
              <a:buNone/>
            </a:pPr>
            <a:r>
              <a:rPr lang="ru-RU" sz="2800" dirty="0">
                <a:effectLst/>
                <a:ea typeface="Times New Roman" panose="02020603050405020304" pitchFamily="18" charset="0"/>
              </a:rPr>
              <a:t>Время есть отношение между единицами времени, которые мы условно называем часами, минутами, датами и т. д., но эти условные единицы должны быть также временем, т. е. быть длительностью. И тогда время есть отношение между временем, чего быть не может. </a:t>
            </a:r>
          </a:p>
          <a:p>
            <a:pPr marL="0" indent="0">
              <a:buNone/>
            </a:pPr>
            <a:r>
              <a:rPr lang="ru-RU" sz="2800" dirty="0">
                <a:effectLst/>
                <a:ea typeface="Times New Roman" panose="02020603050405020304" pitchFamily="18" charset="0"/>
              </a:rPr>
              <a:t>Поэтому время есть длительность и не есть длительность, т. е. опять возникает противоречие</a:t>
            </a:r>
            <a:endParaRPr lang="ru-RU" sz="2800" dirty="0"/>
          </a:p>
          <a:p>
            <a:pPr marL="0" indent="0">
              <a:buNone/>
            </a:pPr>
            <a:r>
              <a:rPr lang="ru-RU" sz="2800" dirty="0"/>
              <a:t>(Аргументы Августина).</a:t>
            </a:r>
          </a:p>
          <a:p>
            <a:endParaRPr lang="ru-RU" dirty="0"/>
          </a:p>
        </p:txBody>
      </p:sp>
    </p:spTree>
    <p:extLst>
      <p:ext uri="{BB962C8B-B14F-4D97-AF65-F5344CB8AC3E}">
        <p14:creationId xmlns:p14="http://schemas.microsoft.com/office/powerpoint/2010/main" val="31657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3C41C97-1E62-FD27-37FA-0435571746C7}"/>
              </a:ext>
            </a:extLst>
          </p:cNvPr>
          <p:cNvSpPr>
            <a:spLocks noGrp="1"/>
          </p:cNvSpPr>
          <p:nvPr>
            <p:ph idx="1"/>
          </p:nvPr>
        </p:nvSpPr>
        <p:spPr>
          <a:xfrm>
            <a:off x="457200" y="548680"/>
            <a:ext cx="8229600" cy="5577483"/>
          </a:xfrm>
        </p:spPr>
        <p:txBody>
          <a:bodyPr/>
          <a:lstStyle/>
          <a:p>
            <a:pPr marL="0" indent="0">
              <a:buNone/>
            </a:pPr>
            <a:r>
              <a:rPr lang="ru-RU" sz="2400" dirty="0"/>
              <a:t>6. Движение </a:t>
            </a:r>
          </a:p>
          <a:p>
            <a:pPr marL="0" indent="0">
              <a:buNone/>
            </a:pPr>
            <a:r>
              <a:rPr lang="ru-RU" sz="2400" dirty="0"/>
              <a:t>Аргументы Зенона.</a:t>
            </a:r>
          </a:p>
          <a:p>
            <a:pPr marL="0" indent="0">
              <a:buNone/>
            </a:pPr>
            <a:r>
              <a:rPr lang="ru-RU" sz="2400" dirty="0">
                <a:effectLst/>
                <a:ea typeface="Times New Roman" panose="02020603050405020304" pitchFamily="18" charset="0"/>
              </a:rPr>
              <a:t>Если вещь движется, то она должна находиться одновременно в двух местах: еще в том месте, где она находилась только что, и уже в другом месте. Но это невозможно. </a:t>
            </a:r>
          </a:p>
          <a:p>
            <a:pPr marL="0" indent="0">
              <a:buNone/>
            </a:pPr>
            <a:r>
              <a:rPr lang="ru-RU" sz="2400" dirty="0">
                <a:effectLst/>
                <a:ea typeface="Times New Roman" panose="02020603050405020304" pitchFamily="18" charset="0"/>
              </a:rPr>
              <a:t>Если некоторая вещь постоянно изменяется, то она непостоянна, но тогда как мы можем говорить об изменении этой вещи, ибо изменяться может только что-то постоянное. </a:t>
            </a:r>
          </a:p>
          <a:p>
            <a:pPr marL="0" indent="0">
              <a:buNone/>
            </a:pPr>
            <a:r>
              <a:rPr lang="ru-RU" sz="2400" dirty="0">
                <a:effectLst/>
                <a:ea typeface="Times New Roman" panose="02020603050405020304" pitchFamily="18" charset="0"/>
              </a:rPr>
              <a:t>Третий аргумент против движения: движение есть изменение. Изменение есть превращение одной вещи в другую: скажем, превращение </a:t>
            </a:r>
            <a:r>
              <a:rPr lang="en-US" sz="2400" i="1" dirty="0">
                <a:effectLst/>
                <a:ea typeface="Times New Roman" panose="02020603050405020304" pitchFamily="18" charset="0"/>
              </a:rPr>
              <a:t>A</a:t>
            </a:r>
            <a:r>
              <a:rPr lang="ru-RU" sz="2400" dirty="0">
                <a:effectLst/>
                <a:ea typeface="Times New Roman" panose="02020603050405020304" pitchFamily="18" charset="0"/>
              </a:rPr>
              <a:t> в </a:t>
            </a:r>
            <a:r>
              <a:rPr lang="ru-RU" sz="2400" i="1" dirty="0" err="1">
                <a:effectLst/>
                <a:ea typeface="Times New Roman" panose="02020603050405020304" pitchFamily="18" charset="0"/>
              </a:rPr>
              <a:t>не-</a:t>
            </a:r>
            <a:r>
              <a:rPr lang="en-US" sz="2400" i="1" dirty="0">
                <a:effectLst/>
                <a:ea typeface="Times New Roman" panose="02020603050405020304" pitchFamily="18" charset="0"/>
              </a:rPr>
              <a:t>A</a:t>
            </a:r>
            <a:r>
              <a:rPr lang="ru-RU" sz="2400" i="1" dirty="0">
                <a:effectLst/>
                <a:ea typeface="Times New Roman" panose="02020603050405020304" pitchFamily="18" charset="0"/>
              </a:rPr>
              <a:t>.</a:t>
            </a:r>
            <a:r>
              <a:rPr lang="ru-RU" sz="2400" dirty="0">
                <a:effectLst/>
                <a:ea typeface="Times New Roman" panose="02020603050405020304" pitchFamily="18" charset="0"/>
              </a:rPr>
              <a:t> Но как из</a:t>
            </a:r>
            <a:r>
              <a:rPr lang="ru-RU" sz="2400" i="1" dirty="0">
                <a:effectLst/>
                <a:ea typeface="Times New Roman" panose="02020603050405020304" pitchFamily="18" charset="0"/>
              </a:rPr>
              <a:t> </a:t>
            </a:r>
            <a:r>
              <a:rPr lang="en-US" sz="2400" i="1" dirty="0">
                <a:effectLst/>
                <a:ea typeface="Times New Roman" panose="02020603050405020304" pitchFamily="18" charset="0"/>
              </a:rPr>
              <a:t>A</a:t>
            </a:r>
            <a:r>
              <a:rPr lang="ru-RU" sz="2400" dirty="0">
                <a:effectLst/>
                <a:ea typeface="Times New Roman" panose="02020603050405020304" pitchFamily="18" charset="0"/>
              </a:rPr>
              <a:t> может возникнуть </a:t>
            </a:r>
            <a:r>
              <a:rPr lang="ru-RU" sz="2400" i="1" dirty="0" err="1">
                <a:effectLst/>
                <a:ea typeface="Times New Roman" panose="02020603050405020304" pitchFamily="18" charset="0"/>
              </a:rPr>
              <a:t>не-</a:t>
            </a:r>
            <a:r>
              <a:rPr lang="en-US" sz="2400" i="1" dirty="0">
                <a:effectLst/>
                <a:ea typeface="Times New Roman" panose="02020603050405020304" pitchFamily="18" charset="0"/>
              </a:rPr>
              <a:t>A</a:t>
            </a:r>
            <a:r>
              <a:rPr lang="ru-RU" sz="2400" dirty="0">
                <a:effectLst/>
                <a:ea typeface="Times New Roman" panose="02020603050405020304" pitchFamily="18" charset="0"/>
              </a:rPr>
              <a:t>? Это невозможно.</a:t>
            </a:r>
            <a:endParaRPr lang="ru-RU" sz="2400" dirty="0"/>
          </a:p>
          <a:p>
            <a:endParaRPr lang="ru-RU" dirty="0"/>
          </a:p>
        </p:txBody>
      </p:sp>
    </p:spTree>
    <p:extLst>
      <p:ext uri="{BB962C8B-B14F-4D97-AF65-F5344CB8AC3E}">
        <p14:creationId xmlns:p14="http://schemas.microsoft.com/office/powerpoint/2010/main" val="17805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9E20B69-C5FF-60CF-E137-9D6239CD6572}"/>
              </a:ext>
            </a:extLst>
          </p:cNvPr>
          <p:cNvSpPr>
            <a:spLocks noGrp="1"/>
          </p:cNvSpPr>
          <p:nvPr>
            <p:ph idx="1"/>
          </p:nvPr>
        </p:nvSpPr>
        <p:spPr>
          <a:xfrm>
            <a:off x="457200" y="548680"/>
            <a:ext cx="8229600" cy="5577483"/>
          </a:xfrm>
        </p:spPr>
        <p:txBody>
          <a:bodyPr>
            <a:normAutofit/>
          </a:bodyPr>
          <a:lstStyle/>
          <a:p>
            <a:pPr marL="0" indent="0">
              <a:lnSpc>
                <a:spcPct val="120000"/>
              </a:lnSpc>
              <a:buNone/>
            </a:pPr>
            <a:r>
              <a:rPr lang="ru-RU" sz="2400" dirty="0"/>
              <a:t>7. </a:t>
            </a:r>
            <a:r>
              <a:rPr lang="ru-RU" sz="2400" i="1" dirty="0"/>
              <a:t>Причинность</a:t>
            </a:r>
            <a:r>
              <a:rPr lang="ru-RU" sz="2400" dirty="0"/>
              <a:t> </a:t>
            </a:r>
          </a:p>
          <a:p>
            <a:pPr marL="0" indent="0">
              <a:lnSpc>
                <a:spcPct val="120000"/>
              </a:lnSpc>
              <a:buNone/>
            </a:pPr>
            <a:r>
              <a:rPr lang="ru-RU" sz="2400" dirty="0">
                <a:effectLst/>
                <a:ea typeface="Times New Roman" panose="02020603050405020304" pitchFamily="18" charset="0"/>
              </a:rPr>
              <a:t>Причинно-следственная связь включает в себя причину и следствие. Но если следствие отличается от причины, то каким образом то, что отличается от чего-то, может воздействовать на него? Воздействие возможно только подобного на подобное. </a:t>
            </a:r>
          </a:p>
          <a:p>
            <a:pPr marL="0" indent="0">
              <a:lnSpc>
                <a:spcPct val="120000"/>
              </a:lnSpc>
              <a:buNone/>
            </a:pPr>
            <a:r>
              <a:rPr lang="ru-RU" sz="2400" dirty="0">
                <a:effectLst/>
                <a:ea typeface="Times New Roman" panose="02020603050405020304" pitchFamily="18" charset="0"/>
              </a:rPr>
              <a:t>Далее, для того чтобы одна вещь была причиной другой, скажем, </a:t>
            </a:r>
            <a:r>
              <a:rPr lang="en-US" sz="2400" i="1" dirty="0">
                <a:effectLst/>
                <a:ea typeface="Times New Roman" panose="02020603050405020304" pitchFamily="18" charset="0"/>
              </a:rPr>
              <a:t>A </a:t>
            </a:r>
            <a:r>
              <a:rPr lang="ru-RU" sz="2400" dirty="0">
                <a:effectLst/>
                <a:ea typeface="Times New Roman" panose="02020603050405020304" pitchFamily="18" charset="0"/>
              </a:rPr>
              <a:t>причиной </a:t>
            </a:r>
            <a:r>
              <a:rPr lang="en-US" sz="2400" i="1" dirty="0">
                <a:effectLst/>
                <a:ea typeface="Times New Roman" panose="02020603050405020304" pitchFamily="18" charset="0"/>
              </a:rPr>
              <a:t>B</a:t>
            </a:r>
            <a:r>
              <a:rPr lang="ru-RU" sz="2400" dirty="0">
                <a:effectLst/>
                <a:ea typeface="Times New Roman" panose="02020603050405020304" pitchFamily="18" charset="0"/>
              </a:rPr>
              <a:t>, должна быть некоторая причина </a:t>
            </a:r>
            <a:r>
              <a:rPr lang="en-US" sz="2400" i="1" dirty="0">
                <a:effectLst/>
                <a:ea typeface="Times New Roman" panose="02020603050405020304" pitchFamily="18" charset="0"/>
              </a:rPr>
              <a:t>C</a:t>
            </a:r>
            <a:r>
              <a:rPr lang="ru-RU" sz="2400" dirty="0">
                <a:effectLst/>
                <a:ea typeface="Times New Roman" panose="02020603050405020304" pitchFamily="18" charset="0"/>
              </a:rPr>
              <a:t>. Но почему </a:t>
            </a:r>
            <a:r>
              <a:rPr lang="en-US" sz="2400" i="1" dirty="0">
                <a:effectLst/>
                <a:ea typeface="Times New Roman" panose="02020603050405020304" pitchFamily="18" charset="0"/>
              </a:rPr>
              <a:t>C</a:t>
            </a:r>
            <a:r>
              <a:rPr lang="ru-RU" sz="2400" dirty="0">
                <a:effectLst/>
                <a:ea typeface="Times New Roman" panose="02020603050405020304" pitchFamily="18" charset="0"/>
              </a:rPr>
              <a:t> является причиной того, чтобы </a:t>
            </a:r>
            <a:r>
              <a:rPr lang="en-US" sz="2400" i="1" dirty="0">
                <a:effectLst/>
                <a:ea typeface="Times New Roman" panose="02020603050405020304" pitchFamily="18" charset="0"/>
              </a:rPr>
              <a:t>A</a:t>
            </a:r>
            <a:r>
              <a:rPr lang="ru-RU" sz="2400" dirty="0">
                <a:effectLst/>
                <a:ea typeface="Times New Roman" panose="02020603050405020304" pitchFamily="18" charset="0"/>
              </a:rPr>
              <a:t> являлось причиной </a:t>
            </a:r>
            <a:r>
              <a:rPr lang="en-US" sz="2400" i="1" dirty="0">
                <a:effectLst/>
                <a:ea typeface="Times New Roman" panose="02020603050405020304" pitchFamily="18" charset="0"/>
              </a:rPr>
              <a:t>B</a:t>
            </a:r>
            <a:r>
              <a:rPr lang="ru-RU" sz="2400" dirty="0">
                <a:effectLst/>
                <a:ea typeface="Times New Roman" panose="02020603050405020304" pitchFamily="18" charset="0"/>
              </a:rPr>
              <a:t>? Для этого также нужна некоторая причина </a:t>
            </a:r>
            <a:r>
              <a:rPr lang="en-US" sz="2400" i="1" dirty="0">
                <a:effectLst/>
                <a:ea typeface="Times New Roman" panose="02020603050405020304" pitchFamily="18" charset="0"/>
              </a:rPr>
              <a:t>D</a:t>
            </a:r>
            <a:r>
              <a:rPr lang="ru-RU" sz="2400" i="1" dirty="0">
                <a:effectLst/>
                <a:ea typeface="Times New Roman" panose="02020603050405020304" pitchFamily="18" charset="0"/>
              </a:rPr>
              <a:t>, </a:t>
            </a:r>
            <a:r>
              <a:rPr lang="ru-RU" sz="2400" dirty="0">
                <a:effectLst/>
                <a:ea typeface="Times New Roman" panose="02020603050405020304" pitchFamily="18" charset="0"/>
              </a:rPr>
              <a:t>и, таким образом, мы уходим в бесконечность. </a:t>
            </a:r>
          </a:p>
        </p:txBody>
      </p:sp>
    </p:spTree>
    <p:extLst>
      <p:ext uri="{BB962C8B-B14F-4D97-AF65-F5344CB8AC3E}">
        <p14:creationId xmlns:p14="http://schemas.microsoft.com/office/powerpoint/2010/main" val="720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BC9AB0-5485-E017-0C52-CB8AB095736C}"/>
              </a:ext>
            </a:extLst>
          </p:cNvPr>
          <p:cNvSpPr>
            <a:spLocks noGrp="1"/>
          </p:cNvSpPr>
          <p:nvPr>
            <p:ph idx="1"/>
          </p:nvPr>
        </p:nvSpPr>
        <p:spPr>
          <a:xfrm>
            <a:off x="457200" y="548680"/>
            <a:ext cx="8229600" cy="5577483"/>
          </a:xfrm>
        </p:spPr>
        <p:txBody>
          <a:bodyPr>
            <a:normAutofit fontScale="85000" lnSpcReduction="10000"/>
          </a:bodyPr>
          <a:lstStyle/>
          <a:p>
            <a:pPr marL="0" indent="0">
              <a:lnSpc>
                <a:spcPct val="120000"/>
              </a:lnSpc>
              <a:buNone/>
            </a:pPr>
            <a:r>
              <a:rPr lang="ru-RU" sz="3200" dirty="0"/>
              <a:t>Юм:</a:t>
            </a:r>
            <a:r>
              <a:rPr lang="ru-RU" sz="3200" dirty="0">
                <a:effectLst/>
                <a:ea typeface="Times New Roman" panose="02020603050405020304" pitchFamily="18" charset="0"/>
              </a:rPr>
              <a:t> причинно-следственная связь есть на самом деле не что иное, как последовательность явлений во времени, ибо сама связь не видна.</a:t>
            </a:r>
            <a:endParaRPr lang="ru-RU" sz="3200" dirty="0"/>
          </a:p>
          <a:p>
            <a:pPr marL="0" indent="0">
              <a:lnSpc>
                <a:spcPct val="120000"/>
              </a:lnSpc>
              <a:buNone/>
            </a:pPr>
            <a:r>
              <a:rPr lang="ru-RU" sz="3200" dirty="0"/>
              <a:t>Секст Эмпирик:</a:t>
            </a:r>
            <a:r>
              <a:rPr lang="ru-RU" sz="3200" dirty="0">
                <a:effectLst/>
                <a:ea typeface="Times New Roman" panose="02020603050405020304" pitchFamily="18" charset="0"/>
              </a:rPr>
              <a:t>  причина должна быть и раньше следствия, и не раньше следствия. Так как причина является причиной следствия, то она должна быть раньше следствия, но в то же время она с ним соприкасается и, таким образом, существует одновременно со следствием. Но невозможно сразу и предшествовать во времени, и быть одновременно</a:t>
            </a:r>
            <a:r>
              <a:rPr lang="ru-RU" sz="3200" dirty="0"/>
              <a:t>.</a:t>
            </a:r>
          </a:p>
          <a:p>
            <a:endParaRPr lang="ru-RU" dirty="0"/>
          </a:p>
        </p:txBody>
      </p:sp>
    </p:spTree>
    <p:extLst>
      <p:ext uri="{BB962C8B-B14F-4D97-AF65-F5344CB8AC3E}">
        <p14:creationId xmlns:p14="http://schemas.microsoft.com/office/powerpoint/2010/main" val="25229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lnSpcReduction="10000"/>
          </a:bodyPr>
          <a:lstStyle/>
          <a:p>
            <a:r>
              <a:rPr lang="ru-RU" dirty="0"/>
              <a:t>Философия здравого смысла. </a:t>
            </a:r>
          </a:p>
          <a:p>
            <a:r>
              <a:rPr lang="ru-RU" dirty="0"/>
              <a:t>«"Врожденные" истины  — основа всякого научного знания; они обладают свойствами всеобщности и необходимости».</a:t>
            </a:r>
          </a:p>
          <a:p>
            <a:r>
              <a:rPr lang="ru-RU" dirty="0"/>
              <a:t>Но источником этих «врожденных истин», в отличие от Декарта, является не разум, а опыт: «В настоящее время общепризнанно, что прямо или косвенно </a:t>
            </a:r>
            <a:r>
              <a:rPr lang="ru-RU" dirty="0">
                <a:solidFill>
                  <a:srgbClr val="FF0000"/>
                </a:solidFill>
              </a:rPr>
              <a:t>все общие истины </a:t>
            </a:r>
            <a:r>
              <a:rPr lang="ru-RU" dirty="0" err="1">
                <a:solidFill>
                  <a:srgbClr val="FF0000"/>
                </a:solidFill>
              </a:rPr>
              <a:t>индуктивны</a:t>
            </a:r>
            <a:r>
              <a:rPr lang="ru-RU" dirty="0"/>
              <a:t>, т.е. они или сами проистекали от сопоставления наблюденных фактов или выведены из истин, происшедших таким путем».</a:t>
            </a:r>
          </a:p>
          <a:p>
            <a:endParaRPr lang="ru-RU" dirty="0"/>
          </a:p>
        </p:txBody>
      </p:sp>
    </p:spTree>
    <p:extLst>
      <p:ext uri="{BB962C8B-B14F-4D97-AF65-F5344CB8AC3E}">
        <p14:creationId xmlns:p14="http://schemas.microsoft.com/office/powerpoint/2010/main" val="25692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90A37A5-6258-5BAA-E38B-BF476CE282B8}"/>
              </a:ext>
            </a:extLst>
          </p:cNvPr>
          <p:cNvSpPr>
            <a:spLocks noGrp="1"/>
          </p:cNvSpPr>
          <p:nvPr>
            <p:ph idx="1"/>
          </p:nvPr>
        </p:nvSpPr>
        <p:spPr>
          <a:xfrm>
            <a:off x="457200" y="620688"/>
            <a:ext cx="8229600" cy="5505475"/>
          </a:xfrm>
        </p:spPr>
        <p:txBody>
          <a:bodyPr>
            <a:normAutofit/>
          </a:bodyPr>
          <a:lstStyle/>
          <a:p>
            <a:pPr marL="0" indent="0">
              <a:buNone/>
            </a:pPr>
            <a:r>
              <a:rPr lang="ru-RU" sz="2800" dirty="0"/>
              <a:t>8. </a:t>
            </a:r>
            <a:r>
              <a:rPr lang="ru-RU" sz="2800" i="1" dirty="0"/>
              <a:t>Тождество личности</a:t>
            </a:r>
            <a:r>
              <a:rPr lang="ru-RU" sz="2800" dirty="0"/>
              <a:t>.</a:t>
            </a:r>
          </a:p>
          <a:p>
            <a:pPr marL="0" indent="0">
              <a:buNone/>
            </a:pPr>
            <a:r>
              <a:rPr lang="ru-RU" sz="2800" dirty="0">
                <a:effectLst/>
                <a:ea typeface="Times New Roman" panose="02020603050405020304" pitchFamily="18" charset="0"/>
              </a:rPr>
              <a:t>Что такое «я»? Можем ли мы сказать, что младенец, питающийся молоком матери, юноша, взрослый мужчина и дряхлый старик — это один и тот же субъект, одна и та же личность, одно и то же «я»? </a:t>
            </a:r>
          </a:p>
          <a:p>
            <a:pPr marL="0" indent="0">
              <a:buNone/>
            </a:pPr>
            <a:r>
              <a:rPr lang="ru-RU" sz="2800" dirty="0">
                <a:effectLst/>
                <a:ea typeface="Times New Roman" panose="02020603050405020304" pitchFamily="18" charset="0"/>
              </a:rPr>
              <a:t>Что такое «я», что такое центр личности? Кроме различного рода явлений в своей душе — впечатлений, переживаний, мыслей, аффектов, страстей, — мы ничего не обнаруживаем, никакого такого субстанциального «я» мы не видим.</a:t>
            </a:r>
            <a:endParaRPr lang="ru-RU" sz="2800" dirty="0"/>
          </a:p>
        </p:txBody>
      </p:sp>
    </p:spTree>
    <p:extLst>
      <p:ext uri="{BB962C8B-B14F-4D97-AF65-F5344CB8AC3E}">
        <p14:creationId xmlns:p14="http://schemas.microsoft.com/office/powerpoint/2010/main" val="8047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FF6716D-1CBB-F490-9D36-4CDC578DFD60}"/>
              </a:ext>
            </a:extLst>
          </p:cNvPr>
          <p:cNvSpPr>
            <a:spLocks noGrp="1"/>
          </p:cNvSpPr>
          <p:nvPr>
            <p:ph idx="1"/>
          </p:nvPr>
        </p:nvSpPr>
        <p:spPr>
          <a:xfrm>
            <a:off x="457200" y="548680"/>
            <a:ext cx="8229600" cy="5577483"/>
          </a:xfrm>
        </p:spPr>
        <p:txBody>
          <a:bodyPr>
            <a:normAutofit/>
          </a:bodyPr>
          <a:lstStyle/>
          <a:p>
            <a:r>
              <a:rPr lang="ru-RU" sz="2800" i="1" dirty="0">
                <a:effectLst/>
                <a:ea typeface="Times New Roman" panose="02020603050405020304" pitchFamily="18" charset="0"/>
              </a:rPr>
              <a:t>Сила, энергия, действие и т.п.</a:t>
            </a:r>
          </a:p>
          <a:p>
            <a:pPr>
              <a:lnSpc>
                <a:spcPct val="120000"/>
              </a:lnSpc>
            </a:pPr>
            <a:r>
              <a:rPr lang="ru-RU" sz="2800" b="1" i="1" dirty="0"/>
              <a:t>«Действительность»</a:t>
            </a:r>
          </a:p>
          <a:p>
            <a:pPr>
              <a:lnSpc>
                <a:spcPct val="120000"/>
              </a:lnSpc>
            </a:pPr>
            <a:r>
              <a:rPr lang="ru-RU" sz="2800" dirty="0"/>
              <a:t>Наш мир нереален, значит, есть реальность.</a:t>
            </a:r>
          </a:p>
          <a:p>
            <a:pPr>
              <a:lnSpc>
                <a:spcPct val="120000"/>
              </a:lnSpc>
            </a:pPr>
            <a:r>
              <a:rPr lang="ru-RU" sz="2800" dirty="0"/>
              <a:t>Реально существует абсолют, он не заключает в себе противоречий, противоречия в абсолюте исчезают, сливаются в единство</a:t>
            </a:r>
          </a:p>
          <a:p>
            <a:pPr>
              <a:lnSpc>
                <a:spcPct val="120000"/>
              </a:lnSpc>
            </a:pPr>
            <a:r>
              <a:rPr lang="ru-RU" sz="2800" dirty="0"/>
              <a:t>У любого человека есть убежденность в существовании абсолюта и в возможности соединения с абсолютом, ибо иначе не было бы убежденности в нереальности нашего мира.</a:t>
            </a:r>
            <a:r>
              <a:rPr lang="ru-RU" sz="2800" i="1" dirty="0">
                <a:effectLst/>
                <a:ea typeface="Times New Roman" panose="02020603050405020304" pitchFamily="18" charset="0"/>
              </a:rPr>
              <a:t> </a:t>
            </a:r>
            <a:endParaRPr lang="ru-RU" sz="2800" dirty="0"/>
          </a:p>
        </p:txBody>
      </p:sp>
    </p:spTree>
    <p:extLst>
      <p:ext uri="{BB962C8B-B14F-4D97-AF65-F5344CB8AC3E}">
        <p14:creationId xmlns:p14="http://schemas.microsoft.com/office/powerpoint/2010/main" val="329436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lnSpc>
                <a:spcPct val="120000"/>
              </a:lnSpc>
            </a:pPr>
            <a:r>
              <a:rPr lang="ru-RU" b="1" dirty="0"/>
              <a:t>Абсолют </a:t>
            </a:r>
            <a:r>
              <a:rPr lang="ru-RU" dirty="0"/>
              <a:t>есть опыт как совокупность всех переживаний, т. е. единство мышления, чувства и воли. Это не опыт чей-либо, не опыт Бога, а опыт вообще. </a:t>
            </a:r>
          </a:p>
          <a:p>
            <a:pPr>
              <a:lnSpc>
                <a:spcPct val="120000"/>
              </a:lnSpc>
            </a:pPr>
            <a:r>
              <a:rPr lang="ru-RU" dirty="0"/>
              <a:t>Абсолют существует только в своих проявлениях. Он выше Бога. Бог есть одно из проявлений абсолюта. </a:t>
            </a:r>
          </a:p>
          <a:p>
            <a:pPr>
              <a:lnSpc>
                <a:spcPct val="120000"/>
              </a:lnSpc>
            </a:pPr>
            <a:r>
              <a:rPr lang="ru-RU" dirty="0"/>
              <a:t>Бернард </a:t>
            </a:r>
            <a:r>
              <a:rPr lang="ru-RU" dirty="0" err="1"/>
              <a:t>Бозанкет</a:t>
            </a:r>
            <a:r>
              <a:rPr lang="ru-RU" dirty="0"/>
              <a:t> (1848–1923), Джон Мак-</a:t>
            </a:r>
            <a:r>
              <a:rPr lang="ru-RU" dirty="0" err="1"/>
              <a:t>Таггарт</a:t>
            </a:r>
            <a:r>
              <a:rPr lang="ru-RU" dirty="0"/>
              <a:t> (1866–1925). </a:t>
            </a:r>
          </a:p>
          <a:p>
            <a:endParaRPr lang="ru-RU" dirty="0"/>
          </a:p>
        </p:txBody>
      </p:sp>
    </p:spTree>
    <p:extLst>
      <p:ext uri="{BB962C8B-B14F-4D97-AF65-F5344CB8AC3E}">
        <p14:creationId xmlns:p14="http://schemas.microsoft.com/office/powerpoint/2010/main" val="359387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DDBFCAF-B92C-5230-B0AE-7912871C167F}"/>
              </a:ext>
            </a:extLst>
          </p:cNvPr>
          <p:cNvSpPr>
            <a:spLocks noGrp="1"/>
          </p:cNvSpPr>
          <p:nvPr>
            <p:ph idx="1"/>
          </p:nvPr>
        </p:nvSpPr>
        <p:spPr>
          <a:xfrm>
            <a:off x="457200" y="620688"/>
            <a:ext cx="8229600" cy="5505475"/>
          </a:xfrm>
        </p:spPr>
        <p:txBody>
          <a:bodyPr>
            <a:noAutofit/>
          </a:bodyPr>
          <a:lstStyle/>
          <a:p>
            <a:r>
              <a:rPr lang="ru-RU" sz="2700" dirty="0">
                <a:effectLst/>
                <a:ea typeface="Times New Roman" panose="02020603050405020304" pitchFamily="18" charset="0"/>
              </a:rPr>
              <a:t>В 1920-х гг. абсолютный идеализм в Англии сошел на нет, но успел оказать довольно серьезное влияние на позитивизм. </a:t>
            </a:r>
          </a:p>
          <a:p>
            <a:r>
              <a:rPr lang="ru-RU" sz="2700" dirty="0">
                <a:ea typeface="Times New Roman" panose="02020603050405020304" pitchFamily="18" charset="0"/>
              </a:rPr>
              <a:t>Б</a:t>
            </a:r>
            <a:r>
              <a:rPr lang="ru-RU" sz="2700" dirty="0">
                <a:effectLst/>
                <a:ea typeface="Times New Roman" panose="02020603050405020304" pitchFamily="18" charset="0"/>
              </a:rPr>
              <a:t>лагодаря работам Брэдли </a:t>
            </a:r>
            <a:r>
              <a:rPr lang="ru-RU" sz="2700" dirty="0" err="1">
                <a:effectLst/>
                <a:ea typeface="Times New Roman" panose="02020603050405020304" pitchFamily="18" charset="0"/>
              </a:rPr>
              <a:t>Б.Рассел</a:t>
            </a:r>
            <a:r>
              <a:rPr lang="ru-RU" sz="2700" dirty="0">
                <a:effectLst/>
                <a:ea typeface="Times New Roman" panose="02020603050405020304" pitchFamily="18" charset="0"/>
              </a:rPr>
              <a:t> стал анализировать парадоксы обыденного языка и языков логики и математики, исследовать понятия и категории. </a:t>
            </a:r>
          </a:p>
          <a:p>
            <a:r>
              <a:rPr lang="ru-RU" sz="2700" dirty="0">
                <a:effectLst/>
                <a:ea typeface="Times New Roman" panose="02020603050405020304" pitchFamily="18" charset="0"/>
              </a:rPr>
              <a:t>Абсолютный идеализм оказался в русле англоязычной традиции, и проблема понятий способствовала дальнейшему развитию английского позитивизма, ориентировавшегося на логический атомизм и лингвистическую философию. </a:t>
            </a:r>
          </a:p>
        </p:txBody>
      </p:sp>
    </p:spTree>
    <p:extLst>
      <p:ext uri="{BB962C8B-B14F-4D97-AF65-F5344CB8AC3E}">
        <p14:creationId xmlns:p14="http://schemas.microsoft.com/office/powerpoint/2010/main" val="21658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FC3ECA-B064-2078-2948-F4D0241716A6}"/>
              </a:ext>
            </a:extLst>
          </p:cNvPr>
          <p:cNvSpPr>
            <a:spLocks noGrp="1"/>
          </p:cNvSpPr>
          <p:nvPr>
            <p:ph idx="1"/>
          </p:nvPr>
        </p:nvSpPr>
        <p:spPr>
          <a:xfrm>
            <a:off x="457200" y="620688"/>
            <a:ext cx="8229600" cy="5505475"/>
          </a:xfrm>
        </p:spPr>
        <p:txBody>
          <a:bodyPr>
            <a:normAutofit fontScale="92500" lnSpcReduction="10000"/>
          </a:bodyPr>
          <a:lstStyle/>
          <a:p>
            <a:r>
              <a:rPr lang="ru-RU" sz="3200" dirty="0">
                <a:effectLst/>
                <a:ea typeface="Times New Roman" panose="02020603050405020304" pitchFamily="18" charset="0"/>
              </a:rPr>
              <a:t>Брэдли показал, что нельзя построить единую систему мира из непротиворечивых понятий, и в этом плане он был как бы предшественником и теоремы </a:t>
            </a:r>
            <a:r>
              <a:rPr lang="ru-RU" sz="3200" dirty="0" err="1">
                <a:effectLst/>
                <a:ea typeface="Times New Roman" panose="02020603050405020304" pitchFamily="18" charset="0"/>
              </a:rPr>
              <a:t>Гёделя</a:t>
            </a:r>
            <a:r>
              <a:rPr lang="ru-RU" sz="3200" dirty="0">
                <a:effectLst/>
                <a:ea typeface="Times New Roman" panose="02020603050405020304" pitchFamily="18" charset="0"/>
              </a:rPr>
              <a:t> о непротиворечивости и неполноте, и дальнейших построений позитивистов. </a:t>
            </a:r>
          </a:p>
          <a:p>
            <a:r>
              <a:rPr lang="ru-RU" sz="3200" dirty="0">
                <a:effectLst/>
                <a:ea typeface="Times New Roman" panose="02020603050405020304" pitchFamily="18" charset="0"/>
              </a:rPr>
              <a:t>По Брэдли, нельзя познать объект, ибо в познании всегда в той или иной мере участвует субъект, всегда процесс познания приводит нас к отождествлению субъекта и объекта и к снятию противоречий и противоположностей в абсолюте. </a:t>
            </a:r>
            <a:endParaRPr lang="ru-RU" dirty="0"/>
          </a:p>
          <a:p>
            <a:endParaRPr lang="ru-RU" dirty="0"/>
          </a:p>
        </p:txBody>
      </p:sp>
    </p:spTree>
    <p:extLst>
      <p:ext uri="{BB962C8B-B14F-4D97-AF65-F5344CB8AC3E}">
        <p14:creationId xmlns:p14="http://schemas.microsoft.com/office/powerpoint/2010/main" val="38451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35440D9-ADCE-4185-87BB-7EC4DF4B2DEF}"/>
              </a:ext>
            </a:extLst>
          </p:cNvPr>
          <p:cNvSpPr>
            <a:spLocks noGrp="1"/>
          </p:cNvSpPr>
          <p:nvPr>
            <p:ph idx="1"/>
          </p:nvPr>
        </p:nvSpPr>
        <p:spPr>
          <a:xfrm>
            <a:off x="457200" y="1844824"/>
            <a:ext cx="8229600" cy="1036711"/>
          </a:xfrm>
        </p:spPr>
        <p:txBody>
          <a:bodyPr>
            <a:normAutofit/>
          </a:bodyPr>
          <a:lstStyle/>
          <a:p>
            <a:pPr marL="0" indent="0" algn="ctr">
              <a:buNone/>
            </a:pPr>
            <a:r>
              <a:rPr lang="ru-RU" sz="4400" b="1" dirty="0"/>
              <a:t>Неокантианство</a:t>
            </a:r>
          </a:p>
        </p:txBody>
      </p:sp>
    </p:spTree>
    <p:extLst>
      <p:ext uri="{BB962C8B-B14F-4D97-AF65-F5344CB8AC3E}">
        <p14:creationId xmlns:p14="http://schemas.microsoft.com/office/powerpoint/2010/main" val="14177907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79912" y="1052736"/>
            <a:ext cx="4972056" cy="5505475"/>
          </a:xfrm>
        </p:spPr>
        <p:txBody>
          <a:bodyPr>
            <a:normAutofit/>
          </a:bodyPr>
          <a:lstStyle/>
          <a:p>
            <a:pPr marL="0" indent="0">
              <a:buNone/>
            </a:pPr>
            <a:r>
              <a:rPr lang="ru-RU" dirty="0"/>
              <a:t>«Логика чистого познания», </a:t>
            </a:r>
          </a:p>
          <a:p>
            <a:pPr marL="0" indent="0">
              <a:buNone/>
            </a:pPr>
            <a:r>
              <a:rPr lang="ru-RU" dirty="0"/>
              <a:t>«Этика чистой воли» и </a:t>
            </a:r>
          </a:p>
          <a:p>
            <a:pPr marL="0" indent="0">
              <a:buNone/>
            </a:pPr>
            <a:r>
              <a:rPr lang="ru-RU" dirty="0"/>
              <a:t>«Эстетика чистого чувства»).</a:t>
            </a:r>
            <a:endParaRPr lang="en-US" dirty="0"/>
          </a:p>
          <a:p>
            <a:endParaRPr lang="ru-RU" dirty="0"/>
          </a:p>
        </p:txBody>
      </p:sp>
      <p:pic>
        <p:nvPicPr>
          <p:cNvPr id="4" name="Рисунок 3" descr="Коген Г..jpg"/>
          <p:cNvPicPr>
            <a:picLocks noChangeAspect="1"/>
          </p:cNvPicPr>
          <p:nvPr/>
        </p:nvPicPr>
        <p:blipFill>
          <a:blip r:embed="rId2" cstate="print"/>
          <a:stretch>
            <a:fillRect/>
          </a:stretch>
        </p:blipFill>
        <p:spPr>
          <a:xfrm>
            <a:off x="539552" y="1209329"/>
            <a:ext cx="3137134" cy="4439341"/>
          </a:xfrm>
          <a:prstGeom prst="rect">
            <a:avLst/>
          </a:prstGeom>
        </p:spPr>
      </p:pic>
      <p:sp>
        <p:nvSpPr>
          <p:cNvPr id="5" name="TextBox 4"/>
          <p:cNvSpPr txBox="1"/>
          <p:nvPr/>
        </p:nvSpPr>
        <p:spPr>
          <a:xfrm>
            <a:off x="539552" y="5827910"/>
            <a:ext cx="3061004" cy="646331"/>
          </a:xfrm>
          <a:prstGeom prst="rect">
            <a:avLst/>
          </a:prstGeom>
          <a:noFill/>
        </p:spPr>
        <p:txBody>
          <a:bodyPr wrap="square" rtlCol="0">
            <a:spAutoFit/>
          </a:bodyPr>
          <a:lstStyle/>
          <a:p>
            <a:pPr algn="ctr"/>
            <a:r>
              <a:rPr lang="ru-RU" dirty="0"/>
              <a:t>Герман </a:t>
            </a:r>
            <a:r>
              <a:rPr lang="ru-RU" dirty="0" err="1"/>
              <a:t>Коген</a:t>
            </a:r>
            <a:r>
              <a:rPr lang="ru-RU" dirty="0"/>
              <a:t> </a:t>
            </a:r>
            <a:br>
              <a:rPr lang="ru-RU" dirty="0"/>
            </a:br>
            <a:r>
              <a:rPr lang="ru-RU" dirty="0"/>
              <a:t>(1842-1918)</a:t>
            </a:r>
          </a:p>
        </p:txBody>
      </p:sp>
      <p:sp>
        <p:nvSpPr>
          <p:cNvPr id="2" name="TextBox 1">
            <a:extLst>
              <a:ext uri="{FF2B5EF4-FFF2-40B4-BE49-F238E27FC236}">
                <a16:creationId xmlns:a16="http://schemas.microsoft.com/office/drawing/2014/main" id="{9C169655-6ADA-7121-45C9-A7F036C8A683}"/>
              </a:ext>
            </a:extLst>
          </p:cNvPr>
          <p:cNvSpPr txBox="1"/>
          <p:nvPr/>
        </p:nvSpPr>
        <p:spPr>
          <a:xfrm>
            <a:off x="539552" y="260648"/>
            <a:ext cx="7632848" cy="584775"/>
          </a:xfrm>
          <a:prstGeom prst="rect">
            <a:avLst/>
          </a:prstGeom>
          <a:noFill/>
        </p:spPr>
        <p:txBody>
          <a:bodyPr wrap="square" rtlCol="0">
            <a:spAutoFit/>
          </a:bodyPr>
          <a:lstStyle/>
          <a:p>
            <a:pPr algn="ctr"/>
            <a:r>
              <a:rPr lang="ru-RU" sz="3200" b="1" dirty="0" err="1"/>
              <a:t>Марбургская</a:t>
            </a:r>
            <a:r>
              <a:rPr lang="ru-RU" sz="3200" b="1" dirty="0"/>
              <a:t> школа</a:t>
            </a:r>
          </a:p>
        </p:txBody>
      </p:sp>
    </p:spTree>
    <p:extLst>
      <p:ext uri="{BB962C8B-B14F-4D97-AF65-F5344CB8AC3E}">
        <p14:creationId xmlns:p14="http://schemas.microsoft.com/office/powerpoint/2010/main" val="34173082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7D21C45-53B8-9147-1188-7F11D69C17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060" y="1057874"/>
            <a:ext cx="3143335" cy="4351338"/>
          </a:xfrm>
        </p:spPr>
      </p:pic>
      <p:sp>
        <p:nvSpPr>
          <p:cNvPr id="7" name="TextBox 6">
            <a:extLst>
              <a:ext uri="{FF2B5EF4-FFF2-40B4-BE49-F238E27FC236}">
                <a16:creationId xmlns:a16="http://schemas.microsoft.com/office/drawing/2014/main" id="{2A383D81-A304-3F11-F53C-B3427BC1B55D}"/>
              </a:ext>
            </a:extLst>
          </p:cNvPr>
          <p:cNvSpPr txBox="1"/>
          <p:nvPr/>
        </p:nvSpPr>
        <p:spPr>
          <a:xfrm>
            <a:off x="1344059" y="5800126"/>
            <a:ext cx="3143336" cy="646331"/>
          </a:xfrm>
          <a:prstGeom prst="rect">
            <a:avLst/>
          </a:prstGeom>
          <a:noFill/>
        </p:spPr>
        <p:txBody>
          <a:bodyPr wrap="square">
            <a:spAutoFit/>
          </a:bodyPr>
          <a:lstStyle/>
          <a:p>
            <a:pPr algn="ctr"/>
            <a:r>
              <a:rPr lang="ru-RU" dirty="0"/>
              <a:t>Пауль </a:t>
            </a:r>
            <a:r>
              <a:rPr lang="ru-RU" dirty="0" err="1"/>
              <a:t>Наторп</a:t>
            </a:r>
            <a:r>
              <a:rPr lang="ru-RU" dirty="0"/>
              <a:t> </a:t>
            </a:r>
            <a:br>
              <a:rPr lang="ru-RU" dirty="0"/>
            </a:br>
            <a:r>
              <a:rPr lang="ru-RU" dirty="0"/>
              <a:t>(1854-1924) </a:t>
            </a:r>
          </a:p>
        </p:txBody>
      </p:sp>
      <p:pic>
        <p:nvPicPr>
          <p:cNvPr id="9" name="Рисунок 8">
            <a:extLst>
              <a:ext uri="{FF2B5EF4-FFF2-40B4-BE49-F238E27FC236}">
                <a16:creationId xmlns:a16="http://schemas.microsoft.com/office/drawing/2014/main" id="{7F1239B0-8111-6052-4D4B-C25D3EA71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9" y="1123141"/>
            <a:ext cx="3364161" cy="4286071"/>
          </a:xfrm>
          <a:prstGeom prst="rect">
            <a:avLst/>
          </a:prstGeom>
        </p:spPr>
      </p:pic>
      <p:sp>
        <p:nvSpPr>
          <p:cNvPr id="11" name="TextBox 10">
            <a:extLst>
              <a:ext uri="{FF2B5EF4-FFF2-40B4-BE49-F238E27FC236}">
                <a16:creationId xmlns:a16="http://schemas.microsoft.com/office/drawing/2014/main" id="{5177BB51-7D50-7057-6F46-78402986EBEE}"/>
              </a:ext>
            </a:extLst>
          </p:cNvPr>
          <p:cNvSpPr txBox="1"/>
          <p:nvPr/>
        </p:nvSpPr>
        <p:spPr>
          <a:xfrm>
            <a:off x="4952998" y="5800126"/>
            <a:ext cx="3364162" cy="646331"/>
          </a:xfrm>
          <a:prstGeom prst="rect">
            <a:avLst/>
          </a:prstGeom>
          <a:noFill/>
        </p:spPr>
        <p:txBody>
          <a:bodyPr wrap="square">
            <a:spAutoFit/>
          </a:bodyPr>
          <a:lstStyle/>
          <a:p>
            <a:pPr algn="ctr"/>
            <a:r>
              <a:rPr lang="ru-RU" dirty="0"/>
              <a:t>Эрнст </a:t>
            </a:r>
            <a:r>
              <a:rPr lang="ru-RU" dirty="0" err="1"/>
              <a:t>Кассирер</a:t>
            </a:r>
            <a:r>
              <a:rPr lang="ru-RU" dirty="0"/>
              <a:t> </a:t>
            </a:r>
            <a:br>
              <a:rPr lang="ru-RU" dirty="0"/>
            </a:br>
            <a:r>
              <a:rPr lang="ru-RU" dirty="0"/>
              <a:t>(1874-1945). </a:t>
            </a:r>
          </a:p>
        </p:txBody>
      </p:sp>
    </p:spTree>
    <p:extLst>
      <p:ext uri="{BB962C8B-B14F-4D97-AF65-F5344CB8AC3E}">
        <p14:creationId xmlns:p14="http://schemas.microsoft.com/office/powerpoint/2010/main" val="303224543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ADA9583-2A29-4CD9-B3D2-55425C8FA65B}"/>
              </a:ext>
            </a:extLst>
          </p:cNvPr>
          <p:cNvSpPr>
            <a:spLocks noGrp="1"/>
          </p:cNvSpPr>
          <p:nvPr>
            <p:ph idx="1"/>
          </p:nvPr>
        </p:nvSpPr>
        <p:spPr>
          <a:xfrm>
            <a:off x="899592" y="548680"/>
            <a:ext cx="7787208" cy="5832648"/>
          </a:xfrm>
        </p:spPr>
        <p:txBody>
          <a:bodyPr>
            <a:normAutofit/>
          </a:bodyPr>
          <a:lstStyle/>
          <a:p>
            <a:r>
              <a:rPr lang="ru-RU" dirty="0"/>
              <a:t>Задача философии — исследовать процесс научного познания, т. е. быть наукой о науке.</a:t>
            </a:r>
          </a:p>
          <a:p>
            <a:r>
              <a:rPr lang="ru-RU" dirty="0"/>
              <a:t>Слияние математики и физики, значит, не нужна трансцендентальная эстетика.</a:t>
            </a:r>
          </a:p>
          <a:p>
            <a:r>
              <a:rPr lang="ru-RU" dirty="0"/>
              <a:t>Вещь в себе остается вне нашего познания. Объект научного познания полностью конструируется рассудком.</a:t>
            </a:r>
          </a:p>
          <a:p>
            <a:r>
              <a:rPr lang="ru-RU" dirty="0"/>
              <a:t>Познание состоит в логическом конструировании объектов науки. </a:t>
            </a:r>
          </a:p>
          <a:p>
            <a:endParaRPr lang="ru-RU" dirty="0"/>
          </a:p>
        </p:txBody>
      </p:sp>
    </p:spTree>
    <p:extLst>
      <p:ext uri="{BB962C8B-B14F-4D97-AF65-F5344CB8AC3E}">
        <p14:creationId xmlns:p14="http://schemas.microsoft.com/office/powerpoint/2010/main" val="290101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28604"/>
            <a:ext cx="7931224" cy="6024732"/>
          </a:xfrm>
        </p:spPr>
        <p:txBody>
          <a:bodyPr>
            <a:normAutofit fontScale="85000" lnSpcReduction="20000"/>
          </a:bodyPr>
          <a:lstStyle/>
          <a:p>
            <a:pPr indent="342900" algn="just">
              <a:lnSpc>
                <a:spcPct val="110000"/>
              </a:lnSpc>
            </a:pPr>
            <a:r>
              <a:rPr lang="ru-RU" dirty="0"/>
              <a:t>Понятия математического естествознания — целиком творение человеческого ума.</a:t>
            </a:r>
          </a:p>
          <a:p>
            <a:pPr indent="342900" algn="just">
              <a:lnSpc>
                <a:spcPct val="110000"/>
              </a:lnSpc>
            </a:pPr>
            <a:r>
              <a:rPr lang="ru-RU" dirty="0"/>
              <a:t>Понятия физики целиком абстрактны и не имеют отношения к материальной действительности.</a:t>
            </a:r>
          </a:p>
          <a:p>
            <a:pPr indent="342900" algn="just">
              <a:lnSpc>
                <a:spcPct val="110000"/>
              </a:lnSpc>
            </a:pPr>
            <a:r>
              <a:rPr lang="ru-RU" dirty="0"/>
              <a:t>«Химический </a:t>
            </a:r>
            <a:r>
              <a:rPr lang="ru-RU" dirty="0">
                <a:solidFill>
                  <a:srgbClr val="FF0000"/>
                </a:solidFill>
              </a:rPr>
              <a:t>атом</a:t>
            </a:r>
            <a:r>
              <a:rPr lang="ru-RU" dirty="0"/>
              <a:t> — это идея в том строгом смысле, который Кант придал этому термину. Сущ­ность этого понятия заключается не в каких-либо ма­териальных свойствах, но </a:t>
            </a:r>
            <a:r>
              <a:rPr lang="ru-RU" dirty="0">
                <a:solidFill>
                  <a:srgbClr val="FF0000"/>
                </a:solidFill>
              </a:rPr>
              <a:t>оно формальное понятие</a:t>
            </a:r>
            <a:r>
              <a:rPr lang="ru-RU" dirty="0"/>
              <a:t>. Энергия — означает лишь</a:t>
            </a:r>
            <a:r>
              <a:rPr lang="ru-RU" baseline="30000" dirty="0"/>
              <a:t>-</a:t>
            </a:r>
            <a:r>
              <a:rPr lang="ru-RU" dirty="0"/>
              <a:t>мысленную точку зре­ния. Теплота, движение, электричество, химическое средство означают первоначально лишь известные </a:t>
            </a:r>
            <a:r>
              <a:rPr lang="ru-RU" dirty="0">
                <a:solidFill>
                  <a:srgbClr val="FF0000"/>
                </a:solidFill>
              </a:rPr>
              <a:t>абстрактные типы</a:t>
            </a:r>
            <a:r>
              <a:rPr lang="ru-RU" dirty="0"/>
              <a:t>, к которым мы относим совокуп­ность данных восприятий» </a:t>
            </a:r>
          </a:p>
        </p:txBody>
      </p:sp>
    </p:spTree>
    <p:extLst>
      <p:ext uri="{BB962C8B-B14F-4D97-AF65-F5344CB8AC3E}">
        <p14:creationId xmlns:p14="http://schemas.microsoft.com/office/powerpoint/2010/main" val="29060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39C1C20-AEEB-4F21-923D-DC1F8667AF0F}"/>
              </a:ext>
            </a:extLst>
          </p:cNvPr>
          <p:cNvSpPr>
            <a:spLocks noGrp="1"/>
          </p:cNvSpPr>
          <p:nvPr>
            <p:ph idx="1"/>
          </p:nvPr>
        </p:nvSpPr>
        <p:spPr>
          <a:xfrm>
            <a:off x="1115616" y="548680"/>
            <a:ext cx="7571184" cy="5832648"/>
          </a:xfrm>
        </p:spPr>
        <p:txBody>
          <a:bodyPr>
            <a:normAutofit/>
          </a:bodyPr>
          <a:lstStyle/>
          <a:p>
            <a:pPr marL="0" indent="0">
              <a:buNone/>
            </a:pPr>
            <a:r>
              <a:rPr lang="ru-RU"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«Снова и снова по­казывали мы различными способами, что глубочайшие истины, каких мы только можем достичь, состоят лишь в простой кон­статации широчайших единообразий </a:t>
            </a:r>
            <a:r>
              <a:rPr lang="ru-RU" sz="2800" dirty="0">
                <a:solidFill>
                  <a:srgbClr val="FF0000"/>
                </a:solidFill>
                <a:effectLst/>
                <a:latin typeface="Calibri" panose="020F0502020204030204" pitchFamily="34" charset="0"/>
                <a:ea typeface="Courier New" panose="02070309020205020404" pitchFamily="49" charset="0"/>
                <a:cs typeface="Calibri" panose="020F0502020204030204" pitchFamily="34" charset="0"/>
              </a:rPr>
              <a:t>в нашем опыте</a:t>
            </a:r>
            <a:r>
              <a:rPr lang="ru-RU" sz="28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 касающих­ся отношений материи, движения и силы... Высшее достижение науки состоит в истолковании всех классов явлений как различ­но обусловленных проявлений этого одного рода действий при различно обусловленных формах этого одного единообразия. Но, сделав это, наука не более как </a:t>
            </a:r>
            <a:r>
              <a:rPr lang="ru-RU" sz="2800" i="1" dirty="0">
                <a:solidFill>
                  <a:srgbClr val="FF0000"/>
                </a:solidFill>
                <a:effectLst/>
                <a:latin typeface="Calibri" panose="020F0502020204030204" pitchFamily="34" charset="0"/>
                <a:ea typeface="Courier New" panose="02070309020205020404" pitchFamily="49" charset="0"/>
                <a:cs typeface="Calibri" panose="020F0502020204030204" pitchFamily="34" charset="0"/>
              </a:rPr>
              <a:t>систематизирует наш опыт</a:t>
            </a:r>
            <a:r>
              <a:rPr lang="ru-RU" sz="2800" i="1"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 </a:t>
            </a:r>
            <a:endParaRPr lang="ru-R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11303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61068D8-1692-4D4B-89F8-F6B8E022B6A2}"/>
              </a:ext>
            </a:extLst>
          </p:cNvPr>
          <p:cNvSpPr>
            <a:spLocks noGrp="1"/>
          </p:cNvSpPr>
          <p:nvPr>
            <p:ph idx="1"/>
          </p:nvPr>
        </p:nvSpPr>
        <p:spPr>
          <a:xfrm>
            <a:off x="611560" y="620688"/>
            <a:ext cx="8075240" cy="5760640"/>
          </a:xfrm>
        </p:spPr>
        <p:txBody>
          <a:bodyPr>
            <a:normAutofit fontScale="85000" lnSpcReduction="10000"/>
          </a:bodyPr>
          <a:lstStyle/>
          <a:p>
            <a:pPr indent="342900" algn="just">
              <a:lnSpc>
                <a:spcPct val="120000"/>
              </a:lnSpc>
            </a:pPr>
            <a:r>
              <a:rPr lang="ru-RU" sz="3300" dirty="0"/>
              <a:t>Особенно это ясно из того, что матанализ успешно работает в физике. Бесконечно малых ведь в природе нет, «ибо </a:t>
            </a:r>
            <a:r>
              <a:rPr lang="ru-RU" sz="3300" dirty="0">
                <a:solidFill>
                  <a:srgbClr val="FF0000"/>
                </a:solidFill>
              </a:rPr>
              <a:t>понятие о функции </a:t>
            </a:r>
            <a:r>
              <a:rPr lang="ru-RU" sz="3300" dirty="0"/>
              <a:t>содержит в себе всеобщую схему и образец, по которому созда­лось современное понятие о природе» (Э. </a:t>
            </a:r>
            <a:r>
              <a:rPr lang="ru-RU" sz="3300" dirty="0" err="1"/>
              <a:t>Кассирер</a:t>
            </a:r>
            <a:r>
              <a:rPr lang="ru-RU" sz="3300" dirty="0"/>
              <a:t>). </a:t>
            </a:r>
          </a:p>
          <a:p>
            <a:pPr indent="342900" algn="just">
              <a:lnSpc>
                <a:spcPct val="120000"/>
              </a:lnSpc>
            </a:pPr>
            <a:r>
              <a:rPr lang="ru-RU" sz="3300" dirty="0"/>
              <a:t>«Предмет не дан, а задан» — задан как цель познания. </a:t>
            </a:r>
          </a:p>
          <a:p>
            <a:pPr indent="342900" algn="just">
              <a:lnSpc>
                <a:spcPct val="120000"/>
              </a:lnSpc>
            </a:pPr>
            <a:r>
              <a:rPr lang="ru-RU" sz="3300" dirty="0"/>
              <a:t>«Предмет должен согласовываться с мышлением, а не мышление с предметом» (</a:t>
            </a:r>
            <a:r>
              <a:rPr lang="ru-RU" sz="3300" dirty="0" err="1"/>
              <a:t>П.Наторп</a:t>
            </a:r>
            <a:r>
              <a:rPr lang="ru-RU" sz="3300" dirty="0"/>
              <a:t>).</a:t>
            </a:r>
            <a:endParaRPr lang="en-US" sz="3300" dirty="0"/>
          </a:p>
          <a:p>
            <a:endParaRPr lang="ru-RU" dirty="0"/>
          </a:p>
        </p:txBody>
      </p:sp>
    </p:spTree>
    <p:extLst>
      <p:ext uri="{BB962C8B-B14F-4D97-AF65-F5344CB8AC3E}">
        <p14:creationId xmlns:p14="http://schemas.microsoft.com/office/powerpoint/2010/main" val="7843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92500" lnSpcReduction="10000"/>
          </a:bodyPr>
          <a:lstStyle/>
          <a:p>
            <a:pPr indent="0">
              <a:buNone/>
            </a:pPr>
            <a:r>
              <a:rPr lang="ru-RU" dirty="0"/>
              <a:t>Ученый не познает предметы, а </a:t>
            </a:r>
            <a:r>
              <a:rPr lang="ru-RU" i="1" dirty="0"/>
              <a:t>познает предметно: </a:t>
            </a:r>
          </a:p>
          <a:p>
            <a:pPr indent="0">
              <a:lnSpc>
                <a:spcPct val="110000"/>
              </a:lnSpc>
              <a:buNone/>
            </a:pPr>
            <a:r>
              <a:rPr lang="ru-RU" dirty="0"/>
              <a:t>«Мы, таким образом,  познаем не “предметы” — это  означало бы, что они раньше и независимо определены и даны как предметы, — а </a:t>
            </a:r>
            <a:r>
              <a:rPr lang="ru-RU" dirty="0">
                <a:solidFill>
                  <a:srgbClr val="FF0000"/>
                </a:solidFill>
              </a:rPr>
              <a:t>предметно</a:t>
            </a:r>
            <a:r>
              <a:rPr lang="ru-RU" dirty="0"/>
              <a:t>, создавая внутри равномерного течения  содержаний опыта определенные разграничения и фиксируя  постоянные  элементы и связи».</a:t>
            </a:r>
          </a:p>
          <a:p>
            <a:pPr indent="0" algn="r">
              <a:buNone/>
            </a:pPr>
            <a:r>
              <a:rPr lang="ru-RU" b="1" dirty="0" err="1"/>
              <a:t>Кассирер</a:t>
            </a:r>
            <a:r>
              <a:rPr lang="ru-RU" b="1" dirty="0"/>
              <a:t> Э.</a:t>
            </a:r>
            <a:r>
              <a:rPr lang="ru-RU" dirty="0"/>
              <a:t> </a:t>
            </a:r>
            <a:br>
              <a:rPr lang="ru-RU" dirty="0"/>
            </a:br>
            <a:r>
              <a:rPr lang="ru-RU" dirty="0"/>
              <a:t>«Познание и действительность»</a:t>
            </a:r>
          </a:p>
          <a:p>
            <a:endParaRPr lang="en-US" dirty="0"/>
          </a:p>
        </p:txBody>
      </p:sp>
    </p:spTree>
    <p:extLst>
      <p:ext uri="{BB962C8B-B14F-4D97-AF65-F5344CB8AC3E}">
        <p14:creationId xmlns:p14="http://schemas.microsoft.com/office/powerpoint/2010/main" val="377109861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C8D9E04-32A9-4F17-9B2D-399848CBF382}"/>
              </a:ext>
            </a:extLst>
          </p:cNvPr>
          <p:cNvSpPr>
            <a:spLocks noGrp="1"/>
          </p:cNvSpPr>
          <p:nvPr>
            <p:ph idx="1"/>
          </p:nvPr>
        </p:nvSpPr>
        <p:spPr>
          <a:xfrm>
            <a:off x="457200" y="476672"/>
            <a:ext cx="8229600" cy="5649491"/>
          </a:xfrm>
        </p:spPr>
        <p:txBody>
          <a:bodyPr/>
          <a:lstStyle/>
          <a:p>
            <a:r>
              <a:rPr lang="ru-RU" sz="3600" dirty="0"/>
              <a:t>Этика. Процесс нравственного познания состоит в самосовершенствовании.</a:t>
            </a:r>
          </a:p>
          <a:p>
            <a:r>
              <a:rPr lang="ru-RU" sz="3600" dirty="0"/>
              <a:t>Счастье тоже задано человеку как цель: «Путь есть все, а цель — ничто».</a:t>
            </a:r>
          </a:p>
          <a:p>
            <a:r>
              <a:rPr lang="ru-RU" sz="3600" dirty="0"/>
              <a:t>Критика Маркса. Социализм из сферы необходимого нужно перенести в сферу должного, и ключевым здесь является понятие долга.</a:t>
            </a:r>
            <a:endParaRPr lang="en-US" sz="3600" dirty="0"/>
          </a:p>
          <a:p>
            <a:endParaRPr lang="ru-RU" dirty="0"/>
          </a:p>
        </p:txBody>
      </p:sp>
    </p:spTree>
    <p:extLst>
      <p:ext uri="{BB962C8B-B14F-4D97-AF65-F5344CB8AC3E}">
        <p14:creationId xmlns:p14="http://schemas.microsoft.com/office/powerpoint/2010/main" val="115747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dirty="0" err="1"/>
              <a:t>Баденская</a:t>
            </a:r>
            <a:r>
              <a:rPr lang="ru-RU" dirty="0"/>
              <a:t> школа</a:t>
            </a:r>
            <a:endParaRPr lang="en-US" dirty="0"/>
          </a:p>
        </p:txBody>
      </p:sp>
      <p:pic>
        <p:nvPicPr>
          <p:cNvPr id="4" name="Содержимое 3" descr="Rickert.jpg"/>
          <p:cNvPicPr>
            <a:picLocks noGrp="1" noChangeAspect="1"/>
          </p:cNvPicPr>
          <p:nvPr>
            <p:ph idx="1"/>
          </p:nvPr>
        </p:nvPicPr>
        <p:blipFill>
          <a:blip r:embed="rId2" cstate="print"/>
          <a:stretch>
            <a:fillRect/>
          </a:stretch>
        </p:blipFill>
        <p:spPr>
          <a:xfrm>
            <a:off x="5004048" y="1085671"/>
            <a:ext cx="2958150" cy="4719593"/>
          </a:xfrm>
        </p:spPr>
      </p:pic>
      <p:sp>
        <p:nvSpPr>
          <p:cNvPr id="5" name="TextBox 4"/>
          <p:cNvSpPr txBox="1"/>
          <p:nvPr/>
        </p:nvSpPr>
        <p:spPr>
          <a:xfrm>
            <a:off x="5004048" y="5962265"/>
            <a:ext cx="2958150" cy="707886"/>
          </a:xfrm>
          <a:prstGeom prst="rect">
            <a:avLst/>
          </a:prstGeom>
          <a:noFill/>
        </p:spPr>
        <p:txBody>
          <a:bodyPr wrap="square" rtlCol="0">
            <a:spAutoFit/>
          </a:bodyPr>
          <a:lstStyle/>
          <a:p>
            <a:pPr algn="ctr"/>
            <a:r>
              <a:rPr lang="ru-RU" sz="2000" dirty="0"/>
              <a:t>Генрих </a:t>
            </a:r>
            <a:r>
              <a:rPr lang="ru-RU" sz="2000" dirty="0" err="1"/>
              <a:t>Риккерт</a:t>
            </a:r>
            <a:r>
              <a:rPr lang="ru-RU" sz="2000" dirty="0"/>
              <a:t> </a:t>
            </a:r>
            <a:br>
              <a:rPr lang="ru-RU" sz="2000" dirty="0"/>
            </a:br>
            <a:r>
              <a:rPr lang="ru-RU" sz="2000" dirty="0"/>
              <a:t>(1863–1936)</a:t>
            </a:r>
            <a:endParaRPr lang="en-US" sz="2000" dirty="0"/>
          </a:p>
        </p:txBody>
      </p:sp>
      <p:sp>
        <p:nvSpPr>
          <p:cNvPr id="3" name="TextBox 2"/>
          <p:cNvSpPr txBox="1"/>
          <p:nvPr/>
        </p:nvSpPr>
        <p:spPr>
          <a:xfrm>
            <a:off x="457200" y="6050874"/>
            <a:ext cx="3466729" cy="646331"/>
          </a:xfrm>
          <a:prstGeom prst="rect">
            <a:avLst/>
          </a:prstGeom>
          <a:noFill/>
        </p:spPr>
        <p:txBody>
          <a:bodyPr wrap="square" rtlCol="0">
            <a:spAutoFit/>
          </a:bodyPr>
          <a:lstStyle/>
          <a:p>
            <a:pPr algn="ctr"/>
            <a:r>
              <a:rPr lang="ru-RU" dirty="0"/>
              <a:t>Вильгельм </a:t>
            </a:r>
            <a:r>
              <a:rPr lang="ru-RU" dirty="0" err="1"/>
              <a:t>Виндельбанд</a:t>
            </a:r>
            <a:r>
              <a:rPr lang="ru-RU" dirty="0"/>
              <a:t> </a:t>
            </a:r>
            <a:br>
              <a:rPr lang="ru-RU" dirty="0"/>
            </a:br>
            <a:r>
              <a:rPr lang="ru-RU" dirty="0"/>
              <a:t>(1848–1915)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13" y="1085670"/>
            <a:ext cx="3455816" cy="4724987"/>
          </a:xfrm>
          <a:prstGeom prst="rect">
            <a:avLst/>
          </a:prstGeom>
        </p:spPr>
      </p:pic>
    </p:spTree>
    <p:extLst>
      <p:ext uri="{BB962C8B-B14F-4D97-AF65-F5344CB8AC3E}">
        <p14:creationId xmlns:p14="http://schemas.microsoft.com/office/powerpoint/2010/main" val="20926670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476672"/>
            <a:ext cx="7715200" cy="5904656"/>
          </a:xfrm>
        </p:spPr>
        <p:txBody>
          <a:bodyPr>
            <a:normAutofit fontScale="92500"/>
          </a:bodyPr>
          <a:lstStyle/>
          <a:p>
            <a:pPr marL="0"/>
            <a:r>
              <a:rPr lang="ru-RU" dirty="0"/>
              <a:t>Познание состоит не в отражении действительности, а в </a:t>
            </a:r>
            <a:r>
              <a:rPr lang="ru-RU" dirty="0">
                <a:solidFill>
                  <a:srgbClr val="FF0000"/>
                </a:solidFill>
              </a:rPr>
              <a:t>преобразовании и упрощении ее.</a:t>
            </a:r>
            <a:r>
              <a:rPr lang="ru-RU" dirty="0"/>
              <a:t> Научное познание вносит в мир порядок, поэтому наука есть противоположность хаотичной действительности. </a:t>
            </a:r>
          </a:p>
          <a:p>
            <a:pPr marL="0" indent="457200"/>
            <a:r>
              <a:rPr lang="ru-RU" dirty="0"/>
              <a:t>«Наука с этой точки зрения представляет контраст действительности».</a:t>
            </a:r>
          </a:p>
          <a:p>
            <a:pPr marL="0" indent="457200"/>
            <a:r>
              <a:rPr lang="ru-RU" dirty="0"/>
              <a:t>Познание — не отражение: «Зеркало “познавало” бы в таком случае лучше всего, и в совершенстве выполненная цветная модель приближалась бы более всего к “истине”». </a:t>
            </a:r>
          </a:p>
          <a:p>
            <a:endParaRPr lang="en-US" dirty="0"/>
          </a:p>
          <a:p>
            <a:endParaRPr lang="ru-RU" dirty="0"/>
          </a:p>
        </p:txBody>
      </p:sp>
    </p:spTree>
    <p:extLst>
      <p:ext uri="{BB962C8B-B14F-4D97-AF65-F5344CB8AC3E}">
        <p14:creationId xmlns:p14="http://schemas.microsoft.com/office/powerpoint/2010/main" val="234138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lnSpcReduction="10000"/>
          </a:bodyPr>
          <a:lstStyle/>
          <a:p>
            <a:pPr indent="457200"/>
            <a:r>
              <a:rPr lang="ru-RU" dirty="0" err="1"/>
              <a:t>Риккерт</a:t>
            </a:r>
            <a:r>
              <a:rPr lang="ru-RU" dirty="0"/>
              <a:t>: «Науки о природе и науки о культуре», «Границы естественнонаучного образования понятий»</a:t>
            </a:r>
          </a:p>
          <a:p>
            <a:pPr indent="457200"/>
            <a:r>
              <a:rPr lang="ru-RU" dirty="0"/>
              <a:t>К исследованию исторического научного метода тоже нужно применить кантовский метод.</a:t>
            </a:r>
          </a:p>
          <a:p>
            <a:pPr indent="457200"/>
            <a:r>
              <a:rPr lang="ru-RU" dirty="0"/>
              <a:t>В естественных науках метод </a:t>
            </a:r>
            <a:r>
              <a:rPr lang="ru-RU" dirty="0">
                <a:solidFill>
                  <a:srgbClr val="FF0000"/>
                </a:solidFill>
              </a:rPr>
              <a:t>генерализирующий</a:t>
            </a:r>
            <a:r>
              <a:rPr lang="ru-RU" dirty="0"/>
              <a:t>, в гуманитарных — </a:t>
            </a:r>
            <a:r>
              <a:rPr lang="ru-RU" dirty="0">
                <a:solidFill>
                  <a:srgbClr val="FF0000"/>
                </a:solidFill>
              </a:rPr>
              <a:t>индивидуализирующий</a:t>
            </a:r>
            <a:r>
              <a:rPr lang="ru-RU" dirty="0"/>
              <a:t>.</a:t>
            </a:r>
            <a:endParaRPr lang="en-US" dirty="0"/>
          </a:p>
          <a:p>
            <a:pPr indent="457200"/>
            <a:r>
              <a:rPr lang="ru-RU" dirty="0"/>
              <a:t>По </a:t>
            </a:r>
            <a:r>
              <a:rPr lang="ru-RU" dirty="0" err="1"/>
              <a:t>Виндельбанду</a:t>
            </a:r>
            <a:r>
              <a:rPr lang="ru-RU" dirty="0"/>
              <a:t> — </a:t>
            </a:r>
            <a:r>
              <a:rPr lang="ru-RU" dirty="0" err="1">
                <a:solidFill>
                  <a:srgbClr val="FF0000"/>
                </a:solidFill>
              </a:rPr>
              <a:t>номотетические</a:t>
            </a:r>
            <a:r>
              <a:rPr lang="ru-RU" dirty="0"/>
              <a:t> и </a:t>
            </a:r>
            <a:r>
              <a:rPr lang="ru-RU" dirty="0" err="1">
                <a:solidFill>
                  <a:srgbClr val="FF0000"/>
                </a:solidFill>
              </a:rPr>
              <a:t>идиографические</a:t>
            </a:r>
            <a:r>
              <a:rPr lang="ru-RU" dirty="0"/>
              <a:t> науки.</a:t>
            </a:r>
          </a:p>
        </p:txBody>
      </p:sp>
    </p:spTree>
    <p:extLst>
      <p:ext uri="{BB962C8B-B14F-4D97-AF65-F5344CB8AC3E}">
        <p14:creationId xmlns:p14="http://schemas.microsoft.com/office/powerpoint/2010/main" val="19617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332656"/>
            <a:ext cx="7715200" cy="6048672"/>
          </a:xfrm>
        </p:spPr>
        <p:txBody>
          <a:bodyPr>
            <a:noAutofit/>
          </a:bodyPr>
          <a:lstStyle/>
          <a:p>
            <a:pPr marL="0" indent="0">
              <a:buNone/>
            </a:pPr>
            <a:r>
              <a:rPr lang="ru-RU" sz="2500" dirty="0"/>
              <a:t>«Таким образом, мы можем сказать: </a:t>
            </a:r>
            <a:r>
              <a:rPr lang="ru-RU" sz="2500" dirty="0">
                <a:solidFill>
                  <a:srgbClr val="FF0000"/>
                </a:solidFill>
              </a:rPr>
              <a:t>опытные науки</a:t>
            </a:r>
            <a:r>
              <a:rPr lang="ru-RU" sz="2500" dirty="0"/>
              <a:t> ищут в познании реального мира либо </a:t>
            </a:r>
            <a:r>
              <a:rPr lang="ru-RU" sz="2500" dirty="0">
                <a:solidFill>
                  <a:srgbClr val="FF0000"/>
                </a:solidFill>
              </a:rPr>
              <a:t>общее</a:t>
            </a:r>
            <a:r>
              <a:rPr lang="ru-RU" sz="2500" dirty="0"/>
              <a:t>, в форме закона природы, либо </a:t>
            </a:r>
            <a:r>
              <a:rPr lang="ru-RU" sz="2500" dirty="0">
                <a:solidFill>
                  <a:srgbClr val="FF0000"/>
                </a:solidFill>
              </a:rPr>
              <a:t>единичное</a:t>
            </a:r>
            <a:r>
              <a:rPr lang="ru-RU" sz="2500" dirty="0"/>
              <a:t>, в его исторически  обусловленной форме; они исследуют, с одной стороны, неизменную форму реальных событий, с другой — их однократное, в себе самом определенное содержание. Одни из них суть </a:t>
            </a:r>
            <a:r>
              <a:rPr lang="ru-RU" sz="2500" dirty="0">
                <a:solidFill>
                  <a:srgbClr val="FF0000"/>
                </a:solidFill>
              </a:rPr>
              <a:t>науки о законах</a:t>
            </a:r>
            <a:r>
              <a:rPr lang="ru-RU" sz="2500" dirty="0"/>
              <a:t>, другие — </a:t>
            </a:r>
            <a:r>
              <a:rPr lang="ru-RU" sz="2500" dirty="0">
                <a:solidFill>
                  <a:srgbClr val="FF0000"/>
                </a:solidFill>
              </a:rPr>
              <a:t>науки о событиях</a:t>
            </a:r>
            <a:r>
              <a:rPr lang="ru-RU" sz="2500" dirty="0"/>
              <a:t>; первые учат тому, что </a:t>
            </a:r>
            <a:r>
              <a:rPr lang="ru-RU" sz="2500" dirty="0">
                <a:solidFill>
                  <a:srgbClr val="FF0000"/>
                </a:solidFill>
              </a:rPr>
              <a:t>всегда имеет место</a:t>
            </a:r>
            <a:r>
              <a:rPr lang="ru-RU" sz="2500" dirty="0"/>
              <a:t>, последние — тому, что </a:t>
            </a:r>
            <a:r>
              <a:rPr lang="ru-RU" sz="2500" dirty="0">
                <a:solidFill>
                  <a:srgbClr val="FF0000"/>
                </a:solidFill>
              </a:rPr>
              <a:t>однажды было</a:t>
            </a:r>
            <a:r>
              <a:rPr lang="ru-RU" sz="2500" dirty="0"/>
              <a:t>. Научное мышление — если позволительно воспользоваться новыми словообразованиями — в первом случае есть </a:t>
            </a:r>
            <a:r>
              <a:rPr lang="ru-RU" sz="2500" dirty="0" err="1">
                <a:solidFill>
                  <a:srgbClr val="FF0000"/>
                </a:solidFill>
              </a:rPr>
              <a:t>номотетическое</a:t>
            </a:r>
            <a:r>
              <a:rPr lang="ru-RU" sz="2500" dirty="0"/>
              <a:t> мышление, во втором —  мышление </a:t>
            </a:r>
            <a:r>
              <a:rPr lang="ru-RU" sz="2500" dirty="0">
                <a:solidFill>
                  <a:srgbClr val="FF0000"/>
                </a:solidFill>
              </a:rPr>
              <a:t>идеографическое</a:t>
            </a:r>
            <a:r>
              <a:rPr lang="ru-RU" sz="2500" dirty="0"/>
              <a:t>» </a:t>
            </a:r>
          </a:p>
          <a:p>
            <a:pPr marL="0" indent="0" algn="r">
              <a:buNone/>
            </a:pPr>
            <a:r>
              <a:rPr lang="ru-RU" sz="2500" b="1" dirty="0"/>
              <a:t>В. </a:t>
            </a:r>
            <a:r>
              <a:rPr lang="ru-RU" sz="2500" b="1" dirty="0" err="1"/>
              <a:t>Виндельбанд</a:t>
            </a:r>
            <a:r>
              <a:rPr lang="ru-RU" sz="2500" b="1" dirty="0"/>
              <a:t>. </a:t>
            </a:r>
            <a:br>
              <a:rPr lang="ru-RU" sz="2500" b="1" dirty="0"/>
            </a:br>
            <a:r>
              <a:rPr lang="ru-RU" sz="2500" dirty="0"/>
              <a:t>«Прелюдии. История и естествознание»</a:t>
            </a:r>
          </a:p>
        </p:txBody>
      </p:sp>
    </p:spTree>
    <p:extLst>
      <p:ext uri="{BB962C8B-B14F-4D97-AF65-F5344CB8AC3E}">
        <p14:creationId xmlns:p14="http://schemas.microsoft.com/office/powerpoint/2010/main" val="29113698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952724"/>
          </a:xfrm>
        </p:spPr>
        <p:txBody>
          <a:bodyPr>
            <a:noAutofit/>
          </a:bodyPr>
          <a:lstStyle/>
          <a:p>
            <a:pPr marL="0" indent="0">
              <a:lnSpc>
                <a:spcPct val="120000"/>
              </a:lnSpc>
              <a:buNone/>
            </a:pPr>
            <a:r>
              <a:rPr lang="ru-RU" sz="2400" dirty="0">
                <a:solidFill>
                  <a:srgbClr val="FF0000"/>
                </a:solidFill>
              </a:rPr>
              <a:t>Ценности: </a:t>
            </a:r>
          </a:p>
          <a:p>
            <a:pPr marL="0" indent="0">
              <a:lnSpc>
                <a:spcPct val="120000"/>
              </a:lnSpc>
              <a:buNone/>
            </a:pPr>
            <a:r>
              <a:rPr lang="ru-RU" sz="2400" dirty="0"/>
              <a:t>«</a:t>
            </a:r>
            <a:r>
              <a:rPr lang="ru-RU" sz="2400" dirty="0">
                <a:effectLst/>
                <a:ea typeface="Times New Roman" panose="02020603050405020304" pitchFamily="18" charset="0"/>
              </a:rPr>
              <a:t>Почему история повествует об одном человеке и не интересуется другим?.. </a:t>
            </a:r>
            <a:r>
              <a:rPr lang="ru-RU" sz="2400" dirty="0"/>
              <a:t>Лишь </a:t>
            </a:r>
            <a:r>
              <a:rPr lang="ru-RU" sz="2400" dirty="0">
                <a:solidFill>
                  <a:srgbClr val="FF0000"/>
                </a:solidFill>
              </a:rPr>
              <a:t>отнесение к ценности </a:t>
            </a:r>
            <a:r>
              <a:rPr lang="ru-RU" sz="2400" dirty="0"/>
              <a:t>определяет величину индивидуальных различий. Благодаря им мы замечаем один процесс и отодвигаем на задний план другой... Ни один историк не интересовался бы теми однократными и индивидуальными процессами, которые называются Возрождением или романтической школой, если бы эти процессы благодаря их индивидуальности не находились в отношении к политическим, эстетическим или другим общим ценностям» </a:t>
            </a:r>
          </a:p>
          <a:p>
            <a:pPr marL="0" indent="0" algn="r">
              <a:lnSpc>
                <a:spcPct val="120000"/>
              </a:lnSpc>
              <a:buNone/>
            </a:pPr>
            <a:r>
              <a:rPr lang="ru-RU" sz="2400" dirty="0" err="1"/>
              <a:t>Риккерт</a:t>
            </a:r>
            <a:r>
              <a:rPr lang="ru-RU" sz="2400" dirty="0"/>
              <a:t> Д. </a:t>
            </a:r>
            <a:br>
              <a:rPr lang="ru-RU" sz="2400" dirty="0"/>
            </a:br>
            <a:r>
              <a:rPr lang="ru-RU" sz="2400" dirty="0"/>
              <a:t>«Границы образования понятий»</a:t>
            </a:r>
          </a:p>
        </p:txBody>
      </p:sp>
    </p:spTree>
    <p:extLst>
      <p:ext uri="{BB962C8B-B14F-4D97-AF65-F5344CB8AC3E}">
        <p14:creationId xmlns:p14="http://schemas.microsoft.com/office/powerpoint/2010/main" val="316844560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6B778B-62CB-4CA2-B860-4815828AE134}"/>
              </a:ext>
            </a:extLst>
          </p:cNvPr>
          <p:cNvSpPr>
            <a:spLocks noGrp="1"/>
          </p:cNvSpPr>
          <p:nvPr>
            <p:ph idx="1"/>
          </p:nvPr>
        </p:nvSpPr>
        <p:spPr>
          <a:xfrm>
            <a:off x="457200" y="548680"/>
            <a:ext cx="8229600" cy="5577483"/>
          </a:xfrm>
        </p:spPr>
        <p:txBody>
          <a:bodyPr>
            <a:normAutofit/>
          </a:bodyPr>
          <a:lstStyle/>
          <a:p>
            <a:r>
              <a:rPr lang="ru-RU" dirty="0">
                <a:effectLst/>
                <a:latin typeface="+mj-lt"/>
                <a:ea typeface="Times New Roman" panose="02020603050405020304" pitchFamily="18" charset="0"/>
              </a:rPr>
              <a:t>«Лишь на основе обнаруживающихся в культуре </a:t>
            </a:r>
            <a:r>
              <a:rPr lang="ru-RU" dirty="0">
                <a:solidFill>
                  <a:srgbClr val="FF0000"/>
                </a:solidFill>
                <a:effectLst/>
                <a:latin typeface="+mj-lt"/>
                <a:ea typeface="Times New Roman" panose="02020603050405020304" pitchFamily="18" charset="0"/>
              </a:rPr>
              <a:t>ценностей</a:t>
            </a:r>
            <a:r>
              <a:rPr lang="ru-RU" dirty="0">
                <a:effectLst/>
                <a:latin typeface="+mj-lt"/>
                <a:ea typeface="Times New Roman" panose="02020603050405020304" pitchFamily="18" charset="0"/>
              </a:rPr>
              <a:t> становится возможным образовать понятие доступной изображению исторической индивидуальности»</a:t>
            </a:r>
          </a:p>
          <a:p>
            <a:r>
              <a:rPr lang="ru-RU" dirty="0">
                <a:effectLst/>
                <a:latin typeface="+mj-lt"/>
                <a:ea typeface="Times New Roman" panose="02020603050405020304" pitchFamily="18" charset="0"/>
              </a:rPr>
              <a:t>«О ценностях нельзя говорить, что они существуют или не существуют, но только что они </a:t>
            </a:r>
            <a:r>
              <a:rPr lang="ru-RU" dirty="0">
                <a:solidFill>
                  <a:srgbClr val="FF0000"/>
                </a:solidFill>
                <a:effectLst/>
                <a:latin typeface="+mj-lt"/>
                <a:ea typeface="Times New Roman" panose="02020603050405020304" pitchFamily="18" charset="0"/>
              </a:rPr>
              <a:t>значат</a:t>
            </a:r>
            <a:r>
              <a:rPr lang="ru-RU" dirty="0">
                <a:effectLst/>
                <a:latin typeface="+mj-lt"/>
                <a:ea typeface="Times New Roman" panose="02020603050405020304" pitchFamily="18" charset="0"/>
              </a:rPr>
              <a:t>». </a:t>
            </a:r>
          </a:p>
          <a:p>
            <a:pPr marL="0" indent="0" algn="r">
              <a:buNone/>
            </a:pPr>
            <a:r>
              <a:rPr lang="ru-RU" dirty="0">
                <a:effectLst/>
                <a:latin typeface="+mj-lt"/>
                <a:ea typeface="Times New Roman" panose="02020603050405020304" pitchFamily="18" charset="0"/>
              </a:rPr>
              <a:t>Д. </a:t>
            </a:r>
            <a:r>
              <a:rPr lang="ru-RU" dirty="0" err="1">
                <a:effectLst/>
                <a:latin typeface="+mj-lt"/>
                <a:ea typeface="Times New Roman" panose="02020603050405020304" pitchFamily="18" charset="0"/>
              </a:rPr>
              <a:t>Риккерт</a:t>
            </a:r>
            <a:endParaRPr lang="ru-RU" dirty="0">
              <a:effectLst/>
              <a:latin typeface="+mj-lt"/>
              <a:ea typeface="Times New Roman" panose="02020603050405020304" pitchFamily="18" charset="0"/>
            </a:endParaRPr>
          </a:p>
          <a:p>
            <a:pPr marL="0" indent="0" algn="r">
              <a:buNone/>
            </a:pPr>
            <a:r>
              <a:rPr lang="ru-RU" dirty="0">
                <a:effectLst/>
                <a:latin typeface="+mj-lt"/>
                <a:ea typeface="Times New Roman" panose="02020603050405020304" pitchFamily="18" charset="0"/>
              </a:rPr>
              <a:t>«Науки о природе и науки о культуре»</a:t>
            </a:r>
            <a:endParaRPr lang="ru-RU" dirty="0">
              <a:latin typeface="+mj-lt"/>
            </a:endParaRPr>
          </a:p>
        </p:txBody>
      </p:sp>
    </p:spTree>
    <p:extLst>
      <p:ext uri="{BB962C8B-B14F-4D97-AF65-F5344CB8AC3E}">
        <p14:creationId xmlns:p14="http://schemas.microsoft.com/office/powerpoint/2010/main" val="14732599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a:bodyPr>
          <a:lstStyle/>
          <a:p>
            <a:pPr marL="0" indent="0">
              <a:buNone/>
            </a:pPr>
            <a:r>
              <a:rPr lang="ru-RU" dirty="0"/>
              <a:t>Четыре типа наук: </a:t>
            </a:r>
          </a:p>
          <a:p>
            <a:pPr>
              <a:buFont typeface="Wingdings" panose="05000000000000000000" pitchFamily="2" charset="2"/>
              <a:buChar char="Ø"/>
            </a:pPr>
            <a:r>
              <a:rPr lang="ru-RU" sz="2400" dirty="0"/>
              <a:t> </a:t>
            </a:r>
            <a:r>
              <a:rPr lang="ru-RU" dirty="0"/>
              <a:t>генерализирующие, но не оценивающие (классические естественные науки); </a:t>
            </a:r>
          </a:p>
          <a:p>
            <a:pPr>
              <a:buFont typeface="Wingdings" panose="05000000000000000000" pitchFamily="2" charset="2"/>
              <a:buChar char="Ø"/>
            </a:pPr>
            <a:r>
              <a:rPr lang="ru-RU" sz="2400" dirty="0"/>
              <a:t> </a:t>
            </a:r>
            <a:r>
              <a:rPr lang="ru-RU" dirty="0"/>
              <a:t>индивидуализирующие и не оценивающие (эволюционная биология, геология и т.д.); </a:t>
            </a:r>
          </a:p>
          <a:p>
            <a:pPr>
              <a:buFont typeface="Wingdings" panose="05000000000000000000" pitchFamily="2" charset="2"/>
              <a:buChar char="Ø"/>
            </a:pPr>
            <a:r>
              <a:rPr lang="ru-RU" sz="2400" dirty="0"/>
              <a:t> </a:t>
            </a:r>
            <a:r>
              <a:rPr lang="ru-RU" dirty="0"/>
              <a:t>генерализирующие и оценивающие (экономика и социология); </a:t>
            </a:r>
          </a:p>
          <a:p>
            <a:pPr>
              <a:buFont typeface="Wingdings" panose="05000000000000000000" pitchFamily="2" charset="2"/>
              <a:buChar char="Ø"/>
            </a:pPr>
            <a:r>
              <a:rPr lang="ru-RU" sz="2400" dirty="0"/>
              <a:t> </a:t>
            </a:r>
            <a:r>
              <a:rPr lang="ru-RU" dirty="0"/>
              <a:t>индивидуализирующие и оценивающие (история).</a:t>
            </a:r>
            <a:endParaRPr lang="en-US" dirty="0"/>
          </a:p>
          <a:p>
            <a:endParaRPr lang="en-US" dirty="0"/>
          </a:p>
        </p:txBody>
      </p:sp>
    </p:spTree>
    <p:extLst>
      <p:ext uri="{BB962C8B-B14F-4D97-AF65-F5344CB8AC3E}">
        <p14:creationId xmlns:p14="http://schemas.microsoft.com/office/powerpoint/2010/main" val="125212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pPr marL="0" indent="0" algn="ctr">
              <a:buNone/>
            </a:pPr>
            <a:r>
              <a:rPr lang="ru-RU" b="1" dirty="0"/>
              <a:t>Джон Стюарт Милль (1806-1873)</a:t>
            </a:r>
          </a:p>
          <a:p>
            <a:endParaRPr lang="ru-RU" dirty="0"/>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1304202"/>
            <a:ext cx="3994631" cy="4977733"/>
          </a:xfrm>
          <a:prstGeom prst="rect">
            <a:avLst/>
          </a:prstGeom>
        </p:spPr>
      </p:pic>
    </p:spTree>
    <p:extLst>
      <p:ext uri="{BB962C8B-B14F-4D97-AF65-F5344CB8AC3E}">
        <p14:creationId xmlns:p14="http://schemas.microsoft.com/office/powerpoint/2010/main" val="230243585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85000" lnSpcReduction="10000"/>
          </a:bodyPr>
          <a:lstStyle/>
          <a:p>
            <a:r>
              <a:rPr lang="ru-RU" i="1" dirty="0" err="1"/>
              <a:t>Болотов</a:t>
            </a:r>
            <a:r>
              <a:rPr lang="ru-RU" i="1" dirty="0"/>
              <a:t> В.В.:</a:t>
            </a:r>
            <a:r>
              <a:rPr lang="ru-RU" dirty="0"/>
              <a:t> «…история не есть наука, и если называется наукой, то если можно так выразиться — только </a:t>
            </a:r>
            <a:r>
              <a:rPr lang="ru-RU" dirty="0" err="1"/>
              <a:t>honoris</a:t>
            </a:r>
            <a:r>
              <a:rPr lang="ru-RU" dirty="0"/>
              <a:t> </a:t>
            </a:r>
            <a:r>
              <a:rPr lang="ru-RU" dirty="0" err="1"/>
              <a:t>causa</a:t>
            </a:r>
            <a:r>
              <a:rPr lang="ru-RU" dirty="0"/>
              <a:t> (“ради почета”)»</a:t>
            </a:r>
            <a:endParaRPr lang="en-US" dirty="0"/>
          </a:p>
          <a:p>
            <a:r>
              <a:rPr lang="ru-RU" dirty="0"/>
              <a:t>«Не зная законов исторической жизни, история не может похвалиться способностью предсказывать будущее. Если бы история знала свои законы, то она могла бы восстановить недостающие сведения и о прошедшем путем вычислений». </a:t>
            </a:r>
            <a:endParaRPr lang="en-US" dirty="0"/>
          </a:p>
          <a:p>
            <a:r>
              <a:rPr lang="ru-RU" dirty="0"/>
              <a:t>«Поэтому должно иметь силу и простейшее определение истории как повествования о замечательных событиях, замечательных уже тем, что люди их заметили» («Лекции по истории древней Церкви»).</a:t>
            </a:r>
          </a:p>
        </p:txBody>
      </p:sp>
    </p:spTree>
    <p:extLst>
      <p:ext uri="{BB962C8B-B14F-4D97-AF65-F5344CB8AC3E}">
        <p14:creationId xmlns:p14="http://schemas.microsoft.com/office/powerpoint/2010/main" val="11811445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dirty="0"/>
              <a:t>ФЕНОМЕНОЛОГИЯ</a:t>
            </a:r>
            <a:br>
              <a:rPr lang="ru-RU" dirty="0"/>
            </a:br>
            <a:r>
              <a:rPr lang="ru-RU" dirty="0"/>
              <a:t>Эдмунд </a:t>
            </a:r>
            <a:r>
              <a:rPr lang="ru-RU" dirty="0" err="1"/>
              <a:t>Гуссерль</a:t>
            </a:r>
            <a:r>
              <a:rPr lang="ru-RU" dirty="0"/>
              <a:t> (1859—1938)</a:t>
            </a:r>
          </a:p>
        </p:txBody>
      </p:sp>
      <p:pic>
        <p:nvPicPr>
          <p:cNvPr id="4" name="Содержимое 3" descr="гуссерль.jpg"/>
          <p:cNvPicPr>
            <a:picLocks noGrp="1" noChangeAspect="1"/>
          </p:cNvPicPr>
          <p:nvPr>
            <p:ph idx="1"/>
          </p:nvPr>
        </p:nvPicPr>
        <p:blipFill>
          <a:blip r:embed="rId2" cstate="print"/>
          <a:stretch>
            <a:fillRect/>
          </a:stretch>
        </p:blipFill>
        <p:spPr>
          <a:xfrm>
            <a:off x="2411760" y="1973422"/>
            <a:ext cx="4142265" cy="4609940"/>
          </a:xfrm>
          <a:prstGeom prst="roundRect">
            <a:avLst>
              <a:gd name="adj" fmla="val 9382"/>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1ECB25FC-F666-4501-AE83-FEEDF19454DD}"/>
              </a:ext>
            </a:extLst>
          </p:cNvPr>
          <p:cNvSpPr txBox="1">
            <a:spLocks noGrp="1"/>
          </p:cNvSpPr>
          <p:nvPr>
            <p:ph idx="1"/>
          </p:nvPr>
        </p:nvSpPr>
        <p:spPr>
          <a:xfrm>
            <a:off x="683568" y="548680"/>
            <a:ext cx="8003232" cy="6124754"/>
          </a:xfrm>
          <a:prstGeom prst="rect">
            <a:avLst/>
          </a:prstGeom>
          <a:noFill/>
        </p:spPr>
        <p:txBody>
          <a:bodyPr wrap="square" rtlCol="0">
            <a:spAutoFit/>
          </a:bodyPr>
          <a:lstStyle/>
          <a:p>
            <a:pPr>
              <a:spcBef>
                <a:spcPts val="0"/>
              </a:spcBef>
            </a:pPr>
            <a:r>
              <a:rPr lang="ru-RU" sz="2800" dirty="0"/>
              <a:t>1876 - Лейпцигский университет (физика, математика)</a:t>
            </a:r>
          </a:p>
          <a:p>
            <a:pPr>
              <a:spcBef>
                <a:spcPts val="0"/>
              </a:spcBef>
            </a:pPr>
            <a:r>
              <a:rPr lang="ru-RU" sz="2800" dirty="0"/>
              <a:t>1878 - Берлинский университет (ученик Вейерштрасса)</a:t>
            </a:r>
          </a:p>
          <a:p>
            <a:pPr>
              <a:spcBef>
                <a:spcPts val="0"/>
              </a:spcBef>
            </a:pPr>
            <a:r>
              <a:rPr lang="ru-RU" sz="2800" dirty="0"/>
              <a:t>1882 – диссертация по вариационному исчислению.</a:t>
            </a:r>
          </a:p>
          <a:p>
            <a:pPr>
              <a:spcBef>
                <a:spcPts val="0"/>
              </a:spcBef>
            </a:pPr>
            <a:r>
              <a:rPr lang="ru-RU" sz="2800" dirty="0"/>
              <a:t>1886 – принимает протестантизм.</a:t>
            </a:r>
          </a:p>
          <a:p>
            <a:pPr>
              <a:spcBef>
                <a:spcPts val="0"/>
              </a:spcBef>
            </a:pPr>
            <a:r>
              <a:rPr lang="ru-RU" sz="2800" dirty="0"/>
              <a:t>Преподает в университете в Галле.</a:t>
            </a:r>
          </a:p>
          <a:p>
            <a:pPr>
              <a:spcBef>
                <a:spcPts val="0"/>
              </a:spcBef>
            </a:pPr>
            <a:r>
              <a:rPr lang="ru-RU" sz="2800" dirty="0"/>
              <a:t>1916 – зав.кафедрой философии во </a:t>
            </a:r>
            <a:r>
              <a:rPr lang="ru-RU" sz="2800" dirty="0" err="1"/>
              <a:t>Фрайбурге</a:t>
            </a:r>
            <a:r>
              <a:rPr lang="ru-RU" sz="2800" dirty="0"/>
              <a:t> (до него – </a:t>
            </a:r>
            <a:r>
              <a:rPr lang="ru-RU" sz="2800" dirty="0" err="1"/>
              <a:t>Риккерт</a:t>
            </a:r>
            <a:r>
              <a:rPr lang="ru-RU" sz="2800" dirty="0"/>
              <a:t>).</a:t>
            </a:r>
          </a:p>
          <a:p>
            <a:pPr>
              <a:spcBef>
                <a:spcPts val="0"/>
              </a:spcBef>
            </a:pPr>
            <a:r>
              <a:rPr lang="ru-RU" sz="2800" dirty="0"/>
              <a:t>Нацисты его уволили как еврея.</a:t>
            </a:r>
          </a:p>
          <a:p>
            <a:pPr>
              <a:spcBef>
                <a:spcPts val="0"/>
              </a:spcBef>
            </a:pPr>
            <a:r>
              <a:rPr lang="ru-RU" sz="2800" dirty="0"/>
              <a:t>После смерти бельгийский монах-францисканец  </a:t>
            </a:r>
            <a:r>
              <a:rPr lang="ru-RU" sz="2800" dirty="0" err="1"/>
              <a:t>Германн</a:t>
            </a:r>
            <a:r>
              <a:rPr lang="ru-RU" sz="2800" dirty="0"/>
              <a:t> Лео Ван Бреда перевез его архив и вдову в </a:t>
            </a:r>
            <a:r>
              <a:rPr lang="ru-RU" sz="2800" dirty="0" err="1"/>
              <a:t>Лувен</a:t>
            </a:r>
            <a:r>
              <a:rPr lang="ru-RU" sz="2800" dirty="0"/>
              <a:t>.</a:t>
            </a:r>
            <a:endParaRPr lang="en-US" sz="2800" dirty="0"/>
          </a:p>
        </p:txBody>
      </p:sp>
    </p:spTree>
    <p:extLst>
      <p:ext uri="{BB962C8B-B14F-4D97-AF65-F5344CB8AC3E}">
        <p14:creationId xmlns:p14="http://schemas.microsoft.com/office/powerpoint/2010/main" val="56506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14CC86A-8453-4D4D-839C-9FDB34A47A5D}"/>
              </a:ext>
            </a:extLst>
          </p:cNvPr>
          <p:cNvSpPr>
            <a:spLocks noGrp="1"/>
          </p:cNvSpPr>
          <p:nvPr>
            <p:ph idx="1"/>
          </p:nvPr>
        </p:nvSpPr>
        <p:spPr>
          <a:xfrm>
            <a:off x="457200" y="476672"/>
            <a:ext cx="8229600" cy="5649491"/>
          </a:xfrm>
        </p:spPr>
        <p:txBody>
          <a:bodyPr/>
          <a:lstStyle/>
          <a:p>
            <a:pPr marL="0" indent="0" algn="ctr">
              <a:buNone/>
            </a:pPr>
            <a:r>
              <a:rPr lang="ru-RU" sz="3200" dirty="0"/>
              <a:t>Работы</a:t>
            </a:r>
            <a:endParaRPr lang="en-US" sz="3200" dirty="0"/>
          </a:p>
          <a:p>
            <a:r>
              <a:rPr lang="ru-RU" sz="3200" dirty="0"/>
              <a:t>«Логические исследования» (1900), </a:t>
            </a:r>
            <a:endParaRPr lang="en-US" sz="3200" dirty="0"/>
          </a:p>
          <a:p>
            <a:r>
              <a:rPr lang="ru-RU" dirty="0"/>
              <a:t>«Философия как строгая наука» (1911)</a:t>
            </a:r>
            <a:endParaRPr lang="en-US" sz="3200" dirty="0"/>
          </a:p>
          <a:p>
            <a:r>
              <a:rPr lang="ru-RU" dirty="0"/>
              <a:t>«Идеи к чистой феноменологии и феноменологической философии» (1913), </a:t>
            </a:r>
          </a:p>
          <a:p>
            <a:r>
              <a:rPr lang="ru-RU" sz="3200" dirty="0"/>
              <a:t>«Картезианские размышления» (1931),</a:t>
            </a:r>
            <a:endParaRPr lang="en-US" sz="3200" dirty="0"/>
          </a:p>
          <a:p>
            <a:r>
              <a:rPr lang="ru-RU" dirty="0"/>
              <a:t>«Кризис европейских наук и трансцендентальная феноменология» (1936)</a:t>
            </a:r>
            <a:endParaRPr lang="en-US" dirty="0"/>
          </a:p>
          <a:p>
            <a:r>
              <a:rPr lang="ru-RU" sz="3200" dirty="0"/>
              <a:t> и др.</a:t>
            </a:r>
          </a:p>
          <a:p>
            <a:endParaRPr lang="ru-RU" dirty="0"/>
          </a:p>
        </p:txBody>
      </p:sp>
    </p:spTree>
    <p:extLst>
      <p:ext uri="{BB962C8B-B14F-4D97-AF65-F5344CB8AC3E}">
        <p14:creationId xmlns:p14="http://schemas.microsoft.com/office/powerpoint/2010/main" val="13399754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FB5E82A-BF10-4A7D-8BEC-822CF1A0CD5B}"/>
              </a:ext>
            </a:extLst>
          </p:cNvPr>
          <p:cNvSpPr>
            <a:spLocks noGrp="1"/>
          </p:cNvSpPr>
          <p:nvPr>
            <p:ph idx="1"/>
          </p:nvPr>
        </p:nvSpPr>
        <p:spPr>
          <a:xfrm>
            <a:off x="457200" y="548680"/>
            <a:ext cx="8229600" cy="5577483"/>
          </a:xfrm>
        </p:spPr>
        <p:txBody>
          <a:bodyPr>
            <a:normAutofit lnSpcReduction="10000"/>
          </a:bodyPr>
          <a:lstStyle/>
          <a:p>
            <a:r>
              <a:rPr lang="ru-RU" dirty="0"/>
              <a:t>Критика психологизма в науке. Позитивизм </a:t>
            </a:r>
            <a:r>
              <a:rPr lang="ru-RU" dirty="0" err="1"/>
              <a:t>Дж.С.Милля</a:t>
            </a:r>
            <a:r>
              <a:rPr lang="ru-RU" dirty="0"/>
              <a:t>.</a:t>
            </a:r>
          </a:p>
          <a:p>
            <a:r>
              <a:rPr lang="ru-RU" dirty="0"/>
              <a:t>Основание науки является логика, а не психология: психология исследует мышление </a:t>
            </a:r>
            <a:r>
              <a:rPr lang="ru-RU" i="1" dirty="0"/>
              <a:t>как оно есть</a:t>
            </a:r>
            <a:r>
              <a:rPr lang="ru-RU" dirty="0"/>
              <a:t>, а логика исследует мышление </a:t>
            </a:r>
            <a:r>
              <a:rPr lang="ru-RU" i="1" dirty="0"/>
              <a:t>каким оно должно быть</a:t>
            </a:r>
            <a:r>
              <a:rPr lang="ru-RU" dirty="0"/>
              <a:t>. </a:t>
            </a:r>
          </a:p>
          <a:p>
            <a:r>
              <a:rPr lang="ru-RU" dirty="0">
                <a:solidFill>
                  <a:srgbClr val="FF0000"/>
                </a:solidFill>
              </a:rPr>
              <a:t>Психологизм</a:t>
            </a:r>
            <a:r>
              <a:rPr lang="ru-RU" dirty="0"/>
              <a:t> приводит к относительности истины и к проблеме индукции.</a:t>
            </a:r>
          </a:p>
          <a:p>
            <a:r>
              <a:rPr lang="ru-RU" dirty="0"/>
              <a:t>Наука должна выводиться из самого знания, а не из фактов.</a:t>
            </a:r>
          </a:p>
        </p:txBody>
      </p:sp>
    </p:spTree>
    <p:extLst>
      <p:ext uri="{BB962C8B-B14F-4D97-AF65-F5344CB8AC3E}">
        <p14:creationId xmlns:p14="http://schemas.microsoft.com/office/powerpoint/2010/main" val="39771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953294"/>
          </a:xfrm>
        </p:spPr>
        <p:txBody>
          <a:bodyPr>
            <a:normAutofit fontScale="85000" lnSpcReduction="20000"/>
          </a:bodyPr>
          <a:lstStyle/>
          <a:p>
            <a:pPr>
              <a:lnSpc>
                <a:spcPct val="120000"/>
              </a:lnSpc>
            </a:pPr>
            <a:r>
              <a:rPr lang="ru-RU" dirty="0"/>
              <a:t>Наукоучение: учение о форме науки.</a:t>
            </a:r>
          </a:p>
          <a:p>
            <a:pPr>
              <a:lnSpc>
                <a:spcPct val="120000"/>
              </a:lnSpc>
            </a:pPr>
            <a:r>
              <a:rPr lang="ru-RU" dirty="0">
                <a:ea typeface="Times New Roman" panose="02020603050405020304" pitchFamily="18" charset="0"/>
              </a:rPr>
              <a:t>Требования к науке: </a:t>
            </a:r>
          </a:p>
          <a:p>
            <a:pPr indent="252095" algn="just">
              <a:lnSpc>
                <a:spcPct val="120000"/>
              </a:lnSpc>
            </a:pPr>
            <a:r>
              <a:rPr lang="ru-RU" dirty="0">
                <a:ea typeface="Times New Roman" panose="02020603050405020304" pitchFamily="18" charset="0"/>
              </a:rPr>
              <a:t>Во-первых, научное знание — это знание очевидное: «…если речь идет о знании в самом тесном и строгом смысле, то для него нужна </a:t>
            </a:r>
            <a:r>
              <a:rPr lang="ru-RU" dirty="0">
                <a:solidFill>
                  <a:srgbClr val="FF0000"/>
                </a:solidFill>
                <a:ea typeface="Times New Roman" panose="02020603050405020304" pitchFamily="18" charset="0"/>
              </a:rPr>
              <a:t>очевидность</a:t>
            </a:r>
            <a:r>
              <a:rPr lang="ru-RU" dirty="0">
                <a:ea typeface="Times New Roman" panose="02020603050405020304" pitchFamily="18" charset="0"/>
              </a:rPr>
              <a:t>, ясная уверенность, что то, что мы признали,</a:t>
            </a:r>
            <a:r>
              <a:rPr lang="ru-RU" b="1" dirty="0">
                <a:ea typeface="Times New Roman" panose="02020603050405020304" pitchFamily="18" charset="0"/>
              </a:rPr>
              <a:t> </a:t>
            </a:r>
            <a:r>
              <a:rPr lang="ru-RU" i="1" dirty="0">
                <a:ea typeface="Times New Roman" panose="02020603050405020304" pitchFamily="18" charset="0"/>
              </a:rPr>
              <a:t>есть на самом деле</a:t>
            </a:r>
            <a:r>
              <a:rPr lang="ru-RU" dirty="0">
                <a:ea typeface="Times New Roman" panose="02020603050405020304" pitchFamily="18" charset="0"/>
              </a:rPr>
              <a:t>, и что того, что мы отвергли, — </a:t>
            </a:r>
            <a:r>
              <a:rPr lang="ru-RU" i="1" dirty="0">
                <a:ea typeface="Times New Roman" panose="02020603050405020304" pitchFamily="18" charset="0"/>
              </a:rPr>
              <a:t>нет</a:t>
            </a:r>
            <a:r>
              <a:rPr lang="ru-RU" dirty="0">
                <a:ea typeface="Times New Roman" panose="02020603050405020304" pitchFamily="18" charset="0"/>
              </a:rPr>
              <a:t>». </a:t>
            </a:r>
          </a:p>
          <a:p>
            <a:pPr indent="252095" algn="just">
              <a:lnSpc>
                <a:spcPct val="120000"/>
              </a:lnSpc>
            </a:pPr>
            <a:r>
              <a:rPr lang="ru-RU" dirty="0">
                <a:ea typeface="Times New Roman" panose="02020603050405020304" pitchFamily="18" charset="0"/>
              </a:rPr>
              <a:t>Во-вторых — «</a:t>
            </a:r>
            <a:r>
              <a:rPr lang="ru-RU" dirty="0">
                <a:solidFill>
                  <a:srgbClr val="FF0000"/>
                </a:solidFill>
                <a:ea typeface="Times New Roman" panose="02020603050405020304" pitchFamily="18" charset="0"/>
              </a:rPr>
              <a:t>систематическая связь </a:t>
            </a:r>
            <a:r>
              <a:rPr lang="ru-RU" dirty="0">
                <a:ea typeface="Times New Roman" panose="02020603050405020304" pitchFamily="18" charset="0"/>
              </a:rPr>
              <a:t>в теоретическом смысле».</a:t>
            </a:r>
          </a:p>
          <a:p>
            <a:pPr indent="252095" algn="just">
              <a:lnSpc>
                <a:spcPct val="120000"/>
              </a:lnSpc>
            </a:pPr>
            <a:r>
              <a:rPr lang="ru-RU" dirty="0">
                <a:ea typeface="Times New Roman" panose="02020603050405020304" pitchFamily="18" charset="0"/>
              </a:rPr>
              <a:t>Научная система должна быть независима от содержания и ориентирована прежде всего на форму знания.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880716"/>
          </a:xfrm>
        </p:spPr>
        <p:txBody>
          <a:bodyPr>
            <a:normAutofit/>
          </a:bodyPr>
          <a:lstStyle/>
          <a:p>
            <a:r>
              <a:rPr lang="ru-RU" dirty="0"/>
              <a:t>Предшественники феноменологии: Сократ, Платон, Декарт, Кант.</a:t>
            </a:r>
          </a:p>
          <a:p>
            <a:r>
              <a:rPr lang="ru-RU" dirty="0"/>
              <a:t>«Такая хорошо сознанная </a:t>
            </a:r>
            <a:r>
              <a:rPr lang="ru-RU" dirty="0">
                <a:solidFill>
                  <a:srgbClr val="FF0000"/>
                </a:solidFill>
              </a:rPr>
              <a:t>воля к строгой науке </a:t>
            </a:r>
            <a:r>
              <a:rPr lang="ru-RU" dirty="0"/>
              <a:t>характеризует </a:t>
            </a:r>
            <a:r>
              <a:rPr lang="ru-RU" dirty="0" err="1">
                <a:solidFill>
                  <a:srgbClr val="FF0000"/>
                </a:solidFill>
              </a:rPr>
              <a:t>сократовско-платоновский</a:t>
            </a:r>
            <a:r>
              <a:rPr lang="ru-RU" dirty="0">
                <a:solidFill>
                  <a:srgbClr val="FF0000"/>
                </a:solidFill>
              </a:rPr>
              <a:t> переворот </a:t>
            </a:r>
            <a:r>
              <a:rPr lang="ru-RU" dirty="0"/>
              <a:t>философии».</a:t>
            </a:r>
          </a:p>
          <a:p>
            <a:endParaRPr lang="ru-RU"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A8C8038-A75A-43CF-BCB5-6B19C44EDA21}"/>
              </a:ext>
            </a:extLst>
          </p:cNvPr>
          <p:cNvSpPr>
            <a:spLocks noGrp="1"/>
          </p:cNvSpPr>
          <p:nvPr>
            <p:ph idx="1"/>
          </p:nvPr>
        </p:nvSpPr>
        <p:spPr>
          <a:xfrm>
            <a:off x="899592" y="476672"/>
            <a:ext cx="7787208" cy="5832648"/>
          </a:xfrm>
        </p:spPr>
        <p:txBody>
          <a:bodyPr>
            <a:normAutofit lnSpcReduction="10000"/>
          </a:bodyPr>
          <a:lstStyle/>
          <a:p>
            <a:pPr marL="0" indent="0">
              <a:buNone/>
            </a:pPr>
            <a:r>
              <a:rPr lang="ru-RU" dirty="0"/>
              <a:t>«Умственный взор Канта покоился на этом поле, хотя он еще и не был способен обратить его в свое достояние и распознать в нем поле, на котором будет трудиться особая строгая наука о сущностях. Так, к примеру, трансцендентальная дедукция в первом издании “Критики чистого разума” разворачивается, собственно, уже на почве феноменологии, однако Кант ложно истолковывает ее как почву психологии, а потому в конце концов оставляет ее».</a:t>
            </a:r>
          </a:p>
          <a:p>
            <a:endParaRPr lang="ru-RU" dirty="0"/>
          </a:p>
        </p:txBody>
      </p:sp>
    </p:spTree>
    <p:extLst>
      <p:ext uri="{BB962C8B-B14F-4D97-AF65-F5344CB8AC3E}">
        <p14:creationId xmlns:p14="http://schemas.microsoft.com/office/powerpoint/2010/main" val="11011983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a:bodyPr>
          <a:lstStyle/>
          <a:p>
            <a:r>
              <a:rPr lang="ru-RU" sz="3400" dirty="0">
                <a:solidFill>
                  <a:srgbClr val="FF0000"/>
                </a:solidFill>
              </a:rPr>
              <a:t>Естественная установка сознания </a:t>
            </a:r>
            <a:r>
              <a:rPr lang="ru-RU" sz="3400" dirty="0"/>
              <a:t>приводит к натурализму, т. е. к сведению сознания к природе. Психологизм в позитивизме — тоже следствие натурализма.</a:t>
            </a:r>
          </a:p>
          <a:p>
            <a:r>
              <a:rPr lang="ru-RU" dirty="0"/>
              <a:t>Натурализм приводит к искажению вообще всего бытия человека - его этических, ценностных, эстетических и других ориентиров. </a:t>
            </a:r>
            <a:endParaRPr lang="ru-RU" sz="3400" dirty="0"/>
          </a:p>
          <a:p>
            <a:r>
              <a:rPr lang="ru-RU" sz="3400" dirty="0"/>
              <a:t>Должна быть </a:t>
            </a:r>
            <a:r>
              <a:rPr lang="ru-RU" sz="3400" dirty="0">
                <a:solidFill>
                  <a:srgbClr val="FF0000"/>
                </a:solidFill>
              </a:rPr>
              <a:t>феноменологическая установка сознания</a:t>
            </a:r>
            <a:r>
              <a:rPr lang="ru-RU" sz="3400" dirty="0"/>
              <a:t>, при которой сознание должно исследовать само себя.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120680"/>
          </a:xfrm>
        </p:spPr>
        <p:txBody>
          <a:bodyPr/>
          <a:lstStyle/>
          <a:p>
            <a:pPr lvl="0"/>
            <a:r>
              <a:rPr lang="ru-RU" sz="2800" dirty="0">
                <a:solidFill>
                  <a:prstClr val="black"/>
                </a:solidFill>
              </a:rPr>
              <a:t>Феноменологическая редукция - изменение естественной установки на феноменологическую.  </a:t>
            </a:r>
          </a:p>
          <a:p>
            <a:pPr lvl="0"/>
            <a:r>
              <a:rPr lang="ru-RU" sz="2800" i="1" dirty="0">
                <a:solidFill>
                  <a:prstClr val="black"/>
                </a:solidFill>
              </a:rPr>
              <a:t>Для этого нужно </a:t>
            </a:r>
            <a:r>
              <a:rPr lang="ru-RU" sz="2800" i="1" dirty="0" err="1">
                <a:solidFill>
                  <a:prstClr val="black"/>
                </a:solidFill>
              </a:rPr>
              <a:t>эпохé</a:t>
            </a:r>
            <a:r>
              <a:rPr lang="ru-RU" sz="2800" dirty="0">
                <a:solidFill>
                  <a:prstClr val="black"/>
                </a:solidFill>
              </a:rPr>
              <a:t> (ἐπ</a:t>
            </a:r>
            <a:r>
              <a:rPr lang="ru-RU" sz="2800" dirty="0" err="1">
                <a:solidFill>
                  <a:prstClr val="black"/>
                </a:solidFill>
              </a:rPr>
              <a:t>οχή</a:t>
            </a:r>
            <a:r>
              <a:rPr lang="ru-RU" sz="2800" dirty="0">
                <a:solidFill>
                  <a:prstClr val="black"/>
                </a:solidFill>
              </a:rPr>
              <a:t>), т.е. воздержание от суждения о предметах внешнего мира. Не отрицать их, а просто не принимать во внимание, как бы вынести их за скобки. </a:t>
            </a:r>
          </a:p>
          <a:p>
            <a:pPr lvl="0"/>
            <a:r>
              <a:rPr lang="ru-RU" sz="2800" dirty="0">
                <a:solidFill>
                  <a:prstClr val="black"/>
                </a:solidFill>
              </a:rPr>
              <a:t>Избавляемся от реального </a:t>
            </a:r>
            <a:r>
              <a:rPr lang="ru-RU" sz="2800" i="1" dirty="0">
                <a:solidFill>
                  <a:prstClr val="black"/>
                </a:solidFill>
              </a:rPr>
              <a:t>Я</a:t>
            </a:r>
            <a:r>
              <a:rPr lang="ru-RU" sz="2800" dirty="0">
                <a:solidFill>
                  <a:prstClr val="black"/>
                </a:solidFill>
              </a:rPr>
              <a:t> и восходим к чистому </a:t>
            </a:r>
            <a:r>
              <a:rPr lang="ru-RU" sz="2800" i="1" dirty="0">
                <a:solidFill>
                  <a:prstClr val="black"/>
                </a:solidFill>
              </a:rPr>
              <a:t>Я</a:t>
            </a:r>
            <a:r>
              <a:rPr lang="ru-RU" sz="2800" dirty="0">
                <a:solidFill>
                  <a:prstClr val="black"/>
                </a:solidFill>
              </a:rPr>
              <a:t>.</a:t>
            </a:r>
          </a:p>
          <a:p>
            <a:pPr lvl="0" hangingPunct="0"/>
            <a:r>
              <a:rPr lang="ru-RU" sz="2800" dirty="0">
                <a:solidFill>
                  <a:prstClr val="black"/>
                </a:solidFill>
              </a:rPr>
              <a:t>Структура чистого </a:t>
            </a:r>
            <a:r>
              <a:rPr lang="ru-RU" sz="2800" i="1" dirty="0">
                <a:solidFill>
                  <a:prstClr val="black"/>
                </a:solidFill>
              </a:rPr>
              <a:t>Я</a:t>
            </a:r>
            <a:r>
              <a:rPr lang="ru-RU" sz="2800" dirty="0">
                <a:solidFill>
                  <a:prstClr val="black"/>
                </a:solidFill>
              </a:rPr>
              <a:t>: </a:t>
            </a:r>
            <a:r>
              <a:rPr lang="ru-RU" sz="2800" i="1" dirty="0" err="1">
                <a:solidFill>
                  <a:prstClr val="black"/>
                </a:solidFill>
              </a:rPr>
              <a:t>интенциональность</a:t>
            </a:r>
            <a:r>
              <a:rPr lang="ru-RU" sz="2800" i="1" dirty="0">
                <a:solidFill>
                  <a:prstClr val="black"/>
                </a:solidFill>
              </a:rPr>
              <a:t>, </a:t>
            </a:r>
            <a:r>
              <a:rPr lang="ru-RU" sz="2800" i="1" dirty="0" err="1">
                <a:solidFill>
                  <a:prstClr val="black"/>
                </a:solidFill>
              </a:rPr>
              <a:t>ноэсис</a:t>
            </a:r>
            <a:r>
              <a:rPr lang="ru-RU" sz="2800" dirty="0">
                <a:solidFill>
                  <a:prstClr val="black"/>
                </a:solidFill>
              </a:rPr>
              <a:t> и </a:t>
            </a:r>
            <a:r>
              <a:rPr lang="ru-RU" sz="2800" i="1" dirty="0" err="1">
                <a:solidFill>
                  <a:prstClr val="black"/>
                </a:solidFill>
              </a:rPr>
              <a:t>ноэма</a:t>
            </a:r>
            <a:r>
              <a:rPr lang="ru-RU" sz="2800" dirty="0">
                <a:solidFill>
                  <a:prstClr val="black"/>
                </a:solidFill>
              </a:rPr>
              <a:t>. </a:t>
            </a:r>
          </a:p>
          <a:p>
            <a:pPr lvl="0" hangingPunct="0"/>
            <a:r>
              <a:rPr lang="ru-RU" sz="2800" dirty="0">
                <a:solidFill>
                  <a:prstClr val="black"/>
                </a:solidFill>
              </a:rPr>
              <a:t>Проблема солипсизма и </a:t>
            </a:r>
            <a:r>
              <a:rPr lang="ru-RU" sz="2800" dirty="0" err="1">
                <a:solidFill>
                  <a:prstClr val="black"/>
                </a:solidFill>
              </a:rPr>
              <a:t>интерсубъективности</a:t>
            </a:r>
            <a:r>
              <a:rPr lang="ru-RU" sz="2800" dirty="0">
                <a:solidFill>
                  <a:prstClr val="black"/>
                </a:solidFill>
              </a:rPr>
              <a:t>.</a:t>
            </a:r>
          </a:p>
          <a:p>
            <a:endParaRPr lang="ru-RU" dirty="0"/>
          </a:p>
        </p:txBody>
      </p:sp>
    </p:spTree>
    <p:extLst>
      <p:ext uri="{BB962C8B-B14F-4D97-AF65-F5344CB8AC3E}">
        <p14:creationId xmlns:p14="http://schemas.microsoft.com/office/powerpoint/2010/main" val="10052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048672"/>
          </a:xfrm>
        </p:spPr>
        <p:txBody>
          <a:bodyPr>
            <a:normAutofit fontScale="85000" lnSpcReduction="20000"/>
          </a:bodyPr>
          <a:lstStyle/>
          <a:p>
            <a:pPr>
              <a:lnSpc>
                <a:spcPct val="120000"/>
              </a:lnSpc>
            </a:pPr>
            <a:r>
              <a:rPr lang="ru-RU" dirty="0"/>
              <a:t>«Система логики силлогистической и индуктивной». </a:t>
            </a:r>
          </a:p>
          <a:p>
            <a:pPr>
              <a:lnSpc>
                <a:spcPct val="120000"/>
              </a:lnSpc>
            </a:pPr>
            <a:r>
              <a:rPr lang="ru-RU" dirty="0"/>
              <a:t>Наука – результат </a:t>
            </a:r>
            <a:r>
              <a:rPr lang="ru-RU" dirty="0">
                <a:solidFill>
                  <a:srgbClr val="FF0000"/>
                </a:solidFill>
              </a:rPr>
              <a:t>индуктивного обобщения </a:t>
            </a:r>
            <a:r>
              <a:rPr lang="ru-RU" dirty="0"/>
              <a:t>опытных данных.</a:t>
            </a:r>
          </a:p>
          <a:p>
            <a:pPr>
              <a:lnSpc>
                <a:spcPct val="120000"/>
              </a:lnSpc>
            </a:pPr>
            <a:r>
              <a:rPr lang="ru-RU" dirty="0"/>
              <a:t>«Всякий вывод и, следовательно, всякое доказатель­ство, открытие всякой истины, не принадлежащей к истинам самоочевидным, </a:t>
            </a:r>
            <a:r>
              <a:rPr lang="ru-RU" dirty="0">
                <a:solidFill>
                  <a:srgbClr val="FF0000"/>
                </a:solidFill>
              </a:rPr>
              <a:t>состоит из индукций </a:t>
            </a:r>
            <a:r>
              <a:rPr lang="ru-RU" dirty="0"/>
              <a:t>и из истолкования индукций». </a:t>
            </a:r>
          </a:p>
          <a:p>
            <a:pPr>
              <a:lnSpc>
                <a:spcPct val="120000"/>
              </a:lnSpc>
            </a:pPr>
            <a:r>
              <a:rPr lang="ru-RU" dirty="0">
                <a:solidFill>
                  <a:srgbClr val="FF0000"/>
                </a:solidFill>
              </a:rPr>
              <a:t>Принцип единообразия природы</a:t>
            </a:r>
            <a:r>
              <a:rPr lang="ru-RU" i="1" dirty="0"/>
              <a:t>.</a:t>
            </a:r>
            <a:r>
              <a:rPr lang="ru-RU" dirty="0"/>
              <a:t> </a:t>
            </a:r>
          </a:p>
          <a:p>
            <a:pPr>
              <a:lnSpc>
                <a:spcPct val="120000"/>
              </a:lnSpc>
            </a:pPr>
            <a:r>
              <a:rPr lang="ru-RU" dirty="0"/>
              <a:t>«Принцип этот заключается в том, что в природе существуют сходные, параллельные случаи, что то, что произошло один раз, будет иметь место при достаточно сходных условиях... всякий раз, как снова встретятся те же самые обстоятельства». </a:t>
            </a:r>
          </a:p>
          <a:p>
            <a:endParaRPr lang="ru-RU" dirty="0"/>
          </a:p>
        </p:txBody>
      </p:sp>
    </p:spTree>
    <p:extLst>
      <p:ext uri="{BB962C8B-B14F-4D97-AF65-F5344CB8AC3E}">
        <p14:creationId xmlns:p14="http://schemas.microsoft.com/office/powerpoint/2010/main" val="42361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85728"/>
            <a:ext cx="8003232" cy="6095600"/>
          </a:xfrm>
        </p:spPr>
        <p:txBody>
          <a:bodyPr>
            <a:normAutofit fontScale="77500" lnSpcReduction="20000"/>
          </a:bodyPr>
          <a:lstStyle/>
          <a:p>
            <a:pPr marL="0" indent="0" algn="ctr" hangingPunct="0">
              <a:lnSpc>
                <a:spcPct val="120000"/>
              </a:lnSpc>
              <a:buNone/>
            </a:pPr>
            <a:r>
              <a:rPr lang="ru-RU" b="1" dirty="0"/>
              <a:t>«Кризис европейских наук </a:t>
            </a:r>
            <a:br>
              <a:rPr lang="ru-RU" b="1" dirty="0"/>
            </a:br>
            <a:r>
              <a:rPr lang="ru-RU" b="1" dirty="0"/>
              <a:t>и трансцендентальная феноменология» </a:t>
            </a:r>
          </a:p>
          <a:p>
            <a:pPr hangingPunct="0">
              <a:lnSpc>
                <a:spcPct val="120000"/>
              </a:lnSpc>
            </a:pPr>
            <a:r>
              <a:rPr lang="ru-RU" dirty="0"/>
              <a:t>Разрыв в миросозерцании между научной картиной мира и всем остальным бытием человека. </a:t>
            </a:r>
          </a:p>
          <a:p>
            <a:pPr hangingPunct="0">
              <a:lnSpc>
                <a:spcPct val="120000"/>
              </a:lnSpc>
            </a:pPr>
            <a:r>
              <a:rPr lang="ru-RU" dirty="0"/>
              <a:t>Позитивизм основывается на остаточной концепции. Он </a:t>
            </a:r>
            <a:r>
              <a:rPr lang="ru-RU" dirty="0">
                <a:solidFill>
                  <a:srgbClr val="FF0000"/>
                </a:solidFill>
              </a:rPr>
              <a:t>исключает все высшие вопросы</a:t>
            </a:r>
            <a:r>
              <a:rPr lang="ru-RU" dirty="0"/>
              <a:t>, этические, </a:t>
            </a:r>
            <a:r>
              <a:rPr lang="ru-RU" dirty="0" err="1"/>
              <a:t>аксиологические</a:t>
            </a:r>
            <a:r>
              <a:rPr lang="ru-RU" dirty="0"/>
              <a:t>, метафизические проблемы, и представляет мир только как совокупность фактов. Тем самым позитивизм обезличивает науку, лишает ее нравственного смысла, обращенного к личности человека.</a:t>
            </a:r>
          </a:p>
          <a:p>
            <a:pPr hangingPunct="0">
              <a:lnSpc>
                <a:spcPct val="120000"/>
              </a:lnSpc>
            </a:pPr>
            <a:r>
              <a:rPr lang="ru-RU" dirty="0">
                <a:solidFill>
                  <a:srgbClr val="FF0000"/>
                </a:solidFill>
              </a:rPr>
              <a:t>Жизненный мир </a:t>
            </a:r>
            <a:r>
              <a:rPr lang="ru-RU" dirty="0">
                <a:solidFill>
                  <a:prstClr val="black"/>
                </a:solidFill>
              </a:rPr>
              <a:t>—</a:t>
            </a:r>
            <a:r>
              <a:rPr lang="ru-RU" dirty="0"/>
              <a:t> сумма непосредственных очевидностей: мнения, верования, традиции, привычки и т. д. — все то, что существует на донаучном и </a:t>
            </a:r>
            <a:r>
              <a:rPr lang="ru-RU" dirty="0" err="1"/>
              <a:t>вненаучном</a:t>
            </a:r>
            <a:r>
              <a:rPr lang="ru-RU" dirty="0"/>
              <a:t> уровне. </a:t>
            </a:r>
          </a:p>
          <a:p>
            <a:pPr hangingPunct="0"/>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Сёрен Кьеркегор (1813-1855)</a:t>
            </a:r>
          </a:p>
        </p:txBody>
      </p:sp>
      <p:pic>
        <p:nvPicPr>
          <p:cNvPr id="1026" name="Picture 2" descr="Kierkegaard.jpg"/>
          <p:cNvPicPr>
            <a:picLocks noChangeAspect="1" noChangeArrowheads="1"/>
          </p:cNvPicPr>
          <p:nvPr/>
        </p:nvPicPr>
        <p:blipFill>
          <a:blip r:embed="rId2" cstate="print"/>
          <a:srcRect/>
          <a:stretch>
            <a:fillRect/>
          </a:stretch>
        </p:blipFill>
        <p:spPr bwMode="auto">
          <a:xfrm>
            <a:off x="2915816" y="1415913"/>
            <a:ext cx="3384376" cy="5015030"/>
          </a:xfrm>
          <a:prstGeom prst="rect">
            <a:avLst/>
          </a:prstGeom>
          <a:noFill/>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857FEDF0-01BC-4D6A-A94A-5903679CBA86}"/>
              </a:ext>
            </a:extLst>
          </p:cNvPr>
          <p:cNvSpPr>
            <a:spLocks noGrp="1"/>
          </p:cNvSpPr>
          <p:nvPr>
            <p:ph idx="1"/>
          </p:nvPr>
        </p:nvSpPr>
        <p:spPr>
          <a:xfrm>
            <a:off x="611560" y="548680"/>
            <a:ext cx="8075240" cy="5577483"/>
          </a:xfrm>
        </p:spPr>
        <p:txBody>
          <a:bodyPr>
            <a:normAutofit/>
          </a:bodyPr>
          <a:lstStyle/>
          <a:p>
            <a:r>
              <a:rPr lang="ru-RU" dirty="0"/>
              <a:t>1840 </a:t>
            </a:r>
            <a:r>
              <a:rPr lang="ru-RU" dirty="0">
                <a:solidFill>
                  <a:prstClr val="black"/>
                </a:solidFill>
              </a:rPr>
              <a:t>–</a:t>
            </a:r>
            <a:r>
              <a:rPr lang="ru-RU" dirty="0"/>
              <a:t> теологический ф-т Копенгагенского университета</a:t>
            </a:r>
          </a:p>
          <a:p>
            <a:r>
              <a:rPr lang="ru-RU" dirty="0"/>
              <a:t>1841 – диссертация «О понятии иронии, с постоянным обращением к Сократу»</a:t>
            </a:r>
          </a:p>
          <a:p>
            <a:r>
              <a:rPr lang="ru-RU" dirty="0"/>
              <a:t>Был помолвлен с Региной </a:t>
            </a:r>
            <a:r>
              <a:rPr lang="ru-RU" dirty="0" err="1"/>
              <a:t>Ольсен</a:t>
            </a:r>
            <a:r>
              <a:rPr lang="ru-RU" dirty="0"/>
              <a:t>, однако разорвал помолвку.</a:t>
            </a:r>
          </a:p>
        </p:txBody>
      </p:sp>
    </p:spTree>
    <p:extLst>
      <p:ext uri="{BB962C8B-B14F-4D97-AF65-F5344CB8AC3E}">
        <p14:creationId xmlns:p14="http://schemas.microsoft.com/office/powerpoint/2010/main" val="12134629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2719B1-08DE-402F-847A-A465C7864B1A}"/>
              </a:ext>
            </a:extLst>
          </p:cNvPr>
          <p:cNvSpPr>
            <a:spLocks noGrp="1"/>
          </p:cNvSpPr>
          <p:nvPr>
            <p:ph idx="1"/>
          </p:nvPr>
        </p:nvSpPr>
        <p:spPr>
          <a:xfrm>
            <a:off x="457200" y="548680"/>
            <a:ext cx="8229600" cy="5760640"/>
          </a:xfrm>
        </p:spPr>
        <p:txBody>
          <a:bodyPr>
            <a:normAutofit fontScale="92500" lnSpcReduction="10000"/>
          </a:bodyPr>
          <a:lstStyle/>
          <a:p>
            <a:pPr marL="0" indent="0" algn="ctr">
              <a:buNone/>
            </a:pPr>
            <a:r>
              <a:rPr lang="ru-RU" sz="3000" b="1" dirty="0"/>
              <a:t>Работы</a:t>
            </a:r>
          </a:p>
          <a:p>
            <a:r>
              <a:rPr lang="ru-RU" sz="3000" dirty="0"/>
              <a:t>«Страх и трепет»</a:t>
            </a:r>
          </a:p>
          <a:p>
            <a:r>
              <a:rPr lang="ru-RU" sz="3000" dirty="0"/>
              <a:t>«Философские крохи, или Крупицы мудрости»</a:t>
            </a:r>
          </a:p>
          <a:p>
            <a:r>
              <a:rPr lang="ru-RU" sz="3000" dirty="0"/>
              <a:t>«Заключительное ненаучное послесловие к “Философским крохам”»</a:t>
            </a:r>
          </a:p>
          <a:p>
            <a:r>
              <a:rPr lang="ru-RU" sz="3000" dirty="0"/>
              <a:t>«Понятие страха»</a:t>
            </a:r>
          </a:p>
          <a:p>
            <a:r>
              <a:rPr lang="ru-RU" sz="3000" dirty="0"/>
              <a:t>«Или-или» </a:t>
            </a:r>
          </a:p>
          <a:p>
            <a:r>
              <a:rPr lang="ru-RU" sz="3000" dirty="0"/>
              <a:t>«Повторение. Опыт экспериментальной психологии»</a:t>
            </a:r>
          </a:p>
          <a:p>
            <a:r>
              <a:rPr lang="ru-RU" sz="3000" dirty="0">
                <a:effectLst/>
                <a:ea typeface="Times New Roman" panose="02020603050405020304" pitchFamily="18" charset="0"/>
              </a:rPr>
              <a:t>«Болезнь к смерти. Изложение христианской психологии ради наставления и пробуждения»</a:t>
            </a:r>
          </a:p>
          <a:p>
            <a:r>
              <a:rPr lang="ru-RU" sz="3000" dirty="0"/>
              <a:t>«Евангелие страданий» </a:t>
            </a:r>
          </a:p>
          <a:p>
            <a:endParaRPr lang="ru-RU" dirty="0"/>
          </a:p>
        </p:txBody>
      </p:sp>
    </p:spTree>
    <p:extLst>
      <p:ext uri="{BB962C8B-B14F-4D97-AF65-F5344CB8AC3E}">
        <p14:creationId xmlns:p14="http://schemas.microsoft.com/office/powerpoint/2010/main" val="246578163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428604"/>
            <a:ext cx="8003232" cy="5952724"/>
          </a:xfrm>
        </p:spPr>
        <p:txBody>
          <a:bodyPr>
            <a:normAutofit fontScale="92500" lnSpcReduction="20000"/>
          </a:bodyPr>
          <a:lstStyle/>
          <a:p>
            <a:pPr>
              <a:lnSpc>
                <a:spcPct val="120000"/>
              </a:lnSpc>
            </a:pPr>
            <a:r>
              <a:rPr lang="ru-RU" dirty="0"/>
              <a:t>Против объективной истины.</a:t>
            </a:r>
          </a:p>
          <a:p>
            <a:pPr>
              <a:lnSpc>
                <a:spcPct val="120000"/>
              </a:lnSpc>
            </a:pPr>
            <a:r>
              <a:rPr lang="ru-RU" dirty="0"/>
              <a:t>Человек отличается от животного тем, что он </a:t>
            </a:r>
            <a:r>
              <a:rPr lang="ru-RU" i="1" dirty="0"/>
              <a:t>личность.</a:t>
            </a:r>
          </a:p>
          <a:p>
            <a:pPr>
              <a:lnSpc>
                <a:spcPct val="120000"/>
              </a:lnSpc>
            </a:pPr>
            <a:r>
              <a:rPr lang="ru-RU" dirty="0"/>
              <a:t>«Прочь от публики к единичному!»</a:t>
            </a:r>
          </a:p>
          <a:p>
            <a:pPr>
              <a:lnSpc>
                <a:spcPct val="120000"/>
              </a:lnSpc>
            </a:pPr>
            <a:r>
              <a:rPr lang="ru-RU" dirty="0"/>
              <a:t>Обезличивают человека общество, культура, демократия, философия, наука, стремящиеся познать объективную истину. </a:t>
            </a:r>
          </a:p>
          <a:p>
            <a:pPr>
              <a:lnSpc>
                <a:spcPct val="120000"/>
              </a:lnSpc>
            </a:pPr>
            <a:r>
              <a:rPr lang="ru-RU" dirty="0"/>
              <a:t>Против Гегеля. Бытие и мышление не могут быть тождественны. Бытие всегда чуждо мышлению, между ними непреодолимая пропасть, мышление испытывает непреодолимый страх перед бытием.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B93D7F-9AE6-49FB-8030-D1366C1C0638}"/>
              </a:ext>
            </a:extLst>
          </p:cNvPr>
          <p:cNvSpPr>
            <a:spLocks noGrp="1"/>
          </p:cNvSpPr>
          <p:nvPr>
            <p:ph idx="1"/>
          </p:nvPr>
        </p:nvSpPr>
        <p:spPr>
          <a:xfrm>
            <a:off x="457200" y="548680"/>
            <a:ext cx="8229600" cy="5577483"/>
          </a:xfrm>
        </p:spPr>
        <p:txBody>
          <a:bodyPr>
            <a:normAutofit fontScale="92500"/>
          </a:bodyPr>
          <a:lstStyle/>
          <a:p>
            <a:pPr>
              <a:lnSpc>
                <a:spcPct val="120000"/>
              </a:lnSpc>
            </a:pPr>
            <a:r>
              <a:rPr lang="ru-RU" sz="3000" dirty="0"/>
              <a:t>Вместо противоречий – парадоксы.</a:t>
            </a:r>
          </a:p>
          <a:p>
            <a:pPr>
              <a:lnSpc>
                <a:spcPct val="120000"/>
              </a:lnSpc>
            </a:pPr>
            <a:r>
              <a:rPr lang="ru-RU" sz="3000" dirty="0"/>
              <a:t>Против системы в философии.</a:t>
            </a:r>
          </a:p>
          <a:p>
            <a:pPr>
              <a:lnSpc>
                <a:spcPct val="120000"/>
              </a:lnSpc>
            </a:pPr>
            <a:r>
              <a:rPr lang="ru-RU" sz="3000" dirty="0"/>
              <a:t>Истина объективная может быть </a:t>
            </a:r>
            <a:r>
              <a:rPr lang="ru-RU" sz="3000" dirty="0">
                <a:solidFill>
                  <a:srgbClr val="FF0000"/>
                </a:solidFill>
              </a:rPr>
              <a:t>познана</a:t>
            </a:r>
            <a:r>
              <a:rPr lang="ru-RU" sz="3000" dirty="0"/>
              <a:t>, а экзистенциальная истина должна быть </a:t>
            </a:r>
            <a:r>
              <a:rPr lang="ru-RU" sz="3000" dirty="0">
                <a:solidFill>
                  <a:srgbClr val="FF0000"/>
                </a:solidFill>
              </a:rPr>
              <a:t>пережита</a:t>
            </a:r>
            <a:r>
              <a:rPr lang="ru-RU" sz="3000" dirty="0"/>
              <a:t>.</a:t>
            </a:r>
          </a:p>
          <a:p>
            <a:pPr>
              <a:lnSpc>
                <a:spcPct val="120000"/>
              </a:lnSpc>
            </a:pPr>
            <a:r>
              <a:rPr lang="ru-RU" sz="3000" dirty="0">
                <a:effectLst/>
                <a:ea typeface="Times New Roman" panose="02020603050405020304" pitchFamily="18" charset="0"/>
              </a:rPr>
              <a:t>«…наука хочет учить, что путь в том, чтобы стать объектив­ным, тогда как христианство учит, что путь в том, чтобы стать субъективным, т. е. в том, чтобы воистину стать субъек­том»</a:t>
            </a:r>
            <a:r>
              <a:rPr lang="ru-RU" sz="3000" dirty="0">
                <a:effectLst/>
              </a:rPr>
              <a:t> (</a:t>
            </a:r>
            <a:r>
              <a:rPr lang="ru-RU" sz="3000" dirty="0">
                <a:effectLst/>
                <a:ea typeface="Times New Roman" panose="02020603050405020304" pitchFamily="18" charset="0"/>
              </a:rPr>
              <a:t>Заключительное ненаучное послесловие к «Философским крохам»)</a:t>
            </a:r>
            <a:endParaRPr lang="ru-RU" sz="3000" dirty="0"/>
          </a:p>
          <a:p>
            <a:endParaRPr lang="ru-RU" dirty="0"/>
          </a:p>
          <a:p>
            <a:endParaRPr lang="ru-RU" dirty="0"/>
          </a:p>
        </p:txBody>
      </p:sp>
    </p:spTree>
    <p:extLst>
      <p:ext uri="{BB962C8B-B14F-4D97-AF65-F5344CB8AC3E}">
        <p14:creationId xmlns:p14="http://schemas.microsoft.com/office/powerpoint/2010/main" val="226735559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60648"/>
            <a:ext cx="7787208" cy="6120680"/>
          </a:xfrm>
        </p:spPr>
        <p:txBody>
          <a:bodyPr>
            <a:normAutofit/>
          </a:bodyPr>
          <a:lstStyle/>
          <a:p>
            <a:pPr marL="0" indent="0">
              <a:buNone/>
            </a:pPr>
            <a:r>
              <a:rPr lang="ru-RU" dirty="0"/>
              <a:t>«В то время как </a:t>
            </a:r>
            <a:r>
              <a:rPr lang="ru-RU" dirty="0">
                <a:solidFill>
                  <a:srgbClr val="FF0000"/>
                </a:solidFill>
              </a:rPr>
              <a:t>объективное мышление безразлично к мыс­лящему субъекту </a:t>
            </a:r>
            <a:r>
              <a:rPr lang="ru-RU" dirty="0"/>
              <a:t>и его </a:t>
            </a:r>
            <a:r>
              <a:rPr lang="ru-RU" dirty="0" err="1"/>
              <a:t>экзистенции</a:t>
            </a:r>
            <a:r>
              <a:rPr lang="ru-RU" dirty="0"/>
              <a:t>, субъективный мысли­тель как </a:t>
            </a:r>
            <a:r>
              <a:rPr lang="ru-RU" dirty="0" err="1"/>
              <a:t>экзистирующий</a:t>
            </a:r>
            <a:r>
              <a:rPr lang="ru-RU" dirty="0"/>
              <a:t> </a:t>
            </a:r>
            <a:r>
              <a:rPr lang="ru-RU" dirty="0" err="1"/>
              <a:t>сущностно</a:t>
            </a:r>
            <a:r>
              <a:rPr lang="ru-RU" dirty="0"/>
              <a:t> заинтересован в своем собственном мышлении и в нем </a:t>
            </a:r>
            <a:r>
              <a:rPr lang="ru-RU" dirty="0" err="1"/>
              <a:t>экзистирует</a:t>
            </a:r>
            <a:r>
              <a:rPr lang="ru-RU" dirty="0"/>
              <a:t>. Поэтому его мышление имеет другой вид рефлексии — рефлексию внутренности, обладания, вследствие чего оно принадлежит именно этому субъекту и никакому другому».</a:t>
            </a:r>
          </a:p>
          <a:p>
            <a:pPr marL="0" indent="0" algn="r">
              <a:spcBef>
                <a:spcPts val="2400"/>
              </a:spcBef>
              <a:buNone/>
            </a:pPr>
            <a:r>
              <a:rPr lang="ru-RU" sz="2400" dirty="0"/>
              <a:t>«Заключительное ненаучное послесловие…»</a:t>
            </a:r>
          </a:p>
        </p:txBody>
      </p:sp>
    </p:spTree>
    <p:extLst>
      <p:ext uri="{BB962C8B-B14F-4D97-AF65-F5344CB8AC3E}">
        <p14:creationId xmlns:p14="http://schemas.microsoft.com/office/powerpoint/2010/main" val="11267493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428604"/>
            <a:ext cx="7787208" cy="5697559"/>
          </a:xfrm>
        </p:spPr>
        <p:txBody>
          <a:bodyPr>
            <a:normAutofit/>
          </a:bodyPr>
          <a:lstStyle/>
          <a:p>
            <a:pPr marL="0" indent="0" algn="ctr">
              <a:buNone/>
            </a:pPr>
            <a:r>
              <a:rPr lang="ru-RU" sz="3600" dirty="0"/>
              <a:t>Три стадии на жизненном пути</a:t>
            </a:r>
          </a:p>
          <a:p>
            <a:pPr marL="0" indent="0">
              <a:buNone/>
            </a:pPr>
            <a:r>
              <a:rPr lang="ru-RU" sz="3600" dirty="0"/>
              <a:t>1. Эстетическая (Дон Жуан)</a:t>
            </a:r>
          </a:p>
          <a:p>
            <a:pPr marL="0" indent="0">
              <a:buNone/>
            </a:pPr>
            <a:r>
              <a:rPr lang="ru-RU" sz="3600" dirty="0"/>
              <a:t>2. Этическая (Сократ). «Этическое, как таковое, есть нечто </a:t>
            </a:r>
            <a:r>
              <a:rPr lang="ru-RU" sz="3600" dirty="0">
                <a:solidFill>
                  <a:srgbClr val="FF0000"/>
                </a:solidFill>
              </a:rPr>
              <a:t>всеобщее</a:t>
            </a:r>
            <a:r>
              <a:rPr lang="ru-RU" sz="3600" dirty="0"/>
              <a:t>, а всеобщее — это то, что применимо к каждому» </a:t>
            </a:r>
          </a:p>
          <a:p>
            <a:pPr marL="0" indent="0">
              <a:buNone/>
            </a:pPr>
            <a:r>
              <a:rPr lang="ru-RU" sz="3600" dirty="0"/>
              <a:t>3. Религиозная (Авраам): </a:t>
            </a:r>
            <a:r>
              <a:rPr lang="ru-RU" sz="3600" i="1" dirty="0"/>
              <a:t>телеологическое устранение этического</a:t>
            </a:r>
            <a:r>
              <a:rPr lang="ru-RU" sz="3600" dirty="0"/>
              <a:t>.</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81286"/>
          </a:xfrm>
        </p:spPr>
        <p:txBody>
          <a:bodyPr>
            <a:normAutofit fontScale="85000" lnSpcReduction="20000"/>
          </a:bodyPr>
          <a:lstStyle/>
          <a:p>
            <a:pPr>
              <a:lnSpc>
                <a:spcPct val="120000"/>
              </a:lnSpc>
            </a:pPr>
            <a:r>
              <a:rPr lang="ru-RU" sz="3400" dirty="0"/>
              <a:t>«Вера  — это как раз такой </a:t>
            </a:r>
            <a:r>
              <a:rPr lang="ru-RU" sz="3400" dirty="0">
                <a:solidFill>
                  <a:srgbClr val="FF0000"/>
                </a:solidFill>
              </a:rPr>
              <a:t>парадокс</a:t>
            </a:r>
            <a:r>
              <a:rPr lang="ru-RU" sz="3400" dirty="0"/>
              <a:t>, согласно которому единичный индивид в качестве единичного стоит выше всеобщего, единичный оправдан перед всеобщим, не подчинен ему, но превосходит его, правда таким образом, что единичный индивид, после того как он в качестве единичного был подчинен всеобщему, теперь посредством этого всеобщего становится единичным, который в качестве единичного превосходит всеобщее; вера — это парадокс, согласно которому единичный индивид в качестве единичного стоит в абсолютном отношении к абсолюту».</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D815186-0B7F-A1CB-94F1-B90399C7B86D}"/>
              </a:ext>
            </a:extLst>
          </p:cNvPr>
          <p:cNvSpPr>
            <a:spLocks noGrp="1"/>
          </p:cNvSpPr>
          <p:nvPr>
            <p:ph idx="1"/>
          </p:nvPr>
        </p:nvSpPr>
        <p:spPr/>
        <p:txBody>
          <a:bodyPr/>
          <a:lstStyle/>
          <a:p>
            <a:r>
              <a:rPr lang="ru-RU" sz="3200" dirty="0"/>
              <a:t>«И вполне естественно, что </a:t>
            </a:r>
            <a:r>
              <a:rPr lang="ru-RU" sz="3200" dirty="0">
                <a:solidFill>
                  <a:srgbClr val="FF0000"/>
                </a:solidFill>
              </a:rPr>
              <a:t>парадокс, вера и догмат </a:t>
            </a:r>
            <a:r>
              <a:rPr lang="ru-RU" sz="3200" dirty="0"/>
              <a:t>создают между собою тройственный союз, который выступает самой надежной опорой и бастионом против всякой языческой мудрости».</a:t>
            </a:r>
          </a:p>
          <a:p>
            <a:endParaRPr lang="ru-RU" dirty="0"/>
          </a:p>
        </p:txBody>
      </p:sp>
    </p:spTree>
    <p:extLst>
      <p:ext uri="{BB962C8B-B14F-4D97-AF65-F5344CB8AC3E}">
        <p14:creationId xmlns:p14="http://schemas.microsoft.com/office/powerpoint/2010/main" val="231496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a:t>ПОЗИТИВИЗМ</a:t>
            </a:r>
            <a:endParaRPr lang="ru-RU" sz="3600" dirty="0"/>
          </a:p>
        </p:txBody>
      </p:sp>
      <p:pic>
        <p:nvPicPr>
          <p:cNvPr id="4" name="Рисунок 3" descr="Конт.jpg"/>
          <p:cNvPicPr>
            <a:picLocks noChangeAspect="1"/>
          </p:cNvPicPr>
          <p:nvPr/>
        </p:nvPicPr>
        <p:blipFill>
          <a:blip r:embed="rId2" cstate="print"/>
          <a:stretch>
            <a:fillRect/>
          </a:stretch>
        </p:blipFill>
        <p:spPr>
          <a:xfrm>
            <a:off x="3085279" y="1628800"/>
            <a:ext cx="2973442" cy="4000528"/>
          </a:xfrm>
          <a:prstGeom prst="rect">
            <a:avLst/>
          </a:prstGeom>
        </p:spPr>
      </p:pic>
      <p:sp>
        <p:nvSpPr>
          <p:cNvPr id="6" name="Объект 5">
            <a:extLst>
              <a:ext uri="{FF2B5EF4-FFF2-40B4-BE49-F238E27FC236}">
                <a16:creationId xmlns:a16="http://schemas.microsoft.com/office/drawing/2014/main" id="{35FD0DAD-B69A-488B-B138-C4892B8E289C}"/>
              </a:ext>
            </a:extLst>
          </p:cNvPr>
          <p:cNvSpPr>
            <a:spLocks noGrp="1"/>
          </p:cNvSpPr>
          <p:nvPr>
            <p:ph idx="1"/>
          </p:nvPr>
        </p:nvSpPr>
        <p:spPr>
          <a:xfrm>
            <a:off x="457200" y="6093271"/>
            <a:ext cx="8229600" cy="464915"/>
          </a:xfrm>
        </p:spPr>
        <p:txBody>
          <a:bodyPr>
            <a:normAutofit fontScale="92500" lnSpcReduction="20000"/>
          </a:bodyPr>
          <a:lstStyle/>
          <a:p>
            <a:pPr marL="0" indent="0" algn="ctr">
              <a:buNone/>
            </a:pPr>
            <a:r>
              <a:rPr lang="ru-RU" b="1" dirty="0"/>
              <a:t>Огюст Конт </a:t>
            </a:r>
            <a:r>
              <a:rPr lang="ru-RU" dirty="0"/>
              <a:t>(1798–1857)</a:t>
            </a:r>
          </a:p>
          <a:p>
            <a:endParaRPr lang="ru-RU" dirty="0"/>
          </a:p>
        </p:txBody>
      </p:sp>
      <p:sp>
        <p:nvSpPr>
          <p:cNvPr id="8" name="TextBox 7">
            <a:extLst>
              <a:ext uri="{FF2B5EF4-FFF2-40B4-BE49-F238E27FC236}">
                <a16:creationId xmlns:a16="http://schemas.microsoft.com/office/drawing/2014/main" id="{261ACB18-6F10-42C8-960F-707CAC374C54}"/>
              </a:ext>
            </a:extLst>
          </p:cNvPr>
          <p:cNvSpPr txBox="1"/>
          <p:nvPr/>
        </p:nvSpPr>
        <p:spPr>
          <a:xfrm>
            <a:off x="2339752" y="1022321"/>
            <a:ext cx="4572000" cy="584775"/>
          </a:xfrm>
          <a:prstGeom prst="rect">
            <a:avLst/>
          </a:prstGeom>
          <a:noFill/>
        </p:spPr>
        <p:txBody>
          <a:bodyPr wrap="square">
            <a:spAutoFit/>
          </a:bodyPr>
          <a:lstStyle/>
          <a:p>
            <a:pPr algn="ctr"/>
            <a:r>
              <a:rPr lang="ru-RU" sz="3200" dirty="0"/>
              <a:t>Первый позитивизм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30F973D-EE90-4908-821B-A910DB2750E2}"/>
              </a:ext>
            </a:extLst>
          </p:cNvPr>
          <p:cNvSpPr>
            <a:spLocks noGrp="1"/>
          </p:cNvSpPr>
          <p:nvPr>
            <p:ph idx="1"/>
          </p:nvPr>
        </p:nvSpPr>
        <p:spPr>
          <a:xfrm>
            <a:off x="457200" y="548680"/>
            <a:ext cx="8229600" cy="5577483"/>
          </a:xfrm>
        </p:spPr>
        <p:txBody>
          <a:bodyPr>
            <a:normAutofit/>
          </a:bodyPr>
          <a:lstStyle/>
          <a:p>
            <a:r>
              <a:rPr lang="ru-RU" sz="2800" dirty="0"/>
              <a:t>Принцип единообразия природы ясен из опыта. (Замкнутый круг!)</a:t>
            </a:r>
          </a:p>
          <a:p>
            <a:r>
              <a:rPr lang="ru-RU" sz="2800" dirty="0"/>
              <a:t>Общая </a:t>
            </a:r>
            <a:r>
              <a:rPr lang="ru-RU" sz="2800" dirty="0">
                <a:solidFill>
                  <a:srgbClr val="FF0000"/>
                </a:solidFill>
              </a:rPr>
              <a:t>аксиома индукции</a:t>
            </a:r>
            <a:r>
              <a:rPr lang="ru-RU" sz="2800" dirty="0"/>
              <a:t>: Вселенной управляют законы, будущее похоже на прошлое. </a:t>
            </a:r>
          </a:p>
          <a:p>
            <a:r>
              <a:rPr lang="ru-RU" sz="2800" dirty="0">
                <a:solidFill>
                  <a:srgbClr val="000000"/>
                </a:solidFill>
                <a:effectLst/>
                <a:ea typeface="Courier New" panose="02070309020205020404" pitchFamily="49" charset="0"/>
              </a:rPr>
              <a:t>В силу единообразия природы даже единичного наблюдения было бы достаточно для установления причинно-следственной связи. Но есть разные факторы, и какой из них является причиной, непонятно. Поэтому нужны </a:t>
            </a:r>
            <a:r>
              <a:rPr lang="ru-RU" sz="2800" dirty="0">
                <a:solidFill>
                  <a:srgbClr val="FF0000"/>
                </a:solidFill>
                <a:effectLst/>
                <a:ea typeface="Courier New" panose="02070309020205020404" pitchFamily="49" charset="0"/>
              </a:rPr>
              <a:t>различные наблюдения</a:t>
            </a:r>
            <a:r>
              <a:rPr lang="ru-RU" sz="2800" dirty="0">
                <a:solidFill>
                  <a:srgbClr val="000000"/>
                </a:solidFill>
                <a:effectLst/>
                <a:ea typeface="Courier New" panose="02070309020205020404" pitchFamily="49" charset="0"/>
              </a:rPr>
              <a:t>.</a:t>
            </a:r>
            <a:endParaRPr lang="ru-RU" sz="2800" dirty="0"/>
          </a:p>
          <a:p>
            <a:r>
              <a:rPr lang="ru-RU" sz="2800" dirty="0"/>
              <a:t>Разрабатывает индуктивную логику. </a:t>
            </a:r>
          </a:p>
          <a:p>
            <a:r>
              <a:rPr lang="ru-RU" sz="2800" dirty="0"/>
              <a:t>Недостаток силлогизма. Нужна опора на опыт.</a:t>
            </a:r>
          </a:p>
          <a:p>
            <a:endParaRPr lang="ru-RU" dirty="0"/>
          </a:p>
        </p:txBody>
      </p:sp>
    </p:spTree>
    <p:extLst>
      <p:ext uri="{BB962C8B-B14F-4D97-AF65-F5344CB8AC3E}">
        <p14:creationId xmlns:p14="http://schemas.microsoft.com/office/powerpoint/2010/main" val="4576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120680"/>
          </a:xfrm>
        </p:spPr>
        <p:txBody>
          <a:bodyPr>
            <a:normAutofit/>
          </a:bodyPr>
          <a:lstStyle/>
          <a:p>
            <a:r>
              <a:rPr lang="ru-RU" dirty="0"/>
              <a:t>Вера, в отличие от объективного знания, всегда субъективна.</a:t>
            </a:r>
          </a:p>
          <a:p>
            <a:r>
              <a:rPr lang="ru-RU" dirty="0"/>
              <a:t>«Таким образом, вера — это не задание для тугодума в интеллектуальной сфере, занятие для слабых голов. Вера — это самостоятельная сфера, и любое непонимание христи­анства немедленно проявляется в том, что христианство превращается в учение и втягивается в круг интеллектуаль­ного» </a:t>
            </a:r>
          </a:p>
          <a:p>
            <a:pPr marL="0" indent="0" algn="r">
              <a:buNone/>
            </a:pPr>
            <a:r>
              <a:rPr lang="ru-RU" sz="2800" dirty="0"/>
              <a:t>«Заключительное ненаучное послесловие» </a:t>
            </a:r>
          </a:p>
        </p:txBody>
      </p:sp>
    </p:spTree>
    <p:extLst>
      <p:ext uri="{BB962C8B-B14F-4D97-AF65-F5344CB8AC3E}">
        <p14:creationId xmlns:p14="http://schemas.microsoft.com/office/powerpoint/2010/main" val="48431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9C1975D-A993-4B7D-BFD8-E6C3D79A8AEB}"/>
              </a:ext>
            </a:extLst>
          </p:cNvPr>
          <p:cNvSpPr>
            <a:spLocks noGrp="1"/>
          </p:cNvSpPr>
          <p:nvPr>
            <p:ph idx="1"/>
          </p:nvPr>
        </p:nvSpPr>
        <p:spPr>
          <a:xfrm>
            <a:off x="457200" y="2204864"/>
            <a:ext cx="8229600" cy="3921299"/>
          </a:xfrm>
        </p:spPr>
        <p:txBody>
          <a:bodyPr>
            <a:normAutofit/>
          </a:bodyPr>
          <a:lstStyle/>
          <a:p>
            <a:pPr marL="0" indent="0" algn="ctr">
              <a:buNone/>
            </a:pPr>
            <a:r>
              <a:rPr lang="ru-RU" sz="4400" dirty="0"/>
              <a:t>ЭКЗИСТЕНЦИАЛИЗМ</a:t>
            </a:r>
          </a:p>
        </p:txBody>
      </p:sp>
    </p:spTree>
    <p:extLst>
      <p:ext uri="{BB962C8B-B14F-4D97-AF65-F5344CB8AC3E}">
        <p14:creationId xmlns:p14="http://schemas.microsoft.com/office/powerpoint/2010/main" val="85445111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476672"/>
            <a:ext cx="7643192" cy="5904656"/>
          </a:xfrm>
        </p:spPr>
        <p:txBody>
          <a:bodyPr>
            <a:normAutofit fontScale="92500" lnSpcReduction="20000"/>
          </a:bodyPr>
          <a:lstStyle/>
          <a:p>
            <a:pPr hangingPunct="0"/>
            <a:r>
              <a:rPr lang="ru-RU" dirty="0"/>
              <a:t>Мартин Хайдеггер (1889—1976)</a:t>
            </a:r>
          </a:p>
          <a:p>
            <a:pPr hangingPunct="0"/>
            <a:r>
              <a:rPr lang="ru-RU" dirty="0"/>
              <a:t>Жан-Поль Сартр (1905—1980)</a:t>
            </a:r>
          </a:p>
          <a:p>
            <a:pPr hangingPunct="0"/>
            <a:r>
              <a:rPr lang="ru-RU" dirty="0"/>
              <a:t>Альбер Камю (1913—1960)</a:t>
            </a:r>
          </a:p>
          <a:p>
            <a:pPr hangingPunct="0"/>
            <a:r>
              <a:rPr lang="ru-RU" dirty="0"/>
              <a:t>Морис </a:t>
            </a:r>
            <a:r>
              <a:rPr lang="ru-RU" dirty="0" err="1"/>
              <a:t>Мерло-Понти</a:t>
            </a:r>
            <a:r>
              <a:rPr lang="ru-RU" dirty="0"/>
              <a:t> (1908—1961).</a:t>
            </a:r>
          </a:p>
          <a:p>
            <a:pPr hangingPunct="0"/>
            <a:r>
              <a:rPr lang="ru-RU" dirty="0"/>
              <a:t>Карл Ясперс (1883—1969)</a:t>
            </a:r>
          </a:p>
          <a:p>
            <a:pPr hangingPunct="0"/>
            <a:r>
              <a:rPr lang="ru-RU" dirty="0"/>
              <a:t>Габриель Марсель (1889—1973)</a:t>
            </a:r>
          </a:p>
          <a:p>
            <a:pPr hangingPunct="0"/>
            <a:r>
              <a:rPr lang="ru-RU" dirty="0"/>
              <a:t>Николай Бердяев (1874—194</a:t>
            </a:r>
            <a:r>
              <a:rPr lang="ru-RU" sz="3000" dirty="0"/>
              <a:t>8) (</a:t>
            </a:r>
            <a:r>
              <a:rPr lang="ru-RU" sz="3000" dirty="0">
                <a:effectLst/>
                <a:ea typeface="Times New Roman" panose="02020603050405020304" pitchFamily="18" charset="0"/>
              </a:rPr>
              <a:t>«</a:t>
            </a:r>
            <a:r>
              <a:rPr lang="ru-RU" sz="3000" i="1" dirty="0">
                <a:effectLst/>
                <a:ea typeface="Times New Roman" panose="02020603050405020304" pitchFamily="18" charset="0"/>
              </a:rPr>
              <a:t>моя философия более экзистенциальна, чем философия </a:t>
            </a:r>
            <a:r>
              <a:rPr lang="ru-RU" sz="3000" i="1" dirty="0" err="1">
                <a:effectLst/>
                <a:ea typeface="Times New Roman" panose="02020603050405020304" pitchFamily="18" charset="0"/>
              </a:rPr>
              <a:t>Гейдеггера</a:t>
            </a:r>
            <a:r>
              <a:rPr lang="ru-RU" sz="3000" i="1" dirty="0">
                <a:effectLst/>
                <a:ea typeface="Times New Roman" panose="02020603050405020304" pitchFamily="18" charset="0"/>
              </a:rPr>
              <a:t> или Ясперса</a:t>
            </a:r>
            <a:r>
              <a:rPr lang="ru-RU" sz="3000" dirty="0">
                <a:effectLst/>
                <a:ea typeface="Times New Roman" panose="02020603050405020304" pitchFamily="18" charset="0"/>
              </a:rPr>
              <a:t>»)</a:t>
            </a:r>
            <a:endParaRPr lang="ru-RU" sz="3000" dirty="0"/>
          </a:p>
          <a:p>
            <a:pPr hangingPunct="0"/>
            <a:r>
              <a:rPr lang="ru-RU" dirty="0"/>
              <a:t>Лев Шестов (1866—1938)</a:t>
            </a:r>
          </a:p>
          <a:p>
            <a:pPr hangingPunct="0"/>
            <a:r>
              <a:rPr lang="ru-RU" dirty="0"/>
              <a:t>Мигель де Унамуно (1864—1936)</a:t>
            </a:r>
          </a:p>
          <a:p>
            <a:pPr hangingPunct="0"/>
            <a:r>
              <a:rPr lang="ru-RU" dirty="0"/>
              <a:t>Хосе </a:t>
            </a:r>
            <a:r>
              <a:rPr lang="ru-RU" dirty="0" err="1"/>
              <a:t>Ортега-и-Гасет</a:t>
            </a:r>
            <a:r>
              <a:rPr lang="ru-RU" dirty="0"/>
              <a:t> (1883—1955)</a:t>
            </a:r>
          </a:p>
          <a:p>
            <a:pPr hangingPunct="0"/>
            <a:r>
              <a:rPr lang="ru-RU" dirty="0"/>
              <a:t>Никола </a:t>
            </a:r>
            <a:r>
              <a:rPr lang="ru-RU" dirty="0" err="1"/>
              <a:t>Аббаньяно</a:t>
            </a:r>
            <a:r>
              <a:rPr lang="ru-RU" dirty="0"/>
              <a:t> (1901—1990).</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DBD4F07-551D-4214-9489-69BFB86EA4C5}"/>
              </a:ext>
            </a:extLst>
          </p:cNvPr>
          <p:cNvSpPr>
            <a:spLocks noGrp="1"/>
          </p:cNvSpPr>
          <p:nvPr>
            <p:ph idx="1"/>
          </p:nvPr>
        </p:nvSpPr>
        <p:spPr>
          <a:xfrm>
            <a:off x="457200" y="620688"/>
            <a:ext cx="8229600" cy="5505475"/>
          </a:xfrm>
        </p:spPr>
        <p:txBody>
          <a:bodyPr/>
          <a:lstStyle/>
          <a:p>
            <a:pPr marL="0" indent="0" algn="ctr">
              <a:buNone/>
            </a:pPr>
            <a:r>
              <a:rPr lang="ru-RU" sz="3600" dirty="0"/>
              <a:t>Истоки экзистенциализма: </a:t>
            </a:r>
          </a:p>
          <a:p>
            <a:pPr marL="0" indent="0">
              <a:buNone/>
            </a:pPr>
            <a:r>
              <a:rPr lang="ru-RU" sz="3600" dirty="0"/>
              <a:t>1. </a:t>
            </a:r>
            <a:r>
              <a:rPr lang="ru-RU" sz="3600" dirty="0" err="1"/>
              <a:t>С.Кьеркегор</a:t>
            </a:r>
            <a:r>
              <a:rPr lang="ru-RU" sz="3600" dirty="0"/>
              <a:t> (личностный характер), </a:t>
            </a:r>
          </a:p>
          <a:p>
            <a:pPr marL="0" indent="0">
              <a:buNone/>
            </a:pPr>
            <a:r>
              <a:rPr lang="ru-RU" sz="3600" dirty="0"/>
              <a:t>2. Философия жизни (иррационализм) </a:t>
            </a:r>
          </a:p>
          <a:p>
            <a:pPr marL="0" indent="0">
              <a:buNone/>
            </a:pPr>
            <a:r>
              <a:rPr lang="ru-RU" sz="3600" dirty="0"/>
              <a:t>3. </a:t>
            </a:r>
            <a:r>
              <a:rPr lang="ru-RU" sz="3600" dirty="0" err="1"/>
              <a:t>Э.Гуссерль</a:t>
            </a:r>
            <a:r>
              <a:rPr lang="ru-RU" sz="3600" dirty="0"/>
              <a:t> (</a:t>
            </a:r>
            <a:r>
              <a:rPr lang="ru-RU" sz="3600" dirty="0">
                <a:effectLst/>
                <a:ea typeface="Times New Roman" panose="02020603050405020304" pitchFamily="18" charset="0"/>
              </a:rPr>
              <a:t>феномен сам в себе содержит все знание о предмете, что наш разум конституирует из себя весь предмет)</a:t>
            </a:r>
            <a:r>
              <a:rPr lang="ru-RU" sz="3600" dirty="0"/>
              <a:t>.</a:t>
            </a:r>
          </a:p>
          <a:p>
            <a:endParaRPr lang="ru-RU" dirty="0"/>
          </a:p>
        </p:txBody>
      </p:sp>
    </p:spTree>
    <p:extLst>
      <p:ext uri="{BB962C8B-B14F-4D97-AF65-F5344CB8AC3E}">
        <p14:creationId xmlns:p14="http://schemas.microsoft.com/office/powerpoint/2010/main" val="35784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600" dirty="0"/>
              <a:t>Мартин Хайдеггер (1889—1976)</a:t>
            </a:r>
          </a:p>
        </p:txBody>
      </p:sp>
      <p:pic>
        <p:nvPicPr>
          <p:cNvPr id="66562" name="Picture 2" descr="http://upload.wikimedia.org/wikipedia/en/thumb/8/84/Martin_Heidegger.jpg/220px-Martin_Heidegger.jpg"/>
          <p:cNvPicPr>
            <a:picLocks noChangeAspect="1" noChangeArrowheads="1"/>
          </p:cNvPicPr>
          <p:nvPr/>
        </p:nvPicPr>
        <p:blipFill>
          <a:blip r:embed="rId2" cstate="print"/>
          <a:srcRect/>
          <a:stretch>
            <a:fillRect/>
          </a:stretch>
        </p:blipFill>
        <p:spPr bwMode="auto">
          <a:xfrm>
            <a:off x="2717176" y="1224444"/>
            <a:ext cx="3709647" cy="5362126"/>
          </a:xfrm>
          <a:prstGeom prst="rect">
            <a:avLst/>
          </a:prstGeom>
          <a:noFill/>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6F5F5BAE-9D6D-4271-A4B4-6885719C432B}"/>
              </a:ext>
            </a:extLst>
          </p:cNvPr>
          <p:cNvSpPr>
            <a:spLocks noGrp="1"/>
          </p:cNvSpPr>
          <p:nvPr>
            <p:ph idx="1"/>
          </p:nvPr>
        </p:nvSpPr>
        <p:spPr>
          <a:xfrm>
            <a:off x="457200" y="548680"/>
            <a:ext cx="8229600" cy="5577483"/>
          </a:xfrm>
        </p:spPr>
        <p:txBody>
          <a:bodyPr>
            <a:normAutofit fontScale="85000" lnSpcReduction="10000"/>
          </a:bodyPr>
          <a:lstStyle/>
          <a:p>
            <a:r>
              <a:rPr lang="ru-RU" dirty="0"/>
              <a:t>Родился недалеко от </a:t>
            </a:r>
            <a:r>
              <a:rPr lang="ru-RU" dirty="0" err="1"/>
              <a:t>Штудгарта</a:t>
            </a:r>
            <a:r>
              <a:rPr lang="ru-RU" dirty="0"/>
              <a:t> в небогатой католической семье.</a:t>
            </a:r>
          </a:p>
          <a:p>
            <a:r>
              <a:rPr lang="ru-RU" dirty="0"/>
              <a:t>1909 – собирается стать монахом-иезуитом, но болезнь сердца.</a:t>
            </a:r>
          </a:p>
          <a:p>
            <a:r>
              <a:rPr lang="ru-RU" dirty="0"/>
              <a:t>1909 – теологический факультет </a:t>
            </a:r>
            <a:r>
              <a:rPr lang="ru-RU" dirty="0" err="1"/>
              <a:t>Фрайбургского</a:t>
            </a:r>
            <a:r>
              <a:rPr lang="ru-RU" dirty="0"/>
              <a:t> университета</a:t>
            </a:r>
          </a:p>
          <a:p>
            <a:r>
              <a:rPr lang="ru-RU" dirty="0"/>
              <a:t>1911 – переходит на философский факультет</a:t>
            </a:r>
          </a:p>
          <a:p>
            <a:r>
              <a:rPr lang="ru-RU" dirty="0"/>
              <a:t>1915 – доцент этого университета</a:t>
            </a:r>
          </a:p>
          <a:p>
            <a:r>
              <a:rPr lang="ru-RU" dirty="0"/>
              <a:t>1922 – </a:t>
            </a:r>
            <a:r>
              <a:rPr lang="ru-RU" dirty="0" err="1"/>
              <a:t>Марбургский</a:t>
            </a:r>
            <a:r>
              <a:rPr lang="ru-RU" dirty="0"/>
              <a:t> университет</a:t>
            </a:r>
          </a:p>
          <a:p>
            <a:r>
              <a:rPr lang="ru-RU" dirty="0"/>
              <a:t>1927 – «Бытие и время»</a:t>
            </a:r>
          </a:p>
          <a:p>
            <a:r>
              <a:rPr lang="ru-RU"/>
              <a:t>1928 </a:t>
            </a:r>
            <a:r>
              <a:rPr lang="ru-RU" dirty="0"/>
              <a:t>– зав. кафедрой философии (вместо </a:t>
            </a:r>
            <a:r>
              <a:rPr lang="ru-RU" dirty="0" err="1"/>
              <a:t>Гуссерля</a:t>
            </a:r>
            <a:r>
              <a:rPr lang="ru-RU" dirty="0"/>
              <a:t>)</a:t>
            </a:r>
          </a:p>
          <a:p>
            <a:r>
              <a:rPr lang="ru-RU" dirty="0"/>
              <a:t>1933 – член нацистской партии.</a:t>
            </a:r>
          </a:p>
          <a:p>
            <a:endParaRPr lang="ru-RU" dirty="0"/>
          </a:p>
        </p:txBody>
      </p:sp>
    </p:spTree>
    <p:extLst>
      <p:ext uri="{BB962C8B-B14F-4D97-AF65-F5344CB8AC3E}">
        <p14:creationId xmlns:p14="http://schemas.microsoft.com/office/powerpoint/2010/main" val="106632584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20000"/>
          </a:bodyPr>
          <a:lstStyle/>
          <a:p>
            <a:pPr>
              <a:lnSpc>
                <a:spcPct val="120000"/>
              </a:lnSpc>
            </a:pPr>
            <a:r>
              <a:rPr lang="ru-RU" dirty="0"/>
              <a:t>Познать бытие без учета человеческого бытия невозможно.</a:t>
            </a:r>
          </a:p>
          <a:p>
            <a:pPr>
              <a:lnSpc>
                <a:spcPct val="120000"/>
              </a:lnSpc>
            </a:pPr>
            <a:r>
              <a:rPr lang="ru-RU" dirty="0"/>
              <a:t>«Исследованию подлежит только сущее и больше — ничто; одно сущее и кроме него — ничто; единственно сущее и сверх того — ничто. Как обстоит дело с этим </a:t>
            </a:r>
            <a:r>
              <a:rPr lang="ru-RU" dirty="0">
                <a:solidFill>
                  <a:srgbClr val="FF0000"/>
                </a:solidFill>
              </a:rPr>
              <a:t>Ничто</a:t>
            </a:r>
            <a:r>
              <a:rPr lang="ru-RU" dirty="0"/>
              <a:t>?» («Что такое метафизика»). </a:t>
            </a:r>
          </a:p>
          <a:p>
            <a:pPr>
              <a:lnSpc>
                <a:spcPct val="120000"/>
              </a:lnSpc>
            </a:pPr>
            <a:r>
              <a:rPr lang="ru-RU" dirty="0"/>
              <a:t>Человек всегда может сказать «нет», потому, что существует это самое «ничто». </a:t>
            </a:r>
          </a:p>
          <a:p>
            <a:pPr>
              <a:lnSpc>
                <a:spcPct val="120000"/>
              </a:lnSpc>
            </a:pPr>
            <a:r>
              <a:rPr lang="ru-RU" dirty="0"/>
              <a:t>Рассудок направлен только на сущее, поэтому он не может познать «ничто». «Ничто» может быть открыто в чувстве — в ощущении тоски, заброшенности человека в сущем. </a:t>
            </a:r>
          </a:p>
          <a:p>
            <a:pPr hangingPunct="0"/>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76664"/>
          </a:xfrm>
        </p:spPr>
        <p:txBody>
          <a:bodyPr>
            <a:normAutofit/>
          </a:bodyPr>
          <a:lstStyle/>
          <a:p>
            <a:pPr hangingPunct="0">
              <a:lnSpc>
                <a:spcPct val="110000"/>
              </a:lnSpc>
            </a:pPr>
            <a:r>
              <a:rPr lang="ru-RU" dirty="0"/>
              <a:t>Открывается «ничто» в состоянии </a:t>
            </a:r>
            <a:r>
              <a:rPr lang="ru-RU" i="1" dirty="0"/>
              <a:t>ужаса</a:t>
            </a:r>
            <a:r>
              <a:rPr lang="ru-RU" dirty="0"/>
              <a:t>. </a:t>
            </a:r>
            <a:r>
              <a:rPr lang="ru-RU" i="1" dirty="0">
                <a:solidFill>
                  <a:srgbClr val="FF0000"/>
                </a:solidFill>
              </a:rPr>
              <a:t>Ужас</a:t>
            </a:r>
            <a:r>
              <a:rPr lang="ru-RU" dirty="0"/>
              <a:t> в корне отличен от боязни. </a:t>
            </a:r>
          </a:p>
          <a:p>
            <a:pPr hangingPunct="0">
              <a:lnSpc>
                <a:spcPct val="110000"/>
              </a:lnSpc>
            </a:pPr>
            <a:r>
              <a:rPr lang="ru-RU" dirty="0"/>
              <a:t>«Ужасом приоткрывается Ничто. В ужасе “земля уходит из-под ног”. Точнее: ужас уводит у нас землю из-под ног, потому что заставляет ускользать сущее в целом».</a:t>
            </a:r>
          </a:p>
          <a:p>
            <a:pPr hangingPunct="0">
              <a:lnSpc>
                <a:spcPct val="110000"/>
              </a:lnSpc>
            </a:pPr>
            <a:r>
              <a:rPr lang="ru-RU" dirty="0"/>
              <a:t>«Другую возможность такого </a:t>
            </a:r>
            <a:r>
              <a:rPr lang="ru-RU" dirty="0" err="1"/>
              <a:t>приоткрывания</a:t>
            </a:r>
            <a:r>
              <a:rPr lang="ru-RU" dirty="0"/>
              <a:t> таит радость от близости человеческого присутствия — а не просто личности — любимого человека».</a:t>
            </a:r>
          </a:p>
        </p:txBody>
      </p:sp>
    </p:spTree>
    <p:extLst>
      <p:ext uri="{BB962C8B-B14F-4D97-AF65-F5344CB8AC3E}">
        <p14:creationId xmlns:p14="http://schemas.microsoft.com/office/powerpoint/2010/main" val="280698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3643479-29AC-43CA-99AB-27415804B0F9}"/>
              </a:ext>
            </a:extLst>
          </p:cNvPr>
          <p:cNvSpPr>
            <a:spLocks noGrp="1"/>
          </p:cNvSpPr>
          <p:nvPr>
            <p:ph idx="1"/>
          </p:nvPr>
        </p:nvSpPr>
        <p:spPr>
          <a:xfrm>
            <a:off x="457200" y="548680"/>
            <a:ext cx="8229600" cy="5577483"/>
          </a:xfrm>
        </p:spPr>
        <p:txBody>
          <a:bodyPr>
            <a:normAutofit lnSpcReduction="10000"/>
          </a:bodyPr>
          <a:lstStyle/>
          <a:p>
            <a:pPr hangingPunct="0">
              <a:lnSpc>
                <a:spcPct val="110000"/>
              </a:lnSpc>
            </a:pPr>
            <a:r>
              <a:rPr lang="ru-RU" sz="2800" dirty="0"/>
              <a:t>Человек «выдвинут в ничто», он есть </a:t>
            </a:r>
            <a:r>
              <a:rPr lang="ru-RU" sz="2800" dirty="0" err="1"/>
              <a:t>Dasein</a:t>
            </a:r>
            <a:r>
              <a:rPr lang="ru-RU" sz="2800" dirty="0"/>
              <a:t>, «тут-бытие»,  </a:t>
            </a:r>
            <a:r>
              <a:rPr lang="ru-RU" sz="2800" i="1" dirty="0"/>
              <a:t>эк-</a:t>
            </a:r>
            <a:r>
              <a:rPr lang="ru-RU" sz="2800" i="1" dirty="0" err="1"/>
              <a:t>зистенция</a:t>
            </a:r>
            <a:r>
              <a:rPr lang="ru-RU" sz="2800" i="1" dirty="0"/>
              <a:t> (</a:t>
            </a:r>
            <a:r>
              <a:rPr lang="ru-RU" sz="2800" dirty="0"/>
              <a:t>от слова </a:t>
            </a:r>
            <a:r>
              <a:rPr lang="ru-RU" sz="2800" i="1" dirty="0"/>
              <a:t>эк-</a:t>
            </a:r>
            <a:r>
              <a:rPr lang="ru-RU" sz="2800" i="1" dirty="0" err="1"/>
              <a:t>стасис</a:t>
            </a:r>
            <a:r>
              <a:rPr lang="ru-RU" sz="2800" dirty="0"/>
              <a:t>, экстаз: </a:t>
            </a:r>
            <a:r>
              <a:rPr lang="ru-RU" sz="2800" i="1" dirty="0"/>
              <a:t>эк</a:t>
            </a:r>
            <a:r>
              <a:rPr lang="ru-RU" sz="2800" dirty="0"/>
              <a:t> — вне, эк-</a:t>
            </a:r>
            <a:r>
              <a:rPr lang="ru-RU" sz="2800" dirty="0" err="1"/>
              <a:t>стасис</a:t>
            </a:r>
            <a:r>
              <a:rPr lang="ru-RU" sz="2800" dirty="0"/>
              <a:t> — стояние на выходе). </a:t>
            </a:r>
          </a:p>
          <a:p>
            <a:pPr hangingPunct="0">
              <a:lnSpc>
                <a:spcPct val="110000"/>
              </a:lnSpc>
            </a:pPr>
            <a:r>
              <a:rPr lang="en-US" sz="2800" dirty="0">
                <a:effectLst/>
                <a:ea typeface="Times New Roman" panose="02020603050405020304" pitchFamily="18" charset="0"/>
              </a:rPr>
              <a:t>E</a:t>
            </a:r>
            <a:r>
              <a:rPr lang="ru-RU" sz="2800" dirty="0" err="1">
                <a:effectLst/>
                <a:ea typeface="Times New Roman" panose="02020603050405020304" pitchFamily="18" charset="0"/>
              </a:rPr>
              <a:t>xistentia</a:t>
            </a:r>
            <a:r>
              <a:rPr lang="ru-RU" sz="2800" dirty="0">
                <a:ea typeface="Times New Roman" panose="02020603050405020304" pitchFamily="18" charset="0"/>
              </a:rPr>
              <a:t>,</a:t>
            </a:r>
            <a:r>
              <a:rPr lang="ru-RU" sz="2800" dirty="0">
                <a:effectLst/>
                <a:ea typeface="Times New Roman" panose="02020603050405020304" pitchFamily="18" charset="0"/>
              </a:rPr>
              <a:t> экзистенция </a:t>
            </a:r>
            <a:r>
              <a:rPr lang="ru-RU" sz="2800" dirty="0"/>
              <a:t>—</a:t>
            </a:r>
            <a:r>
              <a:rPr lang="ru-RU" sz="2800" dirty="0">
                <a:effectLst/>
                <a:ea typeface="Times New Roman" panose="02020603050405020304" pitchFamily="18" charset="0"/>
              </a:rPr>
              <a:t> существование, характеристика сущего.</a:t>
            </a:r>
            <a:endParaRPr lang="ru-RU" sz="2800" dirty="0"/>
          </a:p>
          <a:p>
            <a:pPr hangingPunct="0">
              <a:lnSpc>
                <a:spcPct val="110000"/>
              </a:lnSpc>
            </a:pPr>
            <a:r>
              <a:rPr lang="ru-RU" sz="2800" dirty="0"/>
              <a:t>Выход за пределы сущего называется </a:t>
            </a:r>
            <a:r>
              <a:rPr lang="ru-RU" sz="2800" dirty="0" err="1"/>
              <a:t>трансценденцией</a:t>
            </a:r>
            <a:r>
              <a:rPr lang="ru-RU" sz="2800" dirty="0"/>
              <a:t>. Человек всегда трансцендентен по отношению к сущему.</a:t>
            </a:r>
          </a:p>
          <a:p>
            <a:pPr hangingPunct="0">
              <a:lnSpc>
                <a:spcPct val="110000"/>
              </a:lnSpc>
            </a:pPr>
            <a:r>
              <a:rPr lang="ru-RU" sz="2800" dirty="0">
                <a:effectLst/>
                <a:ea typeface="Times New Roman" panose="02020603050405020304" pitchFamily="18" charset="0"/>
              </a:rPr>
              <a:t>Животное имеет только экзистенцию, они несвободны, не стоят в просвете бытия. А человек свободен, потому что он стоит в просвете бытия, он выдвинут в «ничто».</a:t>
            </a:r>
            <a:endParaRPr lang="ru-RU" sz="2800" dirty="0"/>
          </a:p>
          <a:p>
            <a:endParaRPr lang="ru-RU" dirty="0"/>
          </a:p>
        </p:txBody>
      </p:sp>
    </p:spTree>
    <p:extLst>
      <p:ext uri="{BB962C8B-B14F-4D97-AF65-F5344CB8AC3E}">
        <p14:creationId xmlns:p14="http://schemas.microsoft.com/office/powerpoint/2010/main" val="41794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09278"/>
          </a:xfrm>
        </p:spPr>
        <p:txBody>
          <a:bodyPr>
            <a:normAutofit fontScale="92500" lnSpcReduction="10000"/>
          </a:bodyPr>
          <a:lstStyle/>
          <a:p>
            <a:pPr hangingPunct="0">
              <a:lnSpc>
                <a:spcPct val="120000"/>
              </a:lnSpc>
            </a:pPr>
            <a:r>
              <a:rPr lang="ru-RU" sz="3400" dirty="0">
                <a:solidFill>
                  <a:srgbClr val="FF0000"/>
                </a:solidFill>
              </a:rPr>
              <a:t>Эк-</a:t>
            </a:r>
            <a:r>
              <a:rPr lang="ru-RU" sz="3400" dirty="0" err="1">
                <a:solidFill>
                  <a:srgbClr val="FF0000"/>
                </a:solidFill>
              </a:rPr>
              <a:t>зистенция</a:t>
            </a:r>
            <a:r>
              <a:rPr lang="ru-RU" sz="3400" dirty="0"/>
              <a:t> — стояние на выходе в истину бытия: </a:t>
            </a:r>
          </a:p>
          <a:p>
            <a:pPr hangingPunct="0">
              <a:lnSpc>
                <a:spcPct val="120000"/>
              </a:lnSpc>
            </a:pPr>
            <a:r>
              <a:rPr lang="ru-RU" sz="3400" dirty="0"/>
              <a:t>«Стояние в просвете бытия я называю </a:t>
            </a:r>
            <a:br>
              <a:rPr lang="ru-RU" sz="3400" dirty="0"/>
            </a:br>
            <a:r>
              <a:rPr lang="ru-RU" sz="3400" dirty="0"/>
              <a:t>эк-</a:t>
            </a:r>
            <a:r>
              <a:rPr lang="ru-RU" sz="3400" dirty="0" err="1"/>
              <a:t>зистенцией</a:t>
            </a:r>
            <a:r>
              <a:rPr lang="ru-RU" sz="3400" dirty="0"/>
              <a:t> человека. Только человеку присущ этот род бытия. Так понятая эк-</a:t>
            </a:r>
            <a:r>
              <a:rPr lang="ru-RU" sz="3400" dirty="0" err="1"/>
              <a:t>зистенция</a:t>
            </a:r>
            <a:r>
              <a:rPr lang="ru-RU" sz="3400" dirty="0"/>
              <a:t> — не просто основание возможности разума, </a:t>
            </a:r>
            <a:r>
              <a:rPr lang="ru-RU" sz="3400" dirty="0" err="1"/>
              <a:t>ratio</a:t>
            </a:r>
            <a:r>
              <a:rPr lang="ru-RU" sz="3400" dirty="0"/>
              <a:t>; эк-</a:t>
            </a:r>
            <a:r>
              <a:rPr lang="ru-RU" sz="3400" dirty="0" err="1"/>
              <a:t>зистенция</a:t>
            </a:r>
            <a:r>
              <a:rPr lang="ru-RU" sz="3400" dirty="0"/>
              <a:t> есть то, в чем существо человека хранит источник своего определения»</a:t>
            </a:r>
            <a:r>
              <a:rPr lang="en-US" sz="3400" dirty="0"/>
              <a:t> </a:t>
            </a:r>
            <a:endParaRPr lang="ru-RU" sz="3400" dirty="0"/>
          </a:p>
          <a:p>
            <a:pPr marL="0" indent="0" algn="r" hangingPunct="0">
              <a:lnSpc>
                <a:spcPct val="120000"/>
              </a:lnSpc>
              <a:buNone/>
            </a:pPr>
            <a:r>
              <a:rPr lang="ru-RU" sz="3400" dirty="0"/>
              <a:t>«Письмо о гуманизме»</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048672"/>
          </a:xfrm>
        </p:spPr>
        <p:txBody>
          <a:bodyPr>
            <a:normAutofit fontScale="85000" lnSpcReduction="10000"/>
          </a:bodyPr>
          <a:lstStyle/>
          <a:p>
            <a:pPr>
              <a:lnSpc>
                <a:spcPct val="120000"/>
              </a:lnSpc>
            </a:pPr>
            <a:r>
              <a:rPr lang="ru-RU" dirty="0"/>
              <a:t>В этике утилитарист: «Я полагаю приемлемой мораль пользы, или принцип </a:t>
            </a:r>
            <a:r>
              <a:rPr lang="ru-RU" dirty="0">
                <a:solidFill>
                  <a:srgbClr val="FF0000"/>
                </a:solidFill>
              </a:rPr>
              <a:t>максимального счастья</a:t>
            </a:r>
            <a:r>
              <a:rPr lang="ru-RU" dirty="0"/>
              <a:t>, согласно которому действия справедливы в той мере, в какой они увеличивают счастье, и несправедливы, когда они ведут к противоположному состоянию. Под счастьем подразумевается </a:t>
            </a:r>
            <a:r>
              <a:rPr lang="ru-RU" dirty="0">
                <a:solidFill>
                  <a:srgbClr val="FF0000"/>
                </a:solidFill>
              </a:rPr>
              <a:t>удовольствие и отсутствие страдания</a:t>
            </a:r>
            <a:r>
              <a:rPr lang="ru-RU" dirty="0"/>
              <a:t>» («Утилитаризм»). </a:t>
            </a:r>
          </a:p>
          <a:p>
            <a:pPr>
              <a:lnSpc>
                <a:spcPct val="120000"/>
              </a:lnSpc>
            </a:pPr>
            <a:r>
              <a:rPr lang="ru-RU" dirty="0"/>
              <a:t>Однако все же лучше быть «больным Сократом, чем лоснящейся жизнерадостной свиньей». </a:t>
            </a:r>
          </a:p>
          <a:p>
            <a:pPr>
              <a:lnSpc>
                <a:spcPct val="120000"/>
              </a:lnSpc>
            </a:pPr>
            <a:r>
              <a:rPr lang="ru-RU" dirty="0">
                <a:solidFill>
                  <a:srgbClr val="FF0000"/>
                </a:solidFill>
              </a:rPr>
              <a:t>«Подчиненность женщины»: </a:t>
            </a:r>
            <a:r>
              <a:rPr lang="ru-RU" dirty="0"/>
              <a:t>влияние на феминизм. Поднял вопрос о женском избирательном праве.</a:t>
            </a:r>
          </a:p>
        </p:txBody>
      </p:sp>
    </p:spTree>
    <p:extLst>
      <p:ext uri="{BB962C8B-B14F-4D97-AF65-F5344CB8AC3E}">
        <p14:creationId xmlns:p14="http://schemas.microsoft.com/office/powerpoint/2010/main" val="42322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F191EBF-961E-4819-BB7A-B9560834357C}"/>
              </a:ext>
            </a:extLst>
          </p:cNvPr>
          <p:cNvSpPr>
            <a:spLocks noGrp="1"/>
          </p:cNvSpPr>
          <p:nvPr>
            <p:ph idx="1"/>
          </p:nvPr>
        </p:nvSpPr>
        <p:spPr>
          <a:xfrm>
            <a:off x="457200" y="548680"/>
            <a:ext cx="8229600" cy="5577483"/>
          </a:xfrm>
        </p:spPr>
        <p:txBody>
          <a:bodyPr>
            <a:normAutofit/>
          </a:bodyPr>
          <a:lstStyle/>
          <a:p>
            <a:pPr hangingPunct="0">
              <a:lnSpc>
                <a:spcPct val="120000"/>
              </a:lnSpc>
            </a:pPr>
            <a:r>
              <a:rPr lang="ru-RU" sz="3200" i="1" dirty="0"/>
              <a:t>Эк-</a:t>
            </a:r>
            <a:r>
              <a:rPr lang="ru-RU" sz="3200" i="1" dirty="0" err="1"/>
              <a:t>зистенция</a:t>
            </a:r>
            <a:r>
              <a:rPr lang="ru-RU" sz="3200" dirty="0"/>
              <a:t> всегда отличается от экзистенции (</a:t>
            </a:r>
            <a:r>
              <a:rPr lang="ru-RU" sz="3200" dirty="0" err="1"/>
              <a:t>existentia</a:t>
            </a:r>
            <a:r>
              <a:rPr lang="ru-RU" sz="3200" dirty="0"/>
              <a:t>), простого существования. </a:t>
            </a:r>
          </a:p>
          <a:p>
            <a:pPr hangingPunct="0">
              <a:lnSpc>
                <a:spcPct val="120000"/>
              </a:lnSpc>
            </a:pPr>
            <a:r>
              <a:rPr lang="ru-RU" sz="3200" dirty="0"/>
              <a:t>Человек — сосед бытия. Поэтому экзистенциализм есть гуманизм в исключительном смысле. Это гуманизм, который мыслит человечность человека из близости с бытием.</a:t>
            </a:r>
          </a:p>
          <a:p>
            <a:endParaRPr lang="ru-RU" dirty="0"/>
          </a:p>
        </p:txBody>
      </p:sp>
    </p:spTree>
    <p:extLst>
      <p:ext uri="{BB962C8B-B14F-4D97-AF65-F5344CB8AC3E}">
        <p14:creationId xmlns:p14="http://schemas.microsoft.com/office/powerpoint/2010/main" val="5170290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23592"/>
          </a:xfrm>
        </p:spPr>
        <p:txBody>
          <a:bodyPr>
            <a:normAutofit fontScale="85000" lnSpcReduction="10000"/>
          </a:bodyPr>
          <a:lstStyle/>
          <a:p>
            <a:pPr>
              <a:lnSpc>
                <a:spcPct val="120000"/>
              </a:lnSpc>
            </a:pPr>
            <a:r>
              <a:rPr lang="ru-RU" b="1" dirty="0" err="1"/>
              <a:t>Экзистенциалы</a:t>
            </a:r>
            <a:r>
              <a:rPr lang="ru-RU" b="1" dirty="0"/>
              <a:t>.</a:t>
            </a:r>
          </a:p>
          <a:p>
            <a:pPr>
              <a:lnSpc>
                <a:spcPct val="120000"/>
              </a:lnSpc>
            </a:pPr>
            <a:r>
              <a:rPr lang="ru-RU" dirty="0"/>
              <a:t>Время — это «горизонт бытия». Именно со временем связано все бытие человека. </a:t>
            </a:r>
          </a:p>
          <a:p>
            <a:pPr hangingPunct="0">
              <a:lnSpc>
                <a:spcPct val="120000"/>
              </a:lnSpc>
            </a:pPr>
            <a:r>
              <a:rPr lang="ru-RU" dirty="0"/>
              <a:t>Бытие перед лицом смерти, или «бытие в смерти», — одна из составляющих </a:t>
            </a:r>
            <a:r>
              <a:rPr lang="ru-RU" dirty="0" err="1"/>
              <a:t>экзистенциала</a:t>
            </a:r>
            <a:r>
              <a:rPr lang="ru-RU" dirty="0"/>
              <a:t> времени.</a:t>
            </a:r>
          </a:p>
          <a:p>
            <a:pPr>
              <a:lnSpc>
                <a:spcPct val="120000"/>
              </a:lnSpc>
            </a:pPr>
            <a:r>
              <a:rPr lang="ru-RU" dirty="0"/>
              <a:t>Другая составляющая – «</a:t>
            </a:r>
            <a:r>
              <a:rPr lang="ru-RU" i="1" dirty="0"/>
              <a:t>забота</a:t>
            </a:r>
            <a:r>
              <a:rPr lang="ru-RU" dirty="0"/>
              <a:t>», «</a:t>
            </a:r>
            <a:r>
              <a:rPr lang="ru-RU" dirty="0" err="1"/>
              <a:t>забегание</a:t>
            </a:r>
            <a:r>
              <a:rPr lang="ru-RU" dirty="0"/>
              <a:t> вперед». Человек ощущает себя как некоторый проект; он всегда незавершен, он всегда стремится в будущее.</a:t>
            </a:r>
          </a:p>
          <a:p>
            <a:pPr>
              <a:lnSpc>
                <a:spcPct val="120000"/>
              </a:lnSpc>
            </a:pPr>
            <a:r>
              <a:rPr lang="ru-RU" dirty="0"/>
              <a:t>Обреченность – модус настоящего</a:t>
            </a:r>
          </a:p>
          <a:p>
            <a:pPr>
              <a:lnSpc>
                <a:spcPct val="120000"/>
              </a:lnSpc>
            </a:pPr>
            <a:r>
              <a:rPr lang="ru-RU" dirty="0"/>
              <a:t>Заброшенность – модус прошлого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123F165-7C74-4406-816B-72260768B54D}"/>
              </a:ext>
            </a:extLst>
          </p:cNvPr>
          <p:cNvSpPr>
            <a:spLocks noGrp="1"/>
          </p:cNvSpPr>
          <p:nvPr>
            <p:ph idx="1"/>
          </p:nvPr>
        </p:nvSpPr>
        <p:spPr>
          <a:xfrm>
            <a:off x="683568" y="548680"/>
            <a:ext cx="8003232" cy="5832648"/>
          </a:xfrm>
        </p:spPr>
        <p:txBody>
          <a:bodyPr>
            <a:normAutofit fontScale="77500" lnSpcReduction="20000"/>
          </a:bodyPr>
          <a:lstStyle/>
          <a:p>
            <a:pPr marL="0" indent="0">
              <a:lnSpc>
                <a:spcPct val="120000"/>
              </a:lnSpc>
              <a:buNone/>
            </a:pPr>
            <a:r>
              <a:rPr lang="ru-RU" dirty="0"/>
              <a:t>«Большинство животных – даже социальных животных с хорошо развитой лимбической системой – реагируют на ситуации, полагаясь в основном на инстинкт, вместо того чтобы планировать свое будущее. Так, млекопитающие не планируют зимнюю спячку и не готовятся к ней осознанно, но, когда температура начинает падать, просто следуют инстинкту. …Человек – дело другое. Хотя во многих ситуациях мы полагаемся на инстинкт и эмоции, мы постоянно анализируем и оцениваем информацию, поступающую по множеству петель обратной связи. При этом моделируем будущие события, иногда даже на тысячи лет вперед» </a:t>
            </a:r>
          </a:p>
          <a:p>
            <a:pPr marL="0" indent="0" algn="r">
              <a:lnSpc>
                <a:spcPct val="120000"/>
              </a:lnSpc>
              <a:buNone/>
            </a:pPr>
            <a:r>
              <a:rPr lang="ru-RU" i="1" dirty="0" err="1"/>
              <a:t>Каку</a:t>
            </a:r>
            <a:r>
              <a:rPr lang="ru-RU" i="1" dirty="0"/>
              <a:t> М. </a:t>
            </a:r>
            <a:br>
              <a:rPr lang="ru-RU" i="1" dirty="0"/>
            </a:br>
            <a:r>
              <a:rPr lang="ru-RU" i="1" dirty="0"/>
              <a:t>«</a:t>
            </a:r>
            <a:r>
              <a:rPr lang="ru-RU" dirty="0"/>
              <a:t>Будущее разума»</a:t>
            </a:r>
          </a:p>
        </p:txBody>
      </p:sp>
    </p:spTree>
    <p:extLst>
      <p:ext uri="{BB962C8B-B14F-4D97-AF65-F5344CB8AC3E}">
        <p14:creationId xmlns:p14="http://schemas.microsoft.com/office/powerpoint/2010/main" val="185831050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387287A-EE1C-41CB-93B4-AA6D52EA7A0E}"/>
              </a:ext>
            </a:extLst>
          </p:cNvPr>
          <p:cNvSpPr>
            <a:spLocks noGrp="1"/>
          </p:cNvSpPr>
          <p:nvPr>
            <p:ph idx="1"/>
          </p:nvPr>
        </p:nvSpPr>
        <p:spPr>
          <a:xfrm>
            <a:off x="457200" y="620688"/>
            <a:ext cx="8229600" cy="5505475"/>
          </a:xfrm>
        </p:spPr>
        <p:txBody>
          <a:bodyPr/>
          <a:lstStyle/>
          <a:p>
            <a:pPr marL="0" indent="0">
              <a:buNone/>
            </a:pPr>
            <a:r>
              <a:rPr lang="ru-RU" sz="3600" dirty="0"/>
              <a:t>«Величайшее достижение человеческого мозга – его способность воображать объекты и эпизоды, не существующие в реальности, и именно эта способность позволяет ему думать о будущем» </a:t>
            </a:r>
          </a:p>
          <a:p>
            <a:pPr marL="0" indent="0" algn="r">
              <a:buNone/>
            </a:pPr>
            <a:r>
              <a:rPr lang="ru-RU" sz="3600" dirty="0"/>
              <a:t>Гилберт Д. </a:t>
            </a:r>
            <a:br>
              <a:rPr lang="ru-RU" sz="3600" dirty="0"/>
            </a:br>
            <a:r>
              <a:rPr lang="ru-RU" sz="3600" b="1" dirty="0"/>
              <a:t>Спотыкаясь о счастье</a:t>
            </a:r>
            <a:endParaRPr lang="ru-RU" sz="3600" dirty="0"/>
          </a:p>
          <a:p>
            <a:endParaRPr lang="ru-RU" dirty="0"/>
          </a:p>
        </p:txBody>
      </p:sp>
    </p:spTree>
    <p:extLst>
      <p:ext uri="{BB962C8B-B14F-4D97-AF65-F5344CB8AC3E}">
        <p14:creationId xmlns:p14="http://schemas.microsoft.com/office/powerpoint/2010/main" val="232627948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r>
              <a:rPr lang="ru-RU" dirty="0"/>
              <a:t>Модус прошлого – заброшенность, настоящего – </a:t>
            </a:r>
            <a:r>
              <a:rPr lang="ru-RU" dirty="0" err="1"/>
              <a:t>падшесть</a:t>
            </a:r>
            <a:r>
              <a:rPr lang="ru-RU" dirty="0"/>
              <a:t>, обреченность (вещам).</a:t>
            </a:r>
          </a:p>
          <a:p>
            <a:r>
              <a:rPr lang="ru-RU" dirty="0"/>
              <a:t>Сосредоточенность человека на будущем дает ему истинное бытие. </a:t>
            </a:r>
          </a:p>
          <a:p>
            <a:r>
              <a:rPr lang="ru-RU" i="1" dirty="0" err="1"/>
              <a:t>Забегание</a:t>
            </a:r>
            <a:r>
              <a:rPr lang="ru-RU" i="1" dirty="0"/>
              <a:t> вперед</a:t>
            </a:r>
            <a:r>
              <a:rPr lang="ru-RU" dirty="0"/>
              <a:t>, как бытие-в-смерти.  </a:t>
            </a:r>
          </a:p>
          <a:p>
            <a:r>
              <a:rPr lang="ru-RU" dirty="0"/>
              <a:t>Подлинное (из будущего в прошлое) и неподлинное (из прошлого в будущее) бытие человека.</a:t>
            </a:r>
          </a:p>
          <a:p>
            <a:r>
              <a:rPr lang="ru-RU" dirty="0"/>
              <a:t>Неподлинное – </a:t>
            </a:r>
            <a:r>
              <a:rPr lang="en-US" dirty="0"/>
              <a:t>Man.</a:t>
            </a:r>
            <a:endParaRPr lang="ru-RU" dirty="0"/>
          </a:p>
        </p:txBody>
      </p:sp>
    </p:spTree>
    <p:extLst>
      <p:ext uri="{BB962C8B-B14F-4D97-AF65-F5344CB8AC3E}">
        <p14:creationId xmlns:p14="http://schemas.microsoft.com/office/powerpoint/2010/main" val="21832428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600"/>
              <a:t>Жан-Поль Сартр (1905-1980)</a:t>
            </a:r>
            <a:endParaRPr lang="ru-RU" sz="3600" dirty="0"/>
          </a:p>
        </p:txBody>
      </p:sp>
      <p:pic>
        <p:nvPicPr>
          <p:cNvPr id="70662" name="Picture 6" descr="http://upload.wikimedia.org/wikipedia/commons/thumb/d/d1/Jean-Paul_Sartre_FP.JPG/220px-Jean-Paul_Sartre_FP.JPG"/>
          <p:cNvPicPr>
            <a:picLocks noChangeAspect="1" noChangeArrowheads="1"/>
          </p:cNvPicPr>
          <p:nvPr/>
        </p:nvPicPr>
        <p:blipFill>
          <a:blip r:embed="rId2" cstate="print"/>
          <a:srcRect/>
          <a:stretch>
            <a:fillRect/>
          </a:stretch>
        </p:blipFill>
        <p:spPr bwMode="auto">
          <a:xfrm>
            <a:off x="1979066" y="1124744"/>
            <a:ext cx="5185868" cy="5256584"/>
          </a:xfrm>
          <a:prstGeom prst="rect">
            <a:avLst/>
          </a:prstGeom>
          <a:noFill/>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266FA87B-7351-4874-AB34-1E1E2BF1A74E}"/>
              </a:ext>
            </a:extLst>
          </p:cNvPr>
          <p:cNvSpPr txBox="1">
            <a:spLocks/>
          </p:cNvSpPr>
          <p:nvPr/>
        </p:nvSpPr>
        <p:spPr>
          <a:xfrm>
            <a:off x="827584" y="476672"/>
            <a:ext cx="7859216" cy="56494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a:t>Окончил Высшую нормальную школу.</a:t>
            </a:r>
          </a:p>
          <a:p>
            <a:r>
              <a:rPr lang="ru-RU" dirty="0"/>
              <a:t>Преподавал философию в различных лицеях Франции.</a:t>
            </a:r>
          </a:p>
          <a:p>
            <a:r>
              <a:rPr lang="ru-RU" dirty="0"/>
              <a:t>«Бытие и ничто» (1943).</a:t>
            </a:r>
          </a:p>
          <a:p>
            <a:r>
              <a:rPr lang="ru-RU" dirty="0"/>
              <a:t>С 1944 г. целиком посвятил себя литературной работе.</a:t>
            </a:r>
          </a:p>
          <a:p>
            <a:r>
              <a:rPr lang="ru-RU" dirty="0"/>
              <a:t>Жена – Симона де Бовуар.</a:t>
            </a:r>
          </a:p>
          <a:p>
            <a:r>
              <a:rPr lang="ru-RU" dirty="0"/>
              <a:t>1964 – Нобелевская премия по литературе. Отказался.</a:t>
            </a:r>
          </a:p>
          <a:p>
            <a:r>
              <a:rPr lang="ru-RU" dirty="0"/>
              <a:t>«Экзистенциализм – это гуманизм».</a:t>
            </a:r>
          </a:p>
        </p:txBody>
      </p:sp>
    </p:spTree>
    <p:extLst>
      <p:ext uri="{BB962C8B-B14F-4D97-AF65-F5344CB8AC3E}">
        <p14:creationId xmlns:p14="http://schemas.microsoft.com/office/powerpoint/2010/main" val="23008964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10C8C5A-A539-2148-983F-4EAE96AF2773}"/>
              </a:ext>
            </a:extLst>
          </p:cNvPr>
          <p:cNvSpPr>
            <a:spLocks noGrp="1"/>
          </p:cNvSpPr>
          <p:nvPr>
            <p:ph idx="1"/>
          </p:nvPr>
        </p:nvSpPr>
        <p:spPr>
          <a:xfrm>
            <a:off x="457200" y="620688"/>
            <a:ext cx="8229600" cy="5505475"/>
          </a:xfrm>
        </p:spPr>
        <p:txBody>
          <a:bodyPr>
            <a:normAutofit fontScale="92500" lnSpcReduction="10000"/>
          </a:bodyPr>
          <a:lstStyle/>
          <a:p>
            <a:pPr>
              <a:lnSpc>
                <a:spcPct val="120000"/>
              </a:lnSpc>
            </a:pPr>
            <a:r>
              <a:rPr lang="ru-RU" sz="2400" dirty="0">
                <a:effectLst/>
                <a:ea typeface="Times New Roman" panose="02020603050405020304" pitchFamily="18" charset="0"/>
              </a:rPr>
              <a:t>«Всевозможные знаки отличия подвергают его читателей давлению, которое я считаю нежелательным. Существует разница между подписью “Жан-Поль Сартр” или “Жан-Поль Сартр, лауреат Нобелевской премии”». </a:t>
            </a:r>
          </a:p>
          <a:p>
            <a:pPr>
              <a:lnSpc>
                <a:spcPct val="120000"/>
              </a:lnSpc>
            </a:pPr>
            <a:r>
              <a:rPr lang="ru-RU" sz="2400" dirty="0">
                <a:effectLst/>
                <a:ea typeface="Times New Roman" panose="02020603050405020304" pitchFamily="18" charset="0"/>
              </a:rPr>
              <a:t>Во-вторых, Сартр – сторонник социализма и поэтому не может принять премию, носящую буржуазный характер, которая «на деле представляет собой награду, предназначенную для писателей Запада или “мятежников” с Востока». </a:t>
            </a:r>
          </a:p>
          <a:p>
            <a:pPr>
              <a:lnSpc>
                <a:spcPct val="120000"/>
              </a:lnSpc>
            </a:pPr>
            <a:r>
              <a:rPr lang="ru-RU" sz="2400" dirty="0">
                <a:effectLst/>
                <a:ea typeface="Times New Roman" panose="02020603050405020304" pitchFamily="18" charset="0"/>
              </a:rPr>
              <a:t>В-третьих, Сартр не хочет, чтобы общественность посчитала, что принятие им этой премии означало бы, что он «за 250 тысяч крон отказался от принципов, которые являются не только моими собственными, но и разделяются всеми моими товарищами».</a:t>
            </a:r>
            <a:r>
              <a:rPr lang="ru-RU" sz="2400" dirty="0">
                <a:effectLst/>
              </a:rPr>
              <a:t> </a:t>
            </a:r>
          </a:p>
          <a:p>
            <a:pPr marL="0" indent="0" algn="r">
              <a:lnSpc>
                <a:spcPct val="120000"/>
              </a:lnSpc>
              <a:buNone/>
            </a:pPr>
            <a:r>
              <a:rPr lang="ru-RU" sz="2400" dirty="0">
                <a:effectLst/>
                <a:ea typeface="Times New Roman" panose="02020603050405020304" pitchFamily="18" charset="0"/>
              </a:rPr>
              <a:t>«Почему я отказался от премии»</a:t>
            </a:r>
          </a:p>
          <a:p>
            <a:endParaRPr lang="ru-RU" dirty="0"/>
          </a:p>
        </p:txBody>
      </p:sp>
    </p:spTree>
    <p:extLst>
      <p:ext uri="{BB962C8B-B14F-4D97-AF65-F5344CB8AC3E}">
        <p14:creationId xmlns:p14="http://schemas.microsoft.com/office/powerpoint/2010/main" val="230278472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952724"/>
          </a:xfrm>
        </p:spPr>
        <p:txBody>
          <a:bodyPr>
            <a:normAutofit lnSpcReduction="10000"/>
          </a:bodyPr>
          <a:lstStyle/>
          <a:p>
            <a:pPr>
              <a:lnSpc>
                <a:spcPct val="120000"/>
              </a:lnSpc>
            </a:pPr>
            <a:r>
              <a:rPr lang="ru-RU" dirty="0" err="1"/>
              <a:t>В-себе-бытие</a:t>
            </a:r>
            <a:r>
              <a:rPr lang="ru-RU" dirty="0"/>
              <a:t> и </a:t>
            </a:r>
            <a:r>
              <a:rPr lang="ru-RU" dirty="0" err="1"/>
              <a:t>для-себя-бытие</a:t>
            </a:r>
            <a:r>
              <a:rPr lang="ru-RU" dirty="0"/>
              <a:t>.</a:t>
            </a:r>
          </a:p>
          <a:p>
            <a:pPr>
              <a:lnSpc>
                <a:spcPct val="120000"/>
              </a:lnSpc>
            </a:pPr>
            <a:r>
              <a:rPr lang="ru-RU" dirty="0"/>
              <a:t>«Бытие есть. Бытие есть в себе. Бытие есть то, что оно есть. Вот три признака, которые предварительное рассмотрение феномена бытия позволяет присвоить бытию феноменов».</a:t>
            </a:r>
          </a:p>
          <a:p>
            <a:pPr>
              <a:lnSpc>
                <a:spcPct val="120000"/>
              </a:lnSpc>
            </a:pPr>
            <a:r>
              <a:rPr lang="ru-RU" dirty="0"/>
              <a:t>Всякое сознание есть сознание о том, что сознанием не является. Поэтому по отношению к миру </a:t>
            </a:r>
            <a:r>
              <a:rPr lang="ru-RU" dirty="0">
                <a:solidFill>
                  <a:srgbClr val="FF0000"/>
                </a:solidFill>
              </a:rPr>
              <a:t>сознание есть ничто</a:t>
            </a:r>
            <a:r>
              <a:rPr lang="ru-RU" dirty="0"/>
              <a:t>, дыра в бытии.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846F8F6-A97A-428B-9FF2-9DCE7BF7984C}"/>
              </a:ext>
            </a:extLst>
          </p:cNvPr>
          <p:cNvSpPr>
            <a:spLocks noGrp="1"/>
          </p:cNvSpPr>
          <p:nvPr>
            <p:ph idx="1"/>
          </p:nvPr>
        </p:nvSpPr>
        <p:spPr>
          <a:xfrm>
            <a:off x="457200" y="548680"/>
            <a:ext cx="8229600" cy="5577483"/>
          </a:xfrm>
        </p:spPr>
        <p:txBody>
          <a:bodyPr>
            <a:normAutofit/>
          </a:bodyPr>
          <a:lstStyle/>
          <a:p>
            <a:pPr>
              <a:lnSpc>
                <a:spcPct val="120000"/>
              </a:lnSpc>
            </a:pPr>
            <a:r>
              <a:rPr lang="ru-RU" dirty="0"/>
              <a:t>Изменение и отрицание появляются тогда, когда в  бытие-в-себе приходит человеческое сознание, и оно становится для-себя-бытием. </a:t>
            </a:r>
          </a:p>
          <a:p>
            <a:pPr>
              <a:lnSpc>
                <a:spcPct val="120000"/>
              </a:lnSpc>
            </a:pPr>
            <a:r>
              <a:rPr lang="ru-RU" dirty="0"/>
              <a:t>«Бытие </a:t>
            </a:r>
            <a:r>
              <a:rPr lang="ru-RU" i="1" dirty="0"/>
              <a:t>для-себя…</a:t>
            </a:r>
            <a:r>
              <a:rPr lang="ru-RU" dirty="0"/>
              <a:t> определяется как сущее тем, что оно не есть, и не сущее тем, что оно есть». Поэтому основная характеристика для-себя-бытия — это отрицание.</a:t>
            </a:r>
          </a:p>
          <a:p>
            <a:endParaRPr lang="ru-RU" dirty="0"/>
          </a:p>
        </p:txBody>
      </p:sp>
    </p:spTree>
    <p:extLst>
      <p:ext uri="{BB962C8B-B14F-4D97-AF65-F5344CB8AC3E}">
        <p14:creationId xmlns:p14="http://schemas.microsoft.com/office/powerpoint/2010/main" val="235375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15D906-FC85-473C-A125-20B9B72848C2}"/>
              </a:ext>
            </a:extLst>
          </p:cNvPr>
          <p:cNvSpPr>
            <a:spLocks noGrp="1"/>
          </p:cNvSpPr>
          <p:nvPr>
            <p:ph idx="1"/>
          </p:nvPr>
        </p:nvSpPr>
        <p:spPr>
          <a:xfrm>
            <a:off x="457200" y="548680"/>
            <a:ext cx="8229600" cy="5577483"/>
          </a:xfrm>
        </p:spPr>
        <p:txBody>
          <a:bodyPr>
            <a:noAutofit/>
          </a:bodyPr>
          <a:lstStyle/>
          <a:p>
            <a:pPr hangingPunct="0">
              <a:spcBef>
                <a:spcPts val="0"/>
              </a:spcBef>
            </a:pPr>
            <a:r>
              <a:rPr lang="ru-RU" sz="2700" dirty="0">
                <a:latin typeface="Calibri" panose="020F0502020204030204" pitchFamily="34" charset="0"/>
                <a:cs typeface="Calibri" panose="020F0502020204030204" pitchFamily="34" charset="0"/>
              </a:rPr>
              <a:t>«О свободе».</a:t>
            </a:r>
          </a:p>
          <a:p>
            <a:pPr hangingPunct="0">
              <a:spcBef>
                <a:spcPts val="0"/>
              </a:spcBef>
            </a:pPr>
            <a:r>
              <a:rPr lang="ru-RU" sz="2700" dirty="0">
                <a:effectLst/>
                <a:latin typeface="Calibri" panose="020F0502020204030204" pitchFamily="34" charset="0"/>
                <a:ea typeface="Times New Roman" panose="02020603050405020304" pitchFamily="18" charset="0"/>
                <a:cs typeface="Calibri" panose="020F0502020204030204" pitchFamily="34" charset="0"/>
              </a:rPr>
              <a:t>«Цель этого эссе – заявить принцип, который должен управлять всеми отношениями общества к личности – независимо от того, используются ли точно установленные законы или моральное принуждение общественного мнения. Принцип этот прост: </a:t>
            </a:r>
            <a:r>
              <a:rPr lang="ru-RU" sz="2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единственное оправдание </a:t>
            </a:r>
            <a:r>
              <a:rPr lang="ru-RU" sz="2700" dirty="0">
                <a:effectLst/>
                <a:latin typeface="Calibri" panose="020F0502020204030204" pitchFamily="34" charset="0"/>
                <a:ea typeface="Times New Roman" panose="02020603050405020304" pitchFamily="18" charset="0"/>
                <a:cs typeface="Calibri" panose="020F0502020204030204" pitchFamily="34" charset="0"/>
              </a:rPr>
              <a:t>вмешательства в свободу действий любого человека – </a:t>
            </a:r>
            <a:r>
              <a:rPr lang="ru-RU" sz="2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самозащита</a:t>
            </a:r>
            <a:r>
              <a:rPr lang="ru-RU" sz="2700" dirty="0">
                <a:effectLst/>
                <a:latin typeface="Calibri" panose="020F0502020204030204" pitchFamily="34" charset="0"/>
                <a:ea typeface="Times New Roman" panose="02020603050405020304" pitchFamily="18" charset="0"/>
                <a:cs typeface="Calibri" panose="020F0502020204030204" pitchFamily="34" charset="0"/>
              </a:rPr>
              <a:t>, предотвращение вреда, который может быть нанесен другим. </a:t>
            </a:r>
            <a:r>
              <a:rPr lang="ru-RU" sz="2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Собственное благо </a:t>
            </a:r>
            <a:r>
              <a:rPr lang="ru-RU" sz="2700" dirty="0">
                <a:effectLst/>
                <a:latin typeface="Calibri" panose="020F0502020204030204" pitchFamily="34" charset="0"/>
                <a:ea typeface="Times New Roman" panose="02020603050405020304" pitchFamily="18" charset="0"/>
                <a:cs typeface="Calibri" panose="020F0502020204030204" pitchFamily="34" charset="0"/>
              </a:rPr>
              <a:t>человека, физическое или моральное, </a:t>
            </a:r>
            <a:r>
              <a:rPr lang="ru-RU" sz="2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не может стать поводом для вмешательства</a:t>
            </a:r>
            <a:r>
              <a:rPr lang="ru-RU" sz="2700" dirty="0">
                <a:effectLst/>
                <a:latin typeface="Calibri" panose="020F0502020204030204" pitchFamily="34" charset="0"/>
                <a:ea typeface="Times New Roman" panose="02020603050405020304" pitchFamily="18" charset="0"/>
                <a:cs typeface="Calibri" panose="020F0502020204030204" pitchFamily="34" charset="0"/>
              </a:rPr>
              <a:t>, коллективного или индивидуального». </a:t>
            </a:r>
            <a:endParaRPr lang="ru-RU"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32159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37840"/>
          </a:xfrm>
        </p:spPr>
        <p:txBody>
          <a:bodyPr>
            <a:normAutofit fontScale="85000" lnSpcReduction="20000"/>
          </a:bodyPr>
          <a:lstStyle/>
          <a:p>
            <a:pPr>
              <a:lnSpc>
                <a:spcPct val="120000"/>
              </a:lnSpc>
            </a:pPr>
            <a:r>
              <a:rPr lang="ru-RU" dirty="0"/>
              <a:t>Человек чувствует себя в раздвоении, он вечно недоволен и тем самым </a:t>
            </a:r>
            <a:r>
              <a:rPr lang="ru-RU" dirty="0">
                <a:solidFill>
                  <a:srgbClr val="FF0000"/>
                </a:solidFill>
              </a:rPr>
              <a:t>устремлен в будущее</a:t>
            </a:r>
            <a:r>
              <a:rPr lang="ru-RU" dirty="0"/>
              <a:t>. Человек всегда существует в будущем, он всегда находится в самораздвоении, т. е. в самоотрицании. Человек — это </a:t>
            </a:r>
            <a:r>
              <a:rPr lang="ru-RU" dirty="0">
                <a:solidFill>
                  <a:srgbClr val="FF0000"/>
                </a:solidFill>
              </a:rPr>
              <a:t>проект</a:t>
            </a:r>
            <a:r>
              <a:rPr lang="ru-RU" dirty="0"/>
              <a:t>, поэтому нет такой ситуации в мире, которая могла бы человека подмять под себя. Человек, по Сартру, абсолютно свободен.</a:t>
            </a:r>
          </a:p>
          <a:p>
            <a:pPr>
              <a:lnSpc>
                <a:spcPct val="120000"/>
              </a:lnSpc>
            </a:pPr>
            <a:r>
              <a:rPr lang="ru-RU" dirty="0"/>
              <a:t>«Мы никогда не были так свободны, как во время немецкой оккупации... И выбор, который каждый делал для себя, был настоящим, потому что это был выбор перед лицом смерти, потому что мы всегда могли высказаться в духе “Лучше уж смерть, чем…”».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21EC16C-213B-A9C2-E681-19A5A6C59820}"/>
              </a:ext>
            </a:extLst>
          </p:cNvPr>
          <p:cNvSpPr>
            <a:spLocks noGrp="1"/>
          </p:cNvSpPr>
          <p:nvPr>
            <p:ph idx="1"/>
          </p:nvPr>
        </p:nvSpPr>
        <p:spPr>
          <a:xfrm>
            <a:off x="457200" y="620688"/>
            <a:ext cx="8229600" cy="5505475"/>
          </a:xfrm>
        </p:spPr>
        <p:txBody>
          <a:bodyPr/>
          <a:lstStyle/>
          <a:p>
            <a:r>
              <a:rPr lang="ru-RU" dirty="0"/>
              <a:t>Поэтому человек есть прежде всего возможность, а не действительность, он всегда </a:t>
            </a:r>
            <a:r>
              <a:rPr lang="ru-RU" dirty="0">
                <a:solidFill>
                  <a:srgbClr val="FF0000"/>
                </a:solidFill>
              </a:rPr>
              <a:t>больше, чем он есть</a:t>
            </a:r>
            <a:r>
              <a:rPr lang="ru-RU" dirty="0"/>
              <a:t>. Такое явление в философии называется </a:t>
            </a:r>
            <a:r>
              <a:rPr lang="ru-RU" dirty="0">
                <a:solidFill>
                  <a:srgbClr val="FF0000"/>
                </a:solidFill>
              </a:rPr>
              <a:t>«превращенная каузальность»</a:t>
            </a:r>
            <a:r>
              <a:rPr lang="ru-RU" dirty="0"/>
              <a:t>, т. е. не прошлое определяет настоящее и будущее, а наоборот, будущее определяет настоящее и в свою очередь прошлое. </a:t>
            </a:r>
          </a:p>
          <a:p>
            <a:endParaRPr lang="ru-RU" dirty="0"/>
          </a:p>
        </p:txBody>
      </p:sp>
    </p:spTree>
    <p:extLst>
      <p:ext uri="{BB962C8B-B14F-4D97-AF65-F5344CB8AC3E}">
        <p14:creationId xmlns:p14="http://schemas.microsoft.com/office/powerpoint/2010/main" val="168413583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Autofit/>
          </a:bodyPr>
          <a:lstStyle/>
          <a:p>
            <a:pPr>
              <a:spcBef>
                <a:spcPts val="0"/>
              </a:spcBef>
            </a:pPr>
            <a:r>
              <a:rPr lang="ru-RU" sz="2800" dirty="0"/>
              <a:t>Суть экзистенциализма можно свести к фразе, что существование предшествует сущности: «…экзистенциализм… учит, что если даже Бога нет, то есть по крайней мере одно бытие, у которого существование предшествует сущности, бытие, которое существует прежде, чем его можно определить каким-нибудь понятием, и этим бытием является человек».</a:t>
            </a:r>
          </a:p>
          <a:p>
            <a:pPr>
              <a:spcBef>
                <a:spcPts val="0"/>
              </a:spcBef>
            </a:pPr>
            <a:r>
              <a:rPr lang="ru-RU" sz="2800" dirty="0"/>
              <a:t>Даже если бы Бог и существовал, то ничто не изменилось бы, ибо </a:t>
            </a:r>
            <a:r>
              <a:rPr lang="ru-RU" sz="2800" dirty="0">
                <a:solidFill>
                  <a:srgbClr val="FF0000"/>
                </a:solidFill>
              </a:rPr>
              <a:t>свобода человека абсолютна</a:t>
            </a:r>
            <a:r>
              <a:rPr lang="ru-RU" sz="2800" dirty="0"/>
              <a:t>: «экзистенциализм — это не что иное, как попытка сделать все выводы из последовательного атеизма».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a:bodyPr>
          <a:lstStyle/>
          <a:p>
            <a:pPr>
              <a:lnSpc>
                <a:spcPct val="120000"/>
              </a:lnSpc>
              <a:spcBef>
                <a:spcPts val="0"/>
              </a:spcBef>
            </a:pPr>
            <a:r>
              <a:rPr lang="ru-RU" sz="3600" dirty="0"/>
              <a:t>«Свобода — это как раз то ничто, которое </a:t>
            </a:r>
            <a:r>
              <a:rPr lang="ru-RU" sz="3600" i="1" dirty="0"/>
              <a:t>содержится в </a:t>
            </a:r>
            <a:r>
              <a:rPr lang="ru-RU" sz="3600" dirty="0"/>
              <a:t>сердце человека и которое вынуждает человеческую реальность делать себя, вместо того чтобы </a:t>
            </a:r>
            <a:r>
              <a:rPr lang="ru-RU" sz="3600" i="1" dirty="0"/>
              <a:t>быть</a:t>
            </a:r>
            <a:r>
              <a:rPr lang="ru-RU" sz="3600" dirty="0"/>
              <a:t>». </a:t>
            </a:r>
          </a:p>
          <a:p>
            <a:pPr>
              <a:lnSpc>
                <a:spcPct val="120000"/>
              </a:lnSpc>
              <a:spcBef>
                <a:spcPts val="0"/>
              </a:spcBef>
            </a:pPr>
            <a:r>
              <a:rPr lang="ru-RU" sz="3600" dirty="0"/>
              <a:t>Сознание и свобода тождественны, и сущность человеческого бытия состоит в его свободе. </a:t>
            </a:r>
          </a:p>
          <a:p>
            <a:pPr>
              <a:lnSpc>
                <a:spcPct val="120000"/>
              </a:lnSpc>
            </a:pPr>
            <a:endParaRPr lang="ru-RU" dirty="0"/>
          </a:p>
        </p:txBody>
      </p:sp>
    </p:spTree>
    <p:extLst>
      <p:ext uri="{BB962C8B-B14F-4D97-AF65-F5344CB8AC3E}">
        <p14:creationId xmlns:p14="http://schemas.microsoft.com/office/powerpoint/2010/main" val="22655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AED3D5-5978-4CE6-9610-32103E832A06}"/>
              </a:ext>
            </a:extLst>
          </p:cNvPr>
          <p:cNvSpPr>
            <a:spLocks noGrp="1"/>
          </p:cNvSpPr>
          <p:nvPr>
            <p:ph idx="1"/>
          </p:nvPr>
        </p:nvSpPr>
        <p:spPr>
          <a:xfrm>
            <a:off x="457200" y="548680"/>
            <a:ext cx="8229600" cy="5832648"/>
          </a:xfrm>
        </p:spPr>
        <p:txBody>
          <a:bodyPr>
            <a:normAutofit fontScale="92500" lnSpcReduction="10000"/>
          </a:bodyPr>
          <a:lstStyle/>
          <a:p>
            <a:pPr>
              <a:lnSpc>
                <a:spcPct val="120000"/>
              </a:lnSpc>
              <a:spcBef>
                <a:spcPts val="0"/>
              </a:spcBef>
            </a:pPr>
            <a:r>
              <a:rPr lang="ru-RU" sz="3500" dirty="0"/>
              <a:t>«Человек не может быть то свободным, то рабом — он полностью и всегда свободен или его нет». </a:t>
            </a:r>
          </a:p>
          <a:p>
            <a:pPr>
              <a:lnSpc>
                <a:spcPct val="120000"/>
              </a:lnSpc>
            </a:pPr>
            <a:r>
              <a:rPr lang="ru-RU" sz="3500" dirty="0"/>
              <a:t>«Обреченность человека в свободе»: «мы приговорены к свободе… брошены в свободу». </a:t>
            </a:r>
          </a:p>
          <a:p>
            <a:pPr>
              <a:lnSpc>
                <a:spcPct val="120000"/>
              </a:lnSpc>
            </a:pPr>
            <a:r>
              <a:rPr lang="ru-RU" sz="3500" dirty="0"/>
              <a:t>«Я осужден навсегда существовать вне своей сущности, вне движущих сил и мотивов моего действия; я осужден быть свободным».</a:t>
            </a:r>
          </a:p>
          <a:p>
            <a:endParaRPr lang="ru-RU" dirty="0"/>
          </a:p>
        </p:txBody>
      </p:sp>
    </p:spTree>
    <p:extLst>
      <p:ext uri="{BB962C8B-B14F-4D97-AF65-F5344CB8AC3E}">
        <p14:creationId xmlns:p14="http://schemas.microsoft.com/office/powerpoint/2010/main" val="235517797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20000"/>
          </a:bodyPr>
          <a:lstStyle/>
          <a:p>
            <a:pPr hangingPunct="0">
              <a:lnSpc>
                <a:spcPct val="120000"/>
              </a:lnSpc>
            </a:pPr>
            <a:r>
              <a:rPr lang="ru-RU" dirty="0"/>
              <a:t>Ни одна ситуация не может ограничить свободу действий человека, поэтому узник так же свободен, как и так называемый свободный человек, в том случае, если он живет подлинным бытием. </a:t>
            </a:r>
          </a:p>
          <a:p>
            <a:pPr hangingPunct="0">
              <a:lnSpc>
                <a:spcPct val="120000"/>
              </a:lnSpc>
            </a:pPr>
            <a:r>
              <a:rPr lang="ru-RU" dirty="0"/>
              <a:t>«…Мы не будем говорить, что заключенный всегда свободен выйти из тюрьмы — это было бы абсурдно, тем более то, что он всегда свободен желать освобождения — это было бы бессмысленной болтовней, однако он всегда </a:t>
            </a:r>
            <a:r>
              <a:rPr lang="ru-RU" dirty="0">
                <a:solidFill>
                  <a:srgbClr val="FF0000"/>
                </a:solidFill>
              </a:rPr>
              <a:t>свободен пытаться </a:t>
            </a:r>
            <a:r>
              <a:rPr lang="ru-RU" dirty="0"/>
              <a:t>бежать (или освобождаться), то есть в каких бы условиях он ни находился, он может проектировать свой побег и познать ценность своего проекта, начав действовать».</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Габриэль</a:t>
            </a:r>
            <a:r>
              <a:rPr lang="ru-RU" dirty="0"/>
              <a:t> Марсель(1889-1973)</a:t>
            </a:r>
          </a:p>
        </p:txBody>
      </p:sp>
      <p:pic>
        <p:nvPicPr>
          <p:cNvPr id="1026" name="Picture 2" descr="http://s43.radikal.ru/i102/1008/eb/115d1694f7bc.gif"/>
          <p:cNvPicPr>
            <a:picLocks noChangeAspect="1" noChangeArrowheads="1"/>
          </p:cNvPicPr>
          <p:nvPr/>
        </p:nvPicPr>
        <p:blipFill>
          <a:blip r:embed="rId2" cstate="print"/>
          <a:srcRect/>
          <a:stretch>
            <a:fillRect/>
          </a:stretch>
        </p:blipFill>
        <p:spPr bwMode="auto">
          <a:xfrm>
            <a:off x="2627784" y="1372863"/>
            <a:ext cx="3888432" cy="5210499"/>
          </a:xfrm>
          <a:prstGeom prst="rect">
            <a:avLst/>
          </a:prstGeom>
          <a:noFill/>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4978A0D1-8230-436A-9E2F-6DA974D2DF56}"/>
              </a:ext>
            </a:extLst>
          </p:cNvPr>
          <p:cNvSpPr txBox="1">
            <a:spLocks/>
          </p:cNvSpPr>
          <p:nvPr/>
        </p:nvSpPr>
        <p:spPr>
          <a:xfrm>
            <a:off x="899592" y="548680"/>
            <a:ext cx="7198034"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a:t>Во время 1 Мировой войны работал в Красном кресте.</a:t>
            </a:r>
          </a:p>
          <a:p>
            <a:r>
              <a:rPr lang="ru-RU" dirty="0"/>
              <a:t>Потом – в литературных журналах, преподавал в школе.</a:t>
            </a:r>
          </a:p>
          <a:p>
            <a:r>
              <a:rPr lang="ru-RU" dirty="0"/>
              <a:t>Был атеистом, но в 1929 г. принял католичество.</a:t>
            </a:r>
          </a:p>
          <a:p>
            <a:r>
              <a:rPr lang="ru-RU" dirty="0"/>
              <a:t>Работал редактором в католическом издательстве «</a:t>
            </a:r>
            <a:r>
              <a:rPr lang="en-US" dirty="0" err="1"/>
              <a:t>Plon</a:t>
            </a:r>
            <a:r>
              <a:rPr lang="ru-RU" dirty="0"/>
              <a:t>».</a:t>
            </a:r>
          </a:p>
        </p:txBody>
      </p:sp>
    </p:spTree>
    <p:extLst>
      <p:ext uri="{BB962C8B-B14F-4D97-AF65-F5344CB8AC3E}">
        <p14:creationId xmlns:p14="http://schemas.microsoft.com/office/powerpoint/2010/main" val="87560551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E04031-198C-7045-449F-F0AB2BC4BC02}"/>
              </a:ext>
            </a:extLst>
          </p:cNvPr>
          <p:cNvSpPr>
            <a:spLocks noGrp="1"/>
          </p:cNvSpPr>
          <p:nvPr>
            <p:ph idx="1"/>
          </p:nvPr>
        </p:nvSpPr>
        <p:spPr>
          <a:xfrm>
            <a:off x="457200" y="548680"/>
            <a:ext cx="8229600" cy="5577483"/>
          </a:xfrm>
        </p:spPr>
        <p:txBody>
          <a:bodyPr>
            <a:normAutofit/>
          </a:bodyPr>
          <a:lstStyle/>
          <a:p>
            <a:r>
              <a:rPr lang="ru-RU" dirty="0"/>
              <a:t>Свое учение называл </a:t>
            </a:r>
            <a:r>
              <a:rPr lang="ru-RU" dirty="0" err="1"/>
              <a:t>неосократизмом</a:t>
            </a:r>
            <a:r>
              <a:rPr lang="ru-RU" dirty="0"/>
              <a:t>.</a:t>
            </a:r>
          </a:p>
          <a:p>
            <a:r>
              <a:rPr lang="ru-RU" dirty="0"/>
              <a:t>«Слово "</a:t>
            </a:r>
            <a:r>
              <a:rPr lang="ru-RU" dirty="0" err="1"/>
              <a:t>неосократизм</a:t>
            </a:r>
            <a:r>
              <a:rPr lang="ru-RU" dirty="0"/>
              <a:t>" мне кажется значительно более подходящим для характеристики моих подчас спотыкающихся шагов» («Трагическая мудрость философии»)</a:t>
            </a:r>
          </a:p>
        </p:txBody>
      </p:sp>
    </p:spTree>
    <p:extLst>
      <p:ext uri="{BB962C8B-B14F-4D97-AF65-F5344CB8AC3E}">
        <p14:creationId xmlns:p14="http://schemas.microsoft.com/office/powerpoint/2010/main" val="152794891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r>
              <a:rPr lang="ru-RU" dirty="0"/>
              <a:t>Борьба против догматизма, особенно против идеалистического догматизма, ибо идеализм извращает саму суть духа. Он превращает дух в объект, тогда как дух — это всегда субъективное начало.</a:t>
            </a:r>
          </a:p>
          <a:p>
            <a:r>
              <a:rPr lang="ru-RU" dirty="0"/>
              <a:t>Причина – в </a:t>
            </a:r>
            <a:r>
              <a:rPr lang="ru-RU" dirty="0" err="1"/>
              <a:t>субъект-объектных</a:t>
            </a:r>
            <a:r>
              <a:rPr lang="ru-RU" dirty="0"/>
              <a:t> отношениях.</a:t>
            </a:r>
          </a:p>
          <a:p>
            <a:r>
              <a:rPr lang="ru-RU" dirty="0"/>
              <a:t>Субъект-объектному отношению противопоставляется эмоциональное отношение, ведь эмоция — это то, что соединяет.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11220"/>
          </a:xfrm>
        </p:spPr>
        <p:txBody>
          <a:bodyPr>
            <a:normAutofit fontScale="90000"/>
          </a:bodyPr>
          <a:lstStyle/>
          <a:p>
            <a:r>
              <a:rPr lang="ru-RU" sz="3600" dirty="0"/>
              <a:t>Второй позитивизм</a:t>
            </a:r>
            <a:br>
              <a:rPr lang="ru-RU" sz="2800" dirty="0"/>
            </a:br>
            <a:r>
              <a:rPr lang="ru-RU" sz="2800" dirty="0"/>
              <a:t>Эмпириокритицизм</a:t>
            </a:r>
          </a:p>
        </p:txBody>
      </p:sp>
      <p:sp>
        <p:nvSpPr>
          <p:cNvPr id="3" name="Содержимое 2"/>
          <p:cNvSpPr>
            <a:spLocks noGrp="1"/>
          </p:cNvSpPr>
          <p:nvPr>
            <p:ph idx="1"/>
          </p:nvPr>
        </p:nvSpPr>
        <p:spPr>
          <a:xfrm>
            <a:off x="5857884" y="5457828"/>
            <a:ext cx="2857520" cy="1400172"/>
          </a:xfrm>
        </p:spPr>
        <p:txBody>
          <a:bodyPr>
            <a:normAutofit/>
          </a:bodyPr>
          <a:lstStyle/>
          <a:p>
            <a:pPr>
              <a:buNone/>
            </a:pPr>
            <a:r>
              <a:rPr lang="ru-RU" sz="2400" dirty="0" err="1"/>
              <a:t>Рихард</a:t>
            </a:r>
            <a:r>
              <a:rPr lang="ru-RU" sz="2400" dirty="0"/>
              <a:t> </a:t>
            </a:r>
            <a:r>
              <a:rPr lang="ru-RU" sz="2400" dirty="0" err="1"/>
              <a:t>Авенариус</a:t>
            </a:r>
            <a:r>
              <a:rPr lang="ru-RU" sz="2400" dirty="0"/>
              <a:t> (1843–1896).</a:t>
            </a:r>
          </a:p>
        </p:txBody>
      </p:sp>
      <p:pic>
        <p:nvPicPr>
          <p:cNvPr id="4" name="Рисунок 3" descr="Avenarius_Richard.gif"/>
          <p:cNvPicPr>
            <a:picLocks noChangeAspect="1"/>
          </p:cNvPicPr>
          <p:nvPr/>
        </p:nvPicPr>
        <p:blipFill>
          <a:blip r:embed="rId2" cstate="print"/>
          <a:stretch>
            <a:fillRect/>
          </a:stretch>
        </p:blipFill>
        <p:spPr>
          <a:xfrm>
            <a:off x="5409772" y="1428736"/>
            <a:ext cx="3097811" cy="3786214"/>
          </a:xfrm>
          <a:prstGeom prst="rect">
            <a:avLst/>
          </a:prstGeom>
        </p:spPr>
      </p:pic>
      <p:pic>
        <p:nvPicPr>
          <p:cNvPr id="5" name="Рисунок 4" descr="Ernst-Mach-1900.jpg"/>
          <p:cNvPicPr>
            <a:picLocks noChangeAspect="1"/>
          </p:cNvPicPr>
          <p:nvPr/>
        </p:nvPicPr>
        <p:blipFill>
          <a:blip r:embed="rId3" cstate="print"/>
          <a:stretch>
            <a:fillRect/>
          </a:stretch>
        </p:blipFill>
        <p:spPr>
          <a:xfrm>
            <a:off x="357158" y="1285860"/>
            <a:ext cx="3471865" cy="3822237"/>
          </a:xfrm>
          <a:prstGeom prst="rect">
            <a:avLst/>
          </a:prstGeom>
        </p:spPr>
      </p:pic>
      <p:sp>
        <p:nvSpPr>
          <p:cNvPr id="6" name="TextBox 5"/>
          <p:cNvSpPr txBox="1"/>
          <p:nvPr/>
        </p:nvSpPr>
        <p:spPr>
          <a:xfrm>
            <a:off x="428596" y="5572140"/>
            <a:ext cx="3500462" cy="461665"/>
          </a:xfrm>
          <a:prstGeom prst="rect">
            <a:avLst/>
          </a:prstGeom>
          <a:noFill/>
        </p:spPr>
        <p:txBody>
          <a:bodyPr wrap="square" rtlCol="0">
            <a:spAutoFit/>
          </a:bodyPr>
          <a:lstStyle/>
          <a:p>
            <a:r>
              <a:rPr lang="ru-RU" sz="2400" dirty="0"/>
              <a:t>Эрнст Мах (1838–1916)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63FBAB2-E8E2-4CA3-AEDF-71E4E1EF59E4}"/>
              </a:ext>
            </a:extLst>
          </p:cNvPr>
          <p:cNvSpPr>
            <a:spLocks noGrp="1"/>
          </p:cNvSpPr>
          <p:nvPr>
            <p:ph idx="1"/>
          </p:nvPr>
        </p:nvSpPr>
        <p:spPr>
          <a:xfrm>
            <a:off x="683568" y="548680"/>
            <a:ext cx="8003232" cy="5577483"/>
          </a:xfrm>
        </p:spPr>
        <p:txBody>
          <a:bodyPr/>
          <a:lstStyle/>
          <a:p>
            <a:pPr marL="0" indent="0">
              <a:buNone/>
            </a:pPr>
            <a:r>
              <a:rPr lang="ru-RU" dirty="0"/>
              <a:t>Противопоставление </a:t>
            </a:r>
            <a:r>
              <a:rPr lang="ru-RU" dirty="0">
                <a:solidFill>
                  <a:srgbClr val="FF0000"/>
                </a:solidFill>
              </a:rPr>
              <a:t>проблемы и таинства</a:t>
            </a:r>
            <a:r>
              <a:rPr lang="ru-RU" dirty="0"/>
              <a:t>. Философия рассматривала все в проблемном ключе. Но «там, где есть проблема, я работаю с данными, расположенными передо мной, но в то же время все происходит так, как если бы я вовсе не обращал внимания на себя в процессе решения; я бы лишь подразумевался в нем».</a:t>
            </a:r>
          </a:p>
          <a:p>
            <a:endParaRPr lang="ru-RU" dirty="0"/>
          </a:p>
        </p:txBody>
      </p:sp>
    </p:spTree>
    <p:extLst>
      <p:ext uri="{BB962C8B-B14F-4D97-AF65-F5344CB8AC3E}">
        <p14:creationId xmlns:p14="http://schemas.microsoft.com/office/powerpoint/2010/main" val="225839468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a:bodyPr>
          <a:lstStyle/>
          <a:p>
            <a:r>
              <a:rPr lang="ru-RU" dirty="0"/>
              <a:t>В некоторых случаях возникает вопрос: кто </a:t>
            </a:r>
            <a:r>
              <a:rPr lang="ru-RU" i="1" dirty="0"/>
              <a:t>я</a:t>
            </a:r>
            <a:r>
              <a:rPr lang="ru-RU" dirty="0"/>
              <a:t> — вопрошающий об этой проблеме? В этом случае возникает таинство. Таинство всегда захватывает </a:t>
            </a:r>
            <a:r>
              <a:rPr lang="ru-RU" dirty="0">
                <a:solidFill>
                  <a:srgbClr val="FF0000"/>
                </a:solidFill>
              </a:rPr>
              <a:t>всего человека целиком</a:t>
            </a:r>
            <a:r>
              <a:rPr lang="ru-RU" dirty="0"/>
              <a:t>: «…таинство — это проблема, которая распространяется на собственные данные, охватывает их и тем самым превосходит себя в качестве просто проблемы».</a:t>
            </a:r>
          </a:p>
          <a:p>
            <a:r>
              <a:rPr lang="ru-RU" dirty="0"/>
              <a:t>В таинстве нет противоположности субъекта и объекта, </a:t>
            </a:r>
            <a:r>
              <a:rPr lang="ru-RU" i="1" dirty="0"/>
              <a:t>Я</a:t>
            </a:r>
            <a:r>
              <a:rPr lang="ru-RU" dirty="0"/>
              <a:t> и </a:t>
            </a:r>
            <a:r>
              <a:rPr lang="ru-RU" i="1" dirty="0"/>
              <a:t>не-Я.</a:t>
            </a:r>
          </a:p>
          <a:p>
            <a:endParaRPr lang="ru-RU"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3AD04B9-52C7-4D98-96A5-AA6875AABAE6}"/>
              </a:ext>
            </a:extLst>
          </p:cNvPr>
          <p:cNvSpPr>
            <a:spLocks noGrp="1"/>
          </p:cNvSpPr>
          <p:nvPr>
            <p:ph idx="1"/>
          </p:nvPr>
        </p:nvSpPr>
        <p:spPr>
          <a:xfrm>
            <a:off x="457200" y="548680"/>
            <a:ext cx="8229600" cy="5577483"/>
          </a:xfrm>
        </p:spPr>
        <p:txBody>
          <a:bodyPr>
            <a:normAutofit lnSpcReduction="10000"/>
          </a:bodyPr>
          <a:lstStyle/>
          <a:p>
            <a:r>
              <a:rPr lang="ru-RU" dirty="0"/>
              <a:t>Вместо вещных отношений должно быть отношение человека к другому человеку как к такому же субъекту, должно быть отношение </a:t>
            </a:r>
            <a:r>
              <a:rPr lang="ru-RU" i="1" dirty="0"/>
              <a:t>Я</a:t>
            </a:r>
            <a:r>
              <a:rPr lang="ru-RU" dirty="0"/>
              <a:t> и </a:t>
            </a:r>
            <a:r>
              <a:rPr lang="ru-RU" i="1" dirty="0"/>
              <a:t>Ты</a:t>
            </a:r>
            <a:r>
              <a:rPr lang="ru-RU" dirty="0"/>
              <a:t>. </a:t>
            </a:r>
          </a:p>
          <a:p>
            <a:r>
              <a:rPr lang="ru-RU" dirty="0"/>
              <a:t>Человеку, который преодолел субъект-объектные отношения и перешел в мир таинства, дается </a:t>
            </a:r>
            <a:r>
              <a:rPr lang="ru-RU" i="1" dirty="0"/>
              <a:t>откровение.</a:t>
            </a:r>
            <a:r>
              <a:rPr lang="ru-RU" dirty="0"/>
              <a:t> </a:t>
            </a:r>
          </a:p>
          <a:p>
            <a:r>
              <a:rPr lang="ru-RU" dirty="0"/>
              <a:t>Бог открывает Себя как некое Бытие, в котором не существует никаких противоположностей, и это бытие просвечивает сквозь экзистенцию человека.</a:t>
            </a:r>
          </a:p>
          <a:p>
            <a:endParaRPr lang="ru-RU" dirty="0"/>
          </a:p>
        </p:txBody>
      </p:sp>
    </p:spTree>
    <p:extLst>
      <p:ext uri="{BB962C8B-B14F-4D97-AF65-F5344CB8AC3E}">
        <p14:creationId xmlns:p14="http://schemas.microsoft.com/office/powerpoint/2010/main" val="101557584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642918"/>
            <a:ext cx="7931224" cy="5483245"/>
          </a:xfrm>
        </p:spPr>
        <p:txBody>
          <a:bodyPr>
            <a:normAutofit/>
          </a:bodyPr>
          <a:lstStyle/>
          <a:p>
            <a:pPr marL="0" indent="0">
              <a:buNone/>
            </a:pPr>
            <a:r>
              <a:rPr lang="ru-RU" dirty="0"/>
              <a:t>Поэтому «надо </a:t>
            </a:r>
            <a:r>
              <a:rPr lang="ru-RU" dirty="0">
                <a:solidFill>
                  <a:srgbClr val="FF0000"/>
                </a:solidFill>
              </a:rPr>
              <a:t>покончить с идеей Бога-причины</a:t>
            </a:r>
            <a:r>
              <a:rPr lang="ru-RU" dirty="0"/>
              <a:t>, Бога, сосредоточивающего в себе всю каузальность, или иначе, говоря более точным языком, с любым использованием в теологии понятия причинности. … Возможно, сказал бы я... что Бог, чью смерть правдиво возвестил Ницше, был богом </a:t>
            </a:r>
            <a:r>
              <a:rPr lang="ru-RU" dirty="0" err="1"/>
              <a:t>аристотелевско-томистской</a:t>
            </a:r>
            <a:r>
              <a:rPr lang="ru-RU" dirty="0"/>
              <a:t> традиции, богом-</a:t>
            </a:r>
            <a:r>
              <a:rPr lang="ru-RU" dirty="0" err="1"/>
              <a:t>перводвигателем</a:t>
            </a:r>
            <a:r>
              <a:rPr lang="ru-RU" dirty="0"/>
              <a:t>».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3531E83-33F1-4F85-ACAC-DA2B7AE8B0A1}"/>
              </a:ext>
            </a:extLst>
          </p:cNvPr>
          <p:cNvSpPr>
            <a:spLocks noGrp="1"/>
          </p:cNvSpPr>
          <p:nvPr>
            <p:ph idx="1"/>
          </p:nvPr>
        </p:nvSpPr>
        <p:spPr>
          <a:xfrm>
            <a:off x="755576" y="476672"/>
            <a:ext cx="7931224" cy="5649491"/>
          </a:xfrm>
        </p:spPr>
        <p:txBody>
          <a:bodyPr/>
          <a:lstStyle/>
          <a:p>
            <a:pPr marL="0" indent="0">
              <a:buNone/>
            </a:pPr>
            <a:r>
              <a:rPr lang="ru-RU" dirty="0"/>
              <a:t>Место такого Бога должен занять истинный Бог христианства, Бог, с которым у человека существует молитвенная связь. </a:t>
            </a:r>
          </a:p>
          <a:p>
            <a:pPr marL="0" indent="0">
              <a:buNone/>
            </a:pPr>
            <a:r>
              <a:rPr lang="ru-RU" dirty="0"/>
              <a:t>«В этой перспективе как главенствующая должна рассматриваться идея </a:t>
            </a:r>
            <a:r>
              <a:rPr lang="ru-RU" dirty="0">
                <a:solidFill>
                  <a:srgbClr val="FF0000"/>
                </a:solidFill>
              </a:rPr>
              <a:t>благодати</a:t>
            </a:r>
            <a:r>
              <a:rPr lang="ru-RU" dirty="0"/>
              <a:t>, и я бы даже сказал, что единственно исходя из нее мы можем, пусть очень неловко, подняться до утверждения — не существования, но </a:t>
            </a:r>
            <a:r>
              <a:rPr lang="ru-RU" dirty="0">
                <a:solidFill>
                  <a:srgbClr val="FF0000"/>
                </a:solidFill>
              </a:rPr>
              <a:t>присутствия</a:t>
            </a:r>
            <a:r>
              <a:rPr lang="ru-RU" dirty="0"/>
              <a:t> Бога».</a:t>
            </a:r>
          </a:p>
          <a:p>
            <a:endParaRPr lang="ru-RU" dirty="0"/>
          </a:p>
        </p:txBody>
      </p:sp>
    </p:spTree>
    <p:extLst>
      <p:ext uri="{BB962C8B-B14F-4D97-AF65-F5344CB8AC3E}">
        <p14:creationId xmlns:p14="http://schemas.microsoft.com/office/powerpoint/2010/main" val="256399812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Карл Ясперс (1883-1969)</a:t>
            </a:r>
          </a:p>
        </p:txBody>
      </p:sp>
      <p:pic>
        <p:nvPicPr>
          <p:cNvPr id="77826" name="Picture 2" descr="http://upload.wikimedia.org/wikipedia/ro/thumb/f/f5/Jaspers01.jpg/220px-Jaspers01.jpg"/>
          <p:cNvPicPr>
            <a:picLocks noChangeAspect="1" noChangeArrowheads="1"/>
          </p:cNvPicPr>
          <p:nvPr/>
        </p:nvPicPr>
        <p:blipFill>
          <a:blip r:embed="rId2" cstate="print"/>
          <a:srcRect/>
          <a:stretch>
            <a:fillRect/>
          </a:stretch>
        </p:blipFill>
        <p:spPr bwMode="auto">
          <a:xfrm>
            <a:off x="2591780" y="1362780"/>
            <a:ext cx="3960440" cy="5220582"/>
          </a:xfrm>
          <a:prstGeom prst="rect">
            <a:avLst/>
          </a:prstGeom>
          <a:noFill/>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56E9DDE3-77FE-4414-8E1B-58FE83C8EB8E}"/>
              </a:ext>
            </a:extLst>
          </p:cNvPr>
          <p:cNvSpPr txBox="1">
            <a:spLocks/>
          </p:cNvSpPr>
          <p:nvPr/>
        </p:nvSpPr>
        <p:spPr>
          <a:xfrm>
            <a:off x="827584" y="476672"/>
            <a:ext cx="7859216" cy="6024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ru-RU" dirty="0"/>
              <a:t>В 1908 г. окончил медицинский факультет </a:t>
            </a:r>
            <a:r>
              <a:rPr lang="ru-RU" dirty="0" err="1"/>
              <a:t>Гейдельбергского</a:t>
            </a:r>
            <a:r>
              <a:rPr lang="ru-RU" dirty="0"/>
              <a:t> университета; </a:t>
            </a:r>
          </a:p>
          <a:p>
            <a:pPr>
              <a:spcBef>
                <a:spcPts val="0"/>
              </a:spcBef>
            </a:pPr>
            <a:r>
              <a:rPr lang="ru-RU" dirty="0"/>
              <a:t>в 1909 г. - степень доктора медицины.</a:t>
            </a:r>
          </a:p>
          <a:p>
            <a:pPr>
              <a:spcBef>
                <a:spcPts val="0"/>
              </a:spcBef>
            </a:pPr>
            <a:r>
              <a:rPr lang="ru-RU" dirty="0"/>
              <a:t>В 1909—1915 годах работает в психиатрической лечебнице Гейдельберга. </a:t>
            </a:r>
          </a:p>
          <a:p>
            <a:pPr>
              <a:spcBef>
                <a:spcPts val="0"/>
              </a:spcBef>
            </a:pPr>
            <a:r>
              <a:rPr lang="ru-RU" dirty="0"/>
              <a:t>1913 г. - диссертация, книга «Общая психопатология».</a:t>
            </a:r>
          </a:p>
          <a:p>
            <a:pPr>
              <a:spcBef>
                <a:spcPts val="0"/>
              </a:spcBef>
            </a:pPr>
            <a:r>
              <a:rPr lang="ru-RU" dirty="0"/>
              <a:t>1919 г. - «Психология мировоззрений».</a:t>
            </a:r>
          </a:p>
          <a:p>
            <a:pPr>
              <a:spcBef>
                <a:spcPts val="0"/>
              </a:spcBef>
            </a:pPr>
            <a:r>
              <a:rPr lang="ru-RU" dirty="0"/>
              <a:t>1921 - профессор философии в Гейдельберге.</a:t>
            </a:r>
          </a:p>
        </p:txBody>
      </p:sp>
    </p:spTree>
    <p:extLst>
      <p:ext uri="{BB962C8B-B14F-4D97-AF65-F5344CB8AC3E}">
        <p14:creationId xmlns:p14="http://schemas.microsoft.com/office/powerpoint/2010/main" val="36244962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marL="0" indent="0" algn="ctr">
              <a:buNone/>
            </a:pPr>
            <a:r>
              <a:rPr lang="ru-RU" dirty="0"/>
              <a:t>Философские работы</a:t>
            </a:r>
          </a:p>
          <a:p>
            <a:r>
              <a:rPr lang="ru-RU" dirty="0"/>
              <a:t>Философия (3 т.</a:t>
            </a:r>
            <a:r>
              <a:rPr lang="en-US" dirty="0"/>
              <a:t>, 1932); </a:t>
            </a:r>
            <a:endParaRPr lang="ru-RU" dirty="0"/>
          </a:p>
          <a:p>
            <a:r>
              <a:rPr lang="ru-RU" dirty="0"/>
              <a:t>Экзистенциальная философия (1938);</a:t>
            </a:r>
          </a:p>
          <a:p>
            <a:r>
              <a:rPr lang="ru-RU" dirty="0"/>
              <a:t>Проблема немецкой вины (</a:t>
            </a:r>
            <a:r>
              <a:rPr lang="en-US" dirty="0"/>
              <a:t>1946);</a:t>
            </a:r>
            <a:endParaRPr lang="ru-RU" dirty="0"/>
          </a:p>
          <a:p>
            <a:r>
              <a:rPr lang="ru-RU" dirty="0"/>
              <a:t>Философская вера (1948); </a:t>
            </a:r>
          </a:p>
          <a:p>
            <a:r>
              <a:rPr lang="ru-RU" dirty="0"/>
              <a:t>Смысл и назначение истории (1949); </a:t>
            </a:r>
          </a:p>
          <a:p>
            <a:r>
              <a:rPr lang="ru-RU" dirty="0"/>
              <a:t>Великие философы (</a:t>
            </a:r>
            <a:r>
              <a:rPr lang="en-US" dirty="0"/>
              <a:t>1957)</a:t>
            </a:r>
            <a:r>
              <a:rPr lang="ru-RU" dirty="0"/>
              <a:t>;</a:t>
            </a:r>
          </a:p>
          <a:p>
            <a:r>
              <a:rPr lang="ru-RU" dirty="0"/>
              <a:t>Философская вера и откровение (1962).</a:t>
            </a:r>
          </a:p>
          <a:p>
            <a:endParaRPr lang="ru-RU"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93C88CC-E7E5-5953-9113-33C416007192}"/>
              </a:ext>
            </a:extLst>
          </p:cNvPr>
          <p:cNvSpPr>
            <a:spLocks noGrp="1"/>
          </p:cNvSpPr>
          <p:nvPr>
            <p:ph idx="1"/>
          </p:nvPr>
        </p:nvSpPr>
        <p:spPr>
          <a:xfrm>
            <a:off x="457200" y="548680"/>
            <a:ext cx="8229600" cy="5577483"/>
          </a:xfrm>
        </p:spPr>
        <p:txBody>
          <a:bodyPr>
            <a:normAutofit lnSpcReduction="10000"/>
          </a:bodyPr>
          <a:lstStyle/>
          <a:p>
            <a:pPr marL="0" indent="0">
              <a:buNone/>
            </a:pPr>
            <a:r>
              <a:rPr lang="ru-RU" dirty="0">
                <a:effectLst/>
                <a:latin typeface="+mj-lt"/>
                <a:ea typeface="Times New Roman" panose="02020603050405020304" pitchFamily="18" charset="0"/>
              </a:rPr>
              <a:t>«Вопрос о виновности»</a:t>
            </a:r>
          </a:p>
          <a:p>
            <a:r>
              <a:rPr lang="ru-RU" dirty="0">
                <a:effectLst/>
                <a:latin typeface="+mj-lt"/>
                <a:ea typeface="Times New Roman" panose="02020603050405020304" pitchFamily="18" charset="0"/>
              </a:rPr>
              <a:t>С различных сторон (метафизической, моральной политической, экономической и т.п.) рассматривает проблему виновности Германии в развязывании самой страшной в истории войны. </a:t>
            </a:r>
          </a:p>
          <a:p>
            <a:r>
              <a:rPr lang="ru-RU" dirty="0">
                <a:effectLst/>
                <a:latin typeface="+mj-lt"/>
                <a:ea typeface="Times New Roman" panose="02020603050405020304" pitchFamily="18" charset="0"/>
              </a:rPr>
              <a:t>Отмечая решающую вину Германии, Ясперс указывает и на определенную долю вины и западной Европы, вина которой, в частности, «была тогда в попустительстве, половинчатости, в политическом заблуждении»</a:t>
            </a:r>
            <a:endParaRPr lang="ru-RU" dirty="0">
              <a:latin typeface="+mj-lt"/>
            </a:endParaRPr>
          </a:p>
        </p:txBody>
      </p:sp>
    </p:spTree>
    <p:extLst>
      <p:ext uri="{BB962C8B-B14F-4D97-AF65-F5344CB8AC3E}">
        <p14:creationId xmlns:p14="http://schemas.microsoft.com/office/powerpoint/2010/main" val="35963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18E1391-C84D-84A7-D875-3ACF2EB3BC8B}"/>
              </a:ext>
            </a:extLst>
          </p:cNvPr>
          <p:cNvSpPr>
            <a:spLocks noGrp="1"/>
          </p:cNvSpPr>
          <p:nvPr>
            <p:ph idx="1"/>
          </p:nvPr>
        </p:nvSpPr>
        <p:spPr>
          <a:xfrm>
            <a:off x="457200" y="548680"/>
            <a:ext cx="8229600" cy="5577483"/>
          </a:xfrm>
        </p:spPr>
        <p:txBody>
          <a:bodyPr/>
          <a:lstStyle/>
          <a:p>
            <a:pPr marL="0" indent="0">
              <a:buNone/>
            </a:pPr>
            <a:r>
              <a:rPr lang="ru-RU" sz="3600" dirty="0">
                <a:effectLst/>
                <a:ea typeface="Times New Roman" panose="02020603050405020304" pitchFamily="18" charset="0"/>
              </a:rPr>
              <a:t>Отношение к религии</a:t>
            </a:r>
          </a:p>
          <a:p>
            <a:pPr marL="0" indent="0">
              <a:buNone/>
            </a:pPr>
            <a:r>
              <a:rPr lang="ru-RU" sz="3600" dirty="0">
                <a:effectLst/>
                <a:ea typeface="Times New Roman" panose="02020603050405020304" pitchFamily="18" charset="0"/>
              </a:rPr>
              <a:t>«У меня совершенно отсутствовало специфическое церковное вероисповедание, и я так никогда и не почувствовал нужды преодолеть это»</a:t>
            </a:r>
          </a:p>
          <a:p>
            <a:pPr marL="0" indent="0" algn="r">
              <a:spcBef>
                <a:spcPts val="2400"/>
              </a:spcBef>
              <a:buNone/>
            </a:pPr>
            <a:r>
              <a:rPr lang="ru-RU" sz="2800" dirty="0">
                <a:effectLst/>
                <a:ea typeface="Times New Roman" panose="02020603050405020304" pitchFamily="18" charset="0"/>
              </a:rPr>
              <a:t>«Философская автобиография»</a:t>
            </a:r>
          </a:p>
          <a:p>
            <a:endParaRPr lang="ru-RU" dirty="0"/>
          </a:p>
        </p:txBody>
      </p:sp>
    </p:spTree>
    <p:extLst>
      <p:ext uri="{BB962C8B-B14F-4D97-AF65-F5344CB8AC3E}">
        <p14:creationId xmlns:p14="http://schemas.microsoft.com/office/powerpoint/2010/main" val="40783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Autofit/>
          </a:bodyPr>
          <a:lstStyle/>
          <a:p>
            <a:pPr marL="0" indent="0" algn="ctr">
              <a:spcBef>
                <a:spcPts val="0"/>
              </a:spcBef>
              <a:buNone/>
            </a:pPr>
            <a:r>
              <a:rPr lang="ru-RU" sz="3600" b="1" dirty="0"/>
              <a:t>Э. Мах. «Познание и заблуждение». </a:t>
            </a:r>
          </a:p>
          <a:p>
            <a:pPr>
              <a:spcBef>
                <a:spcPts val="0"/>
              </a:spcBef>
            </a:pPr>
            <a:r>
              <a:rPr lang="ru-RU" sz="3600" dirty="0"/>
              <a:t>Учение о </a:t>
            </a:r>
            <a:r>
              <a:rPr lang="ru-RU" sz="3600" dirty="0">
                <a:solidFill>
                  <a:srgbClr val="FF0000"/>
                </a:solidFill>
              </a:rPr>
              <a:t>нейтральных элементах</a:t>
            </a:r>
            <a:r>
              <a:rPr lang="ru-RU" sz="3600" dirty="0"/>
              <a:t>.</a:t>
            </a:r>
          </a:p>
          <a:p>
            <a:pPr>
              <a:spcBef>
                <a:spcPts val="0"/>
              </a:spcBef>
            </a:pPr>
            <a:r>
              <a:rPr lang="ru-RU" sz="3600" dirty="0"/>
              <a:t>Проблема связи психического и материального.</a:t>
            </a:r>
          </a:p>
          <a:p>
            <a:pPr>
              <a:spcBef>
                <a:spcPts val="0"/>
              </a:spcBef>
            </a:pPr>
            <a:r>
              <a:rPr lang="ru-RU" sz="3600" dirty="0"/>
              <a:t>«Всё физическое, находимое мною, я могу разложить на элементы, в настоящее время дальнейшим образом не разложимые: цвета, тоны, давления, теплоту, запахи, пространства, времена и т.д.». </a:t>
            </a:r>
          </a:p>
        </p:txBody>
      </p:sp>
    </p:spTree>
    <p:extLst>
      <p:ext uri="{BB962C8B-B14F-4D97-AF65-F5344CB8AC3E}">
        <p14:creationId xmlns:p14="http://schemas.microsoft.com/office/powerpoint/2010/main" val="150633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09278"/>
          </a:xfrm>
        </p:spPr>
        <p:txBody>
          <a:bodyPr>
            <a:normAutofit lnSpcReduction="10000"/>
          </a:bodyPr>
          <a:lstStyle/>
          <a:p>
            <a:pPr>
              <a:lnSpc>
                <a:spcPct val="120000"/>
              </a:lnSpc>
              <a:spcBef>
                <a:spcPts val="0"/>
              </a:spcBef>
            </a:pPr>
            <a:r>
              <a:rPr lang="ru-RU" sz="3300" dirty="0"/>
              <a:t>Философия</a:t>
            </a:r>
            <a:r>
              <a:rPr lang="en-US" sz="3300" dirty="0"/>
              <a:t> – </a:t>
            </a:r>
            <a:r>
              <a:rPr lang="ru-RU" sz="3300" dirty="0"/>
              <a:t>не специальность,  а самопознание.</a:t>
            </a:r>
          </a:p>
          <a:p>
            <a:pPr>
              <a:lnSpc>
                <a:spcPct val="120000"/>
              </a:lnSpc>
              <a:spcBef>
                <a:spcPts val="0"/>
              </a:spcBef>
            </a:pPr>
            <a:r>
              <a:rPr lang="ru-RU" sz="3300" dirty="0"/>
              <a:t>Три вида философствования в соответствии с трояким членением бытия. </a:t>
            </a:r>
          </a:p>
          <a:p>
            <a:pPr>
              <a:lnSpc>
                <a:spcPct val="120000"/>
              </a:lnSpc>
              <a:spcBef>
                <a:spcPts val="0"/>
              </a:spcBef>
            </a:pPr>
            <a:r>
              <a:rPr lang="ru-RU" sz="3300" dirty="0">
                <a:solidFill>
                  <a:srgbClr val="FF0000"/>
                </a:solidFill>
              </a:rPr>
              <a:t>Объемлющее</a:t>
            </a:r>
            <a:r>
              <a:rPr lang="ru-RU" sz="3300" dirty="0"/>
              <a:t>. «Бытие, которое не есть ни только субъект, ни только объект, которое в расщеплении на субъект и объект присутствует и в том, и в другом, мы называем </a:t>
            </a:r>
            <a:r>
              <a:rPr lang="ru-RU" sz="3300" i="1" dirty="0"/>
              <a:t>объемлющим</a:t>
            </a:r>
            <a:r>
              <a:rPr lang="ru-RU" sz="3300" dirty="0"/>
              <a:t>»</a:t>
            </a:r>
          </a:p>
          <a:p>
            <a:pPr marL="0" indent="0" algn="r">
              <a:lnSpc>
                <a:spcPct val="120000"/>
              </a:lnSpc>
              <a:spcBef>
                <a:spcPts val="0"/>
              </a:spcBef>
              <a:buNone/>
            </a:pPr>
            <a:r>
              <a:rPr lang="ru-RU" sz="2400" dirty="0">
                <a:effectLst/>
                <a:ea typeface="Times New Roman" panose="02020603050405020304" pitchFamily="18" charset="0"/>
              </a:rPr>
              <a:t>«Философская вера»</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404664"/>
            <a:ext cx="7571184" cy="5721499"/>
          </a:xfrm>
        </p:spPr>
        <p:txBody>
          <a:bodyPr>
            <a:normAutofit/>
          </a:bodyPr>
          <a:lstStyle/>
          <a:p>
            <a:pPr marL="0" indent="0">
              <a:spcBef>
                <a:spcPts val="0"/>
              </a:spcBef>
              <a:buNone/>
            </a:pPr>
            <a:r>
              <a:rPr lang="ru-RU" sz="3600" dirty="0"/>
              <a:t>Три вида бытия. </a:t>
            </a:r>
          </a:p>
          <a:p>
            <a:pPr marL="0" indent="0">
              <a:spcBef>
                <a:spcPts val="0"/>
              </a:spcBef>
              <a:buNone/>
            </a:pPr>
            <a:r>
              <a:rPr lang="ru-RU" sz="3600" dirty="0"/>
              <a:t>Точнее, это «не три существующих друг рядом с другом рода бытия, но неразрывные друг с другом полюса бытия, в котором я нахожу себя»</a:t>
            </a:r>
          </a:p>
          <a:p>
            <a:pPr marL="0" indent="0" algn="r">
              <a:spcBef>
                <a:spcPts val="2400"/>
              </a:spcBef>
              <a:spcAft>
                <a:spcPts val="2400"/>
              </a:spcAft>
              <a:buNone/>
            </a:pPr>
            <a:r>
              <a:rPr lang="ru-RU" sz="2800" dirty="0">
                <a:effectLst/>
                <a:ea typeface="Times New Roman" panose="02020603050405020304" pitchFamily="18" charset="0"/>
              </a:rPr>
              <a:t>«Философия». Кн. 1</a:t>
            </a:r>
            <a:endParaRPr lang="ru-RU" sz="2800" dirty="0"/>
          </a:p>
        </p:txBody>
      </p:sp>
    </p:spTree>
    <p:extLst>
      <p:ext uri="{BB962C8B-B14F-4D97-AF65-F5344CB8AC3E}">
        <p14:creationId xmlns:p14="http://schemas.microsoft.com/office/powerpoint/2010/main" val="88595693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D14A733-2EE2-4431-4D39-D7B83663BFAA}"/>
              </a:ext>
            </a:extLst>
          </p:cNvPr>
          <p:cNvSpPr>
            <a:spLocks noGrp="1"/>
          </p:cNvSpPr>
          <p:nvPr>
            <p:ph idx="1"/>
          </p:nvPr>
        </p:nvSpPr>
        <p:spPr>
          <a:xfrm>
            <a:off x="899592" y="620688"/>
            <a:ext cx="7787208" cy="5505475"/>
          </a:xfrm>
        </p:spPr>
        <p:txBody>
          <a:bodyPr/>
          <a:lstStyle/>
          <a:p>
            <a:pPr marL="0" indent="0">
              <a:buNone/>
            </a:pPr>
            <a:r>
              <a:rPr lang="ru-RU" sz="3200" dirty="0"/>
              <a:t>1. </a:t>
            </a:r>
            <a:r>
              <a:rPr lang="ru-RU" sz="3200" dirty="0">
                <a:solidFill>
                  <a:srgbClr val="FF0000"/>
                </a:solidFill>
              </a:rPr>
              <a:t>Бытие-в-мире</a:t>
            </a:r>
            <a:r>
              <a:rPr lang="ru-RU" sz="3200" dirty="0"/>
              <a:t>. Это обычное существование вещей, </a:t>
            </a:r>
            <a:r>
              <a:rPr lang="ru-RU" sz="3200" dirty="0" err="1"/>
              <a:t>Dasein</a:t>
            </a:r>
            <a:r>
              <a:rPr lang="ru-RU" sz="3200" dirty="0"/>
              <a:t>.</a:t>
            </a:r>
          </a:p>
          <a:p>
            <a:pPr marL="0" indent="0">
              <a:buNone/>
            </a:pPr>
            <a:r>
              <a:rPr lang="ru-RU" dirty="0"/>
              <a:t>2. </a:t>
            </a:r>
            <a:r>
              <a:rPr lang="ru-RU" dirty="0">
                <a:solidFill>
                  <a:srgbClr val="FF0000"/>
                </a:solidFill>
              </a:rPr>
              <a:t>Экзистенция</a:t>
            </a:r>
            <a:r>
              <a:rPr lang="ru-RU" dirty="0"/>
              <a:t>. Она замечается в пограничных ситуациях. Здесь философствование — это</a:t>
            </a:r>
            <a:r>
              <a:rPr lang="ru-RU" i="1" dirty="0"/>
              <a:t> </a:t>
            </a:r>
            <a:r>
              <a:rPr lang="ru-RU" i="1" dirty="0" err="1"/>
              <a:t>высветление</a:t>
            </a:r>
            <a:r>
              <a:rPr lang="ru-RU" i="1" dirty="0"/>
              <a:t> экзистенции</a:t>
            </a:r>
            <a:r>
              <a:rPr lang="ru-RU" dirty="0"/>
              <a:t>, это истинное самопознание человека. «Только в коммуникации я являюсь самим собой, — если речь идет о том, чтобы не просто впустую проживать жизнь, но исполнять ее». </a:t>
            </a:r>
          </a:p>
          <a:p>
            <a:endParaRPr lang="ru-RU" dirty="0"/>
          </a:p>
        </p:txBody>
      </p:sp>
    </p:spTree>
    <p:extLst>
      <p:ext uri="{BB962C8B-B14F-4D97-AF65-F5344CB8AC3E}">
        <p14:creationId xmlns:p14="http://schemas.microsoft.com/office/powerpoint/2010/main" val="153992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072230"/>
          </a:xfrm>
        </p:spPr>
        <p:txBody>
          <a:bodyPr>
            <a:normAutofit/>
          </a:bodyPr>
          <a:lstStyle/>
          <a:p>
            <a:pPr marL="0" indent="0">
              <a:lnSpc>
                <a:spcPct val="120000"/>
              </a:lnSpc>
              <a:buNone/>
            </a:pPr>
            <a:r>
              <a:rPr lang="ru-RU" sz="3600" dirty="0"/>
              <a:t>3. </a:t>
            </a:r>
            <a:r>
              <a:rPr lang="ru-RU" sz="3600" dirty="0" err="1">
                <a:solidFill>
                  <a:srgbClr val="FF0000"/>
                </a:solidFill>
              </a:rPr>
              <a:t>Трансценденция</a:t>
            </a:r>
            <a:r>
              <a:rPr lang="ru-RU" sz="3600" dirty="0"/>
              <a:t>. </a:t>
            </a:r>
            <a:r>
              <a:rPr lang="ru-RU" sz="3600" dirty="0" err="1"/>
              <a:t>Экзистенция</a:t>
            </a:r>
            <a:r>
              <a:rPr lang="ru-RU" sz="3600" dirty="0"/>
              <a:t> проявляется в коммуникации с другой </a:t>
            </a:r>
            <a:r>
              <a:rPr lang="ru-RU" sz="3600" dirty="0" err="1"/>
              <a:t>экзистенцией</a:t>
            </a:r>
            <a:r>
              <a:rPr lang="ru-RU" sz="3600" dirty="0"/>
              <a:t> и с </a:t>
            </a:r>
            <a:r>
              <a:rPr lang="ru-RU" sz="3600" dirty="0" err="1"/>
              <a:t>трансценденцией</a:t>
            </a:r>
            <a:r>
              <a:rPr lang="ru-RU" sz="3600" dirty="0"/>
              <a:t>. </a:t>
            </a:r>
          </a:p>
          <a:p>
            <a:pPr>
              <a:lnSpc>
                <a:spcPct val="120000"/>
              </a:lnSpc>
            </a:pPr>
            <a:r>
              <a:rPr lang="ru-RU" sz="3600" dirty="0"/>
              <a:t>«Как экзистенция мы имеем отношение к Богу — </a:t>
            </a:r>
            <a:r>
              <a:rPr lang="ru-RU" sz="3600" dirty="0" err="1"/>
              <a:t>трансценденции</a:t>
            </a:r>
            <a:r>
              <a:rPr lang="ru-RU" sz="3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0084841-060A-42CF-85CF-DD2A321D3DB0}"/>
              </a:ext>
            </a:extLst>
          </p:cNvPr>
          <p:cNvSpPr>
            <a:spLocks noGrp="1"/>
          </p:cNvSpPr>
          <p:nvPr>
            <p:ph idx="1"/>
          </p:nvPr>
        </p:nvSpPr>
        <p:spPr>
          <a:xfrm>
            <a:off x="899592" y="476672"/>
            <a:ext cx="7787208" cy="5832648"/>
          </a:xfrm>
        </p:spPr>
        <p:txBody>
          <a:bodyPr>
            <a:normAutofit fontScale="85000" lnSpcReduction="10000"/>
          </a:bodyPr>
          <a:lstStyle/>
          <a:p>
            <a:pPr marL="0" indent="0">
              <a:lnSpc>
                <a:spcPct val="120000"/>
              </a:lnSpc>
              <a:buNone/>
            </a:pPr>
            <a:r>
              <a:rPr lang="ru-RU" dirty="0"/>
              <a:t>Наличие свободы говорит о независимости человека от материального мира детерминизма и причастности его </a:t>
            </a:r>
            <a:r>
              <a:rPr lang="ru-RU" dirty="0" err="1"/>
              <a:t>сверхприродному</a:t>
            </a:r>
            <a:r>
              <a:rPr lang="ru-RU" dirty="0"/>
              <a:t> миру: </a:t>
            </a:r>
          </a:p>
          <a:p>
            <a:pPr marL="0" indent="0">
              <a:lnSpc>
                <a:spcPct val="120000"/>
              </a:lnSpc>
              <a:buNone/>
            </a:pPr>
            <a:r>
              <a:rPr lang="ru-RU" dirty="0"/>
              <a:t>«На вершине свободы, когда наши поступки являются как необходимые — не вследствие внешней необходимости неизбежного, не в силу природного закона, события, но как внутреннее согласие </a:t>
            </a:r>
            <a:r>
              <a:rPr lang="ru-RU" dirty="0" err="1"/>
              <a:t>волящего</a:t>
            </a:r>
            <a:r>
              <a:rPr lang="ru-RU" dirty="0"/>
              <a:t>, </a:t>
            </a:r>
            <a:r>
              <a:rPr lang="ru-RU" dirty="0" err="1"/>
              <a:t>волящего</a:t>
            </a:r>
            <a:r>
              <a:rPr lang="ru-RU" dirty="0"/>
              <a:t> так и никак иначе, — мы сознаем </a:t>
            </a:r>
            <a:r>
              <a:rPr lang="ru-RU" dirty="0">
                <a:solidFill>
                  <a:srgbClr val="FF0000"/>
                </a:solidFill>
              </a:rPr>
              <a:t>наше свободное бытие </a:t>
            </a:r>
            <a:r>
              <a:rPr lang="ru-RU" dirty="0"/>
              <a:t>как то, что дано нам </a:t>
            </a:r>
            <a:r>
              <a:rPr lang="ru-RU" dirty="0" err="1"/>
              <a:t>трансценденцией</a:t>
            </a:r>
            <a:r>
              <a:rPr lang="ru-RU" dirty="0"/>
              <a:t>. Чем подлиннее свобода человека, тем более он уверен в Боге».</a:t>
            </a:r>
          </a:p>
          <a:p>
            <a:endParaRPr lang="ru-RU" dirty="0"/>
          </a:p>
        </p:txBody>
      </p:sp>
    </p:spTree>
    <p:extLst>
      <p:ext uri="{BB962C8B-B14F-4D97-AF65-F5344CB8AC3E}">
        <p14:creationId xmlns:p14="http://schemas.microsoft.com/office/powerpoint/2010/main" val="341720275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024162"/>
          </a:xfrm>
        </p:spPr>
        <p:txBody>
          <a:bodyPr>
            <a:normAutofit/>
          </a:bodyPr>
          <a:lstStyle/>
          <a:p>
            <a:pPr>
              <a:lnSpc>
                <a:spcPct val="120000"/>
              </a:lnSpc>
            </a:pPr>
            <a:r>
              <a:rPr lang="ru-RU" dirty="0"/>
              <a:t>Соотнесенность </a:t>
            </a:r>
            <a:r>
              <a:rPr lang="ru-RU" dirty="0" err="1"/>
              <a:t>экзистенции</a:t>
            </a:r>
            <a:r>
              <a:rPr lang="ru-RU" dirty="0"/>
              <a:t> с </a:t>
            </a:r>
            <a:r>
              <a:rPr lang="ru-RU" dirty="0" err="1"/>
              <a:t>трансценденцией</a:t>
            </a:r>
            <a:r>
              <a:rPr lang="ru-RU" dirty="0"/>
              <a:t> осуществляется </a:t>
            </a:r>
            <a:r>
              <a:rPr lang="ru-RU" dirty="0">
                <a:solidFill>
                  <a:srgbClr val="FF0000"/>
                </a:solidFill>
              </a:rPr>
              <a:t>в акте веры</a:t>
            </a:r>
            <a:r>
              <a:rPr lang="ru-RU" dirty="0"/>
              <a:t>.</a:t>
            </a:r>
          </a:p>
          <a:p>
            <a:pPr>
              <a:lnSpc>
                <a:spcPct val="120000"/>
              </a:lnSpc>
            </a:pPr>
            <a:r>
              <a:rPr lang="ru-RU" dirty="0"/>
              <a:t>Мыслить </a:t>
            </a:r>
            <a:r>
              <a:rPr lang="ru-RU" dirty="0" err="1"/>
              <a:t>трансценденцию</a:t>
            </a:r>
            <a:r>
              <a:rPr lang="ru-RU" dirty="0"/>
              <a:t> человек может лишь неадекватным образом. Мысля </a:t>
            </a:r>
            <a:r>
              <a:rPr lang="ru-RU" dirty="0" err="1"/>
              <a:t>трансценденцию</a:t>
            </a:r>
            <a:r>
              <a:rPr lang="ru-RU" dirty="0"/>
              <a:t>, человек «</a:t>
            </a:r>
            <a:r>
              <a:rPr lang="ru-RU" dirty="0" err="1"/>
              <a:t>вмысливает</a:t>
            </a:r>
            <a:r>
              <a:rPr lang="ru-RU" dirty="0"/>
              <a:t> ее в предметы», т. е. выражает </a:t>
            </a:r>
            <a:r>
              <a:rPr lang="ru-RU" dirty="0" err="1"/>
              <a:t>трансценденцию</a:t>
            </a:r>
            <a:r>
              <a:rPr lang="ru-RU" dirty="0"/>
              <a:t> на некотором более понятном ему предметном уровне.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1EF5757-3260-E2BB-7C48-F21F3CEFE347}"/>
              </a:ext>
            </a:extLst>
          </p:cNvPr>
          <p:cNvSpPr>
            <a:spLocks noGrp="1"/>
          </p:cNvSpPr>
          <p:nvPr>
            <p:ph idx="1"/>
          </p:nvPr>
        </p:nvSpPr>
        <p:spPr>
          <a:xfrm>
            <a:off x="457200" y="620688"/>
            <a:ext cx="8229600" cy="5505475"/>
          </a:xfrm>
        </p:spPr>
        <p:txBody>
          <a:bodyPr>
            <a:normAutofit/>
          </a:bodyPr>
          <a:lstStyle/>
          <a:p>
            <a:pPr>
              <a:lnSpc>
                <a:spcPct val="120000"/>
              </a:lnSpc>
            </a:pPr>
            <a:r>
              <a:rPr lang="ru-RU" dirty="0"/>
              <a:t>Человек выдумывает некоторые </a:t>
            </a:r>
            <a:r>
              <a:rPr lang="ru-RU" dirty="0">
                <a:solidFill>
                  <a:srgbClr val="FF0000"/>
                </a:solidFill>
              </a:rPr>
              <a:t>шифры</a:t>
            </a:r>
            <a:r>
              <a:rPr lang="ru-RU" dirty="0"/>
              <a:t>, в которых человек пытается познать </a:t>
            </a:r>
            <a:r>
              <a:rPr lang="ru-RU" dirty="0" err="1"/>
              <a:t>трансценденцию</a:t>
            </a:r>
            <a:r>
              <a:rPr lang="ru-RU" dirty="0"/>
              <a:t>. Эти шифры создаются в экзистенциальном акте философской веры. </a:t>
            </a:r>
          </a:p>
          <a:p>
            <a:pPr>
              <a:lnSpc>
                <a:spcPct val="120000"/>
              </a:lnSpc>
            </a:pPr>
            <a:r>
              <a:rPr lang="ru-RU" dirty="0"/>
              <a:t>Религиозная вера превращает шифры в символ и тем самым </a:t>
            </a:r>
            <a:r>
              <a:rPr lang="ru-RU" dirty="0" err="1"/>
              <a:t>опредмечивает</a:t>
            </a:r>
            <a:r>
              <a:rPr lang="ru-RU" dirty="0"/>
              <a:t> их, сводит </a:t>
            </a:r>
            <a:r>
              <a:rPr lang="ru-RU" dirty="0" err="1"/>
              <a:t>трансценденцию</a:t>
            </a:r>
            <a:r>
              <a:rPr lang="ru-RU" dirty="0"/>
              <a:t> на уровень бытия-в-мире. </a:t>
            </a:r>
          </a:p>
          <a:p>
            <a:endParaRPr lang="ru-RU" dirty="0"/>
          </a:p>
        </p:txBody>
      </p:sp>
    </p:spTree>
    <p:extLst>
      <p:ext uri="{BB962C8B-B14F-4D97-AF65-F5344CB8AC3E}">
        <p14:creationId xmlns:p14="http://schemas.microsoft.com/office/powerpoint/2010/main" val="9562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lnSpc>
                <a:spcPct val="120000"/>
              </a:lnSpc>
            </a:pPr>
            <a:r>
              <a:rPr lang="ru-RU" dirty="0"/>
              <a:t>Религиозная вера всегда есть вера во что-то. Вера </a:t>
            </a:r>
            <a:r>
              <a:rPr lang="ru-RU" dirty="0">
                <a:solidFill>
                  <a:srgbClr val="FF0000"/>
                </a:solidFill>
              </a:rPr>
              <a:t>в Бога как в некоторый объект</a:t>
            </a:r>
            <a:r>
              <a:rPr lang="ru-RU" dirty="0"/>
              <a:t>. Но это не истинная вера, ибо </a:t>
            </a:r>
            <a:r>
              <a:rPr lang="ru-RU" dirty="0" err="1"/>
              <a:t>субъект-объектные</a:t>
            </a:r>
            <a:r>
              <a:rPr lang="ru-RU" dirty="0"/>
              <a:t> отношения — это всегда отношения некоторого знания. Представляя Бога в качестве объекта, религиозная вера как бы изменяет сама себе: она превращается в знание.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38A50A-B1B9-E47D-DDA1-65D5C7897155}"/>
              </a:ext>
            </a:extLst>
          </p:cNvPr>
          <p:cNvSpPr>
            <a:spLocks noGrp="1"/>
          </p:cNvSpPr>
          <p:nvPr>
            <p:ph idx="1"/>
          </p:nvPr>
        </p:nvSpPr>
        <p:spPr>
          <a:xfrm>
            <a:off x="457200" y="548680"/>
            <a:ext cx="8229600" cy="5577483"/>
          </a:xfrm>
        </p:spPr>
        <p:txBody>
          <a:bodyPr/>
          <a:lstStyle/>
          <a:p>
            <a:pPr>
              <a:lnSpc>
                <a:spcPct val="120000"/>
              </a:lnSpc>
            </a:pPr>
            <a:r>
              <a:rPr lang="ru-RU" dirty="0"/>
              <a:t>В религиозной вере нет истинной веры, есть только знание, которое принимает вид веры.</a:t>
            </a:r>
          </a:p>
          <a:p>
            <a:pPr>
              <a:lnSpc>
                <a:spcPct val="120000"/>
              </a:lnSpc>
            </a:pPr>
            <a:r>
              <a:rPr lang="ru-RU" dirty="0"/>
              <a:t>Религия, чтобы остаться правдивой, нуждается в совестливости философии, а философия, чтобы остаться наполненной, нуждается в субстанции религии.</a:t>
            </a:r>
          </a:p>
          <a:p>
            <a:endParaRPr lang="ru-RU" dirty="0"/>
          </a:p>
        </p:txBody>
      </p:sp>
    </p:spTree>
    <p:extLst>
      <p:ext uri="{BB962C8B-B14F-4D97-AF65-F5344CB8AC3E}">
        <p14:creationId xmlns:p14="http://schemas.microsoft.com/office/powerpoint/2010/main" val="56423765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Зигмунд Фрейд (1856-1939)</a:t>
            </a:r>
          </a:p>
        </p:txBody>
      </p:sp>
      <p:pic>
        <p:nvPicPr>
          <p:cNvPr id="1026" name="Picture 2" descr="Sigmund Freud LIFE.jpg"/>
          <p:cNvPicPr>
            <a:picLocks noChangeAspect="1" noChangeArrowheads="1"/>
          </p:cNvPicPr>
          <p:nvPr/>
        </p:nvPicPr>
        <p:blipFill>
          <a:blip r:embed="rId2" cstate="print"/>
          <a:srcRect/>
          <a:stretch>
            <a:fillRect/>
          </a:stretch>
        </p:blipFill>
        <p:spPr bwMode="auto">
          <a:xfrm>
            <a:off x="2807804" y="1451426"/>
            <a:ext cx="3528392" cy="501031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AD9236-C350-4DD8-A497-5B90708C67FD}"/>
              </a:ext>
            </a:extLst>
          </p:cNvPr>
          <p:cNvSpPr>
            <a:spLocks noGrp="1"/>
          </p:cNvSpPr>
          <p:nvPr>
            <p:ph idx="1"/>
          </p:nvPr>
        </p:nvSpPr>
        <p:spPr>
          <a:xfrm>
            <a:off x="1115616" y="548680"/>
            <a:ext cx="7571184" cy="5577483"/>
          </a:xfrm>
        </p:spPr>
        <p:txBody>
          <a:bodyPr>
            <a:normAutofit fontScale="92500" lnSpcReduction="10000"/>
          </a:bodyPr>
          <a:lstStyle/>
          <a:p>
            <a:pPr marL="0" indent="0">
              <a:buNone/>
            </a:pPr>
            <a:r>
              <a:rPr lang="ru-RU" sz="3600" dirty="0"/>
              <a:t>«Проблема </a:t>
            </a:r>
            <a:r>
              <a:rPr lang="en-US" sz="3600" dirty="0"/>
              <a:t>“</a:t>
            </a:r>
            <a:r>
              <a:rPr lang="ru-RU" sz="3600" dirty="0"/>
              <a:t>непознаваемой</a:t>
            </a:r>
            <a:r>
              <a:rPr lang="en-US" sz="3600" dirty="0"/>
              <a:t>”</a:t>
            </a:r>
            <a:r>
              <a:rPr lang="ru-RU" sz="3600" dirty="0"/>
              <a:t> вещи и проблема в такой же мере </a:t>
            </a:r>
            <a:r>
              <a:rPr lang="en-US" sz="3600" dirty="0"/>
              <a:t>“</a:t>
            </a:r>
            <a:r>
              <a:rPr lang="ru-RU" sz="3600" dirty="0"/>
              <a:t>неподдающегося исследованию</a:t>
            </a:r>
            <a:r>
              <a:rPr lang="en-US" sz="3600" dirty="0"/>
              <a:t>”</a:t>
            </a:r>
            <a:r>
              <a:rPr lang="ru-RU" sz="3600" dirty="0"/>
              <a:t> </a:t>
            </a:r>
            <a:r>
              <a:rPr lang="ru-RU" sz="3600" i="1" dirty="0"/>
              <a:t>Я</a:t>
            </a:r>
            <a:r>
              <a:rPr lang="ru-RU" sz="3600" dirty="0"/>
              <a:t> — получают свою наиболее простую, наиболее прозрачную форму и благодаря этому могут быть легко распознаны как проблемы мнимые».</a:t>
            </a:r>
          </a:p>
          <a:p>
            <a:pPr marL="0" indent="0">
              <a:buNone/>
            </a:pPr>
            <a:r>
              <a:rPr lang="ru-RU" sz="3600" dirty="0"/>
              <a:t>«Вещи (тела) суть для нас сравнительно устойчивые комплексы связанных друг с другом, зависящих друг от друга чувственных ощущений».</a:t>
            </a:r>
          </a:p>
        </p:txBody>
      </p:sp>
    </p:spTree>
    <p:extLst>
      <p:ext uri="{BB962C8B-B14F-4D97-AF65-F5344CB8AC3E}">
        <p14:creationId xmlns:p14="http://schemas.microsoft.com/office/powerpoint/2010/main" val="27145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CB5386-1BD4-43A1-96F0-74EF7E7E51A2}"/>
              </a:ext>
            </a:extLst>
          </p:cNvPr>
          <p:cNvSpPr txBox="1"/>
          <p:nvPr/>
        </p:nvSpPr>
        <p:spPr>
          <a:xfrm>
            <a:off x="899592" y="476672"/>
            <a:ext cx="7560840" cy="6278642"/>
          </a:xfrm>
          <a:prstGeom prst="rect">
            <a:avLst/>
          </a:prstGeom>
          <a:noFill/>
        </p:spPr>
        <p:txBody>
          <a:bodyPr wrap="square" rtlCol="0">
            <a:spAutoFit/>
          </a:bodyPr>
          <a:lstStyle/>
          <a:p>
            <a:r>
              <a:rPr lang="ru-RU" sz="3200" dirty="0"/>
              <a:t>1881 – окончил медицинский ф-т Венского университета.</a:t>
            </a:r>
          </a:p>
          <a:p>
            <a:r>
              <a:rPr lang="ru-RU" sz="3200" dirty="0"/>
              <a:t>1885-1886 – стажировка в Париже у Жана Шарко.</a:t>
            </a:r>
          </a:p>
          <a:p>
            <a:r>
              <a:rPr lang="ru-RU" sz="3200" dirty="0"/>
              <a:t>Пишет своей невесте Марте: «Я отправлюсь в Париж, стану великим учёным и вернусь в Вену с большим, просто огромным ореолом над головой, мы тотчас же поженимся, и я вылечу всех неизлечимых нервнобольных».</a:t>
            </a:r>
          </a:p>
          <a:p>
            <a:r>
              <a:rPr lang="ru-RU" sz="3200" dirty="0"/>
              <a:t>1886 – женился на Марте. 6 детей.</a:t>
            </a:r>
          </a:p>
          <a:p>
            <a:r>
              <a:rPr lang="ru-RU" sz="3200" dirty="0"/>
              <a:t>Занимается гипнозом.</a:t>
            </a:r>
          </a:p>
          <a:p>
            <a:endParaRPr lang="ru-RU" dirty="0"/>
          </a:p>
        </p:txBody>
      </p:sp>
    </p:spTree>
    <p:extLst>
      <p:ext uri="{BB962C8B-B14F-4D97-AF65-F5344CB8AC3E}">
        <p14:creationId xmlns:p14="http://schemas.microsoft.com/office/powerpoint/2010/main" val="16369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CBCA79-5489-4755-AB5F-3C3E945E1398}"/>
              </a:ext>
            </a:extLst>
          </p:cNvPr>
          <p:cNvSpPr>
            <a:spLocks noGrp="1"/>
          </p:cNvSpPr>
          <p:nvPr>
            <p:ph idx="1"/>
          </p:nvPr>
        </p:nvSpPr>
        <p:spPr>
          <a:xfrm>
            <a:off x="457200" y="548680"/>
            <a:ext cx="8229600" cy="5577483"/>
          </a:xfrm>
        </p:spPr>
        <p:txBody>
          <a:bodyPr>
            <a:normAutofit/>
          </a:bodyPr>
          <a:lstStyle/>
          <a:p>
            <a:r>
              <a:rPr lang="ru-RU" sz="3200" dirty="0"/>
              <a:t>1896 – смерть отца. Попытка применить метод психоанализа к себе.</a:t>
            </a:r>
          </a:p>
          <a:p>
            <a:r>
              <a:rPr lang="ru-RU" sz="3200" dirty="0"/>
              <a:t>1900 – «Толкование сновидений».</a:t>
            </a:r>
          </a:p>
          <a:p>
            <a:r>
              <a:rPr lang="ru-RU" sz="3200" dirty="0"/>
              <a:t>1908 г. – первый  психоаналитический конгресс в Зальцбурге.</a:t>
            </a:r>
          </a:p>
          <a:p>
            <a:r>
              <a:rPr lang="ru-RU" sz="3200" dirty="0"/>
              <a:t>Раскол психоаналитического общества. Отходят К.-Г. Юнг и Альфред Адлер</a:t>
            </a:r>
          </a:p>
          <a:p>
            <a:r>
              <a:rPr lang="ru-RU" sz="3200" dirty="0"/>
              <a:t>1913 – «Тотем и табу».</a:t>
            </a:r>
          </a:p>
          <a:p>
            <a:r>
              <a:rPr lang="ru-RU" sz="3200" dirty="0"/>
              <a:t>1923 – раковая опухоль нёба.</a:t>
            </a:r>
          </a:p>
          <a:p>
            <a:r>
              <a:rPr lang="ru-RU" sz="3200" dirty="0"/>
              <a:t>1938 – уезжает в Англию.</a:t>
            </a:r>
          </a:p>
          <a:p>
            <a:endParaRPr lang="ru-RU" dirty="0"/>
          </a:p>
        </p:txBody>
      </p:sp>
    </p:spTree>
    <p:extLst>
      <p:ext uri="{BB962C8B-B14F-4D97-AF65-F5344CB8AC3E}">
        <p14:creationId xmlns:p14="http://schemas.microsoft.com/office/powerpoint/2010/main" val="215169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666972"/>
          </a:xfrm>
        </p:spPr>
        <p:txBody>
          <a:bodyPr>
            <a:normAutofit/>
          </a:bodyPr>
          <a:lstStyle/>
          <a:p>
            <a:pPr marL="0" indent="0" algn="ctr" hangingPunct="0">
              <a:buNone/>
            </a:pPr>
            <a:r>
              <a:rPr lang="ru-RU" sz="3400" dirty="0"/>
              <a:t>Бессознательное</a:t>
            </a:r>
            <a:endParaRPr lang="en-US" sz="3400" dirty="0"/>
          </a:p>
          <a:p>
            <a:pPr hangingPunct="0"/>
            <a:r>
              <a:rPr lang="ru-RU" sz="3400" dirty="0"/>
              <a:t>Движущие механизмы жизни человека - инстинкт самосохранения и инстинкт продолжения рода (половой инстинкт).</a:t>
            </a:r>
          </a:p>
          <a:p>
            <a:pPr hangingPunct="0"/>
            <a:r>
              <a:rPr lang="ru-RU" sz="3400" dirty="0"/>
              <a:t>Половой инстинкт - </a:t>
            </a:r>
            <a:r>
              <a:rPr lang="ru-RU" sz="3400" i="1" dirty="0" err="1"/>
              <a:t>libido</a:t>
            </a:r>
            <a:r>
              <a:rPr lang="ru-RU" sz="3400" dirty="0"/>
              <a:t> (желание). </a:t>
            </a:r>
          </a:p>
          <a:p>
            <a:pPr hangingPunct="0"/>
            <a:r>
              <a:rPr lang="ru-RU" sz="3600" dirty="0"/>
              <a:t>«Эдипов комплекс» (от трагедии Софокла «Царь Эдип»). </a:t>
            </a:r>
            <a:endParaRPr lang="ru-RU" sz="3400" dirty="0"/>
          </a:p>
          <a:p>
            <a:pPr hangingPunct="0"/>
            <a:endParaRPr lang="ru-RU"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1266238-C0B2-49BA-B846-69A229D06246}"/>
              </a:ext>
            </a:extLst>
          </p:cNvPr>
          <p:cNvSpPr>
            <a:spLocks noGrp="1"/>
          </p:cNvSpPr>
          <p:nvPr>
            <p:ph idx="1"/>
          </p:nvPr>
        </p:nvSpPr>
        <p:spPr>
          <a:xfrm>
            <a:off x="457200" y="620688"/>
            <a:ext cx="8229600" cy="5505475"/>
          </a:xfrm>
        </p:spPr>
        <p:txBody>
          <a:bodyPr>
            <a:normAutofit fontScale="92500" lnSpcReduction="10000"/>
          </a:bodyPr>
          <a:lstStyle/>
          <a:p>
            <a:pPr marL="0" indent="0" algn="ctr" hangingPunct="0">
              <a:buNone/>
            </a:pPr>
            <a:r>
              <a:rPr lang="ru-RU" sz="3200" dirty="0"/>
              <a:t>Методы психоанализа:</a:t>
            </a:r>
          </a:p>
          <a:p>
            <a:pPr hangingPunct="0"/>
            <a:r>
              <a:rPr lang="ru-RU" sz="3200" dirty="0"/>
              <a:t>1. Анализ </a:t>
            </a:r>
            <a:r>
              <a:rPr lang="ru-RU" sz="3200" dirty="0">
                <a:solidFill>
                  <a:srgbClr val="FF0000"/>
                </a:solidFill>
              </a:rPr>
              <a:t>сновидений</a:t>
            </a:r>
            <a:r>
              <a:rPr lang="ru-RU" sz="3200" dirty="0"/>
              <a:t>; сновидения — это королевские ворота в психоанализ. </a:t>
            </a:r>
          </a:p>
          <a:p>
            <a:pPr hangingPunct="0"/>
            <a:r>
              <a:rPr lang="ru-RU" sz="3200" dirty="0"/>
              <a:t>2. </a:t>
            </a:r>
            <a:r>
              <a:rPr lang="ru-RU" sz="3200" dirty="0">
                <a:solidFill>
                  <a:srgbClr val="FF0000"/>
                </a:solidFill>
              </a:rPr>
              <a:t>Оговорки и описки</a:t>
            </a:r>
            <a:r>
              <a:rPr lang="ru-RU" sz="3200" dirty="0"/>
              <a:t>. </a:t>
            </a:r>
          </a:p>
          <a:p>
            <a:pPr hangingPunct="0"/>
            <a:r>
              <a:rPr lang="ru-RU" sz="3200" dirty="0"/>
              <a:t>3. </a:t>
            </a:r>
            <a:r>
              <a:rPr lang="ru-RU" sz="3200" dirty="0">
                <a:solidFill>
                  <a:srgbClr val="FF0000"/>
                </a:solidFill>
              </a:rPr>
              <a:t>Свободные ассоциации</a:t>
            </a:r>
            <a:r>
              <a:rPr lang="ru-RU" sz="3200" i="1" dirty="0"/>
              <a:t>:</a:t>
            </a:r>
            <a:r>
              <a:rPr lang="ru-RU" sz="3200" dirty="0"/>
              <a:t> врач-психоаналитик предлагает своему пациенту говорить о своих мыслях, чувствах, желаниях, ощущениях, образах, воспоминаниях без каких-либо задержек, в виде спонтанного процесса. Пациент должен говорить обо всем, что ему придет в голову, каким бы постыдным или тривиальным это ни казалось.</a:t>
            </a:r>
          </a:p>
          <a:p>
            <a:endParaRPr lang="ru-RU" dirty="0"/>
          </a:p>
        </p:txBody>
      </p:sp>
    </p:spTree>
    <p:extLst>
      <p:ext uri="{BB962C8B-B14F-4D97-AF65-F5344CB8AC3E}">
        <p14:creationId xmlns:p14="http://schemas.microsoft.com/office/powerpoint/2010/main" val="16597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lnSpcReduction="10000"/>
          </a:bodyPr>
          <a:lstStyle/>
          <a:p>
            <a:r>
              <a:rPr lang="ru-RU" dirty="0"/>
              <a:t>Три вида </a:t>
            </a:r>
            <a:r>
              <a:rPr lang="ru-RU" i="1" dirty="0"/>
              <a:t>Я</a:t>
            </a:r>
            <a:r>
              <a:rPr lang="ru-RU" dirty="0"/>
              <a:t>: </a:t>
            </a:r>
            <a:r>
              <a:rPr lang="en-US" i="1" dirty="0"/>
              <a:t>id</a:t>
            </a:r>
            <a:r>
              <a:rPr lang="ru-RU" dirty="0"/>
              <a:t> (</a:t>
            </a:r>
            <a:r>
              <a:rPr lang="ru-RU" i="1" dirty="0"/>
              <a:t>оно), </a:t>
            </a:r>
            <a:r>
              <a:rPr lang="ru-RU" i="1" dirty="0" err="1"/>
              <a:t>ego</a:t>
            </a:r>
            <a:r>
              <a:rPr lang="ru-RU" i="1" dirty="0"/>
              <a:t> (Я)</a:t>
            </a:r>
            <a:r>
              <a:rPr lang="ru-RU" dirty="0"/>
              <a:t> и</a:t>
            </a:r>
            <a:r>
              <a:rPr lang="ru-RU" i="1" dirty="0"/>
              <a:t> </a:t>
            </a:r>
            <a:r>
              <a:rPr lang="en-US" i="1" dirty="0"/>
              <a:t>super</a:t>
            </a:r>
            <a:r>
              <a:rPr lang="ru-RU" i="1" dirty="0"/>
              <a:t>-</a:t>
            </a:r>
            <a:r>
              <a:rPr lang="ru-RU" i="1" dirty="0" err="1"/>
              <a:t>ego</a:t>
            </a:r>
            <a:r>
              <a:rPr lang="ru-RU" i="1" dirty="0"/>
              <a:t> (</a:t>
            </a:r>
            <a:r>
              <a:rPr lang="ru-RU" i="1" dirty="0" err="1"/>
              <a:t>сверх-Я</a:t>
            </a:r>
            <a:r>
              <a:rPr lang="ru-RU" i="1" dirty="0"/>
              <a:t>). </a:t>
            </a:r>
          </a:p>
          <a:p>
            <a:r>
              <a:rPr lang="en-US" i="1" dirty="0"/>
              <a:t>Id</a:t>
            </a:r>
            <a:r>
              <a:rPr lang="ru-RU" i="1" dirty="0"/>
              <a:t> (оно)</a:t>
            </a:r>
            <a:r>
              <a:rPr lang="ru-RU" dirty="0"/>
              <a:t>:</a:t>
            </a:r>
            <a:r>
              <a:rPr lang="ru-RU" i="1" dirty="0"/>
              <a:t> </a:t>
            </a:r>
            <a:r>
              <a:rPr lang="ru-RU" dirty="0"/>
              <a:t>«Это темная, недоступная часть нашей личности; то немногое, что вам о ней известно, мы узнали, изучая работу сновидения и образование невротических симптомов, и большинство этих сведений носят негативный характер, допуская описание только в качестве противоположности </a:t>
            </a:r>
            <a:r>
              <a:rPr lang="ru-RU" i="1" dirty="0"/>
              <a:t>Я</a:t>
            </a:r>
            <a:r>
              <a:rPr lang="ru-RU" dirty="0"/>
              <a:t>». </a:t>
            </a:r>
          </a:p>
          <a:p>
            <a:r>
              <a:rPr lang="ru-RU" i="1" dirty="0" err="1"/>
              <a:t>Ego</a:t>
            </a:r>
            <a:r>
              <a:rPr lang="ru-RU" dirty="0"/>
              <a:t>, или </a:t>
            </a:r>
            <a:r>
              <a:rPr lang="ru-RU" i="1" dirty="0"/>
              <a:t>Я, — </a:t>
            </a:r>
            <a:r>
              <a:rPr lang="ru-RU" dirty="0"/>
              <a:t>это область сознания.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E645349-C758-4B3B-8349-3FD8358B87E1}"/>
              </a:ext>
            </a:extLst>
          </p:cNvPr>
          <p:cNvSpPr>
            <a:spLocks noGrp="1"/>
          </p:cNvSpPr>
          <p:nvPr>
            <p:ph idx="1"/>
          </p:nvPr>
        </p:nvSpPr>
        <p:spPr>
          <a:xfrm>
            <a:off x="755576" y="620688"/>
            <a:ext cx="7931224" cy="5505475"/>
          </a:xfrm>
        </p:spPr>
        <p:txBody>
          <a:bodyPr>
            <a:normAutofit/>
          </a:bodyPr>
          <a:lstStyle/>
          <a:p>
            <a:pPr marL="0" indent="0">
              <a:buNone/>
            </a:pPr>
            <a:r>
              <a:rPr lang="en-US" i="1" dirty="0"/>
              <a:t>Super</a:t>
            </a:r>
            <a:r>
              <a:rPr lang="ru-RU" i="1" dirty="0"/>
              <a:t>-</a:t>
            </a:r>
            <a:r>
              <a:rPr lang="ru-RU" i="1" dirty="0" err="1"/>
              <a:t>ego</a:t>
            </a:r>
            <a:r>
              <a:rPr lang="ru-RU" dirty="0"/>
              <a:t>, или </a:t>
            </a:r>
            <a:r>
              <a:rPr lang="ru-RU" i="1" dirty="0" err="1"/>
              <a:t>сверх-Я</a:t>
            </a:r>
            <a:r>
              <a:rPr lang="ru-RU" dirty="0"/>
              <a:t>: </a:t>
            </a:r>
          </a:p>
          <a:p>
            <a:pPr marL="0" indent="0">
              <a:buNone/>
            </a:pPr>
            <a:r>
              <a:rPr lang="ru-RU" dirty="0"/>
              <a:t>«</a:t>
            </a:r>
            <a:r>
              <a:rPr lang="ru-RU" i="1" dirty="0"/>
              <a:t>Сверх-Я</a:t>
            </a:r>
            <a:r>
              <a:rPr lang="ru-RU" dirty="0"/>
              <a:t> предъявляет самые строгие моральные требования к отданному в его распоряжение беспомощному </a:t>
            </a:r>
            <a:r>
              <a:rPr lang="ru-RU" i="1" dirty="0"/>
              <a:t>Я,</a:t>
            </a:r>
            <a:r>
              <a:rPr lang="ru-RU" dirty="0"/>
              <a:t> оно вообще представляет собой требования морали, и мы сразу понимаем, что наше моральное чувство вины есть выражение напряжения между </a:t>
            </a:r>
            <a:r>
              <a:rPr lang="ru-RU" i="1" dirty="0"/>
              <a:t>Я</a:t>
            </a:r>
            <a:r>
              <a:rPr lang="ru-RU" dirty="0"/>
              <a:t> и </a:t>
            </a:r>
            <a:r>
              <a:rPr lang="ru-RU" i="1" dirty="0"/>
              <a:t>Сверх-Я</a:t>
            </a:r>
            <a:r>
              <a:rPr lang="ru-RU" dirty="0"/>
              <a:t>».</a:t>
            </a:r>
          </a:p>
          <a:p>
            <a:endParaRPr lang="ru-RU" dirty="0"/>
          </a:p>
        </p:txBody>
      </p:sp>
    </p:spTree>
    <p:extLst>
      <p:ext uri="{BB962C8B-B14F-4D97-AF65-F5344CB8AC3E}">
        <p14:creationId xmlns:p14="http://schemas.microsoft.com/office/powerpoint/2010/main" val="423477780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63B7090-945B-408D-B938-70D7DD75DD75}"/>
              </a:ext>
            </a:extLst>
          </p:cNvPr>
          <p:cNvSpPr>
            <a:spLocks noGrp="1"/>
          </p:cNvSpPr>
          <p:nvPr>
            <p:ph idx="1"/>
          </p:nvPr>
        </p:nvSpPr>
        <p:spPr>
          <a:xfrm>
            <a:off x="827584" y="548680"/>
            <a:ext cx="7859216" cy="5577483"/>
          </a:xfrm>
        </p:spPr>
        <p:txBody>
          <a:bodyPr/>
          <a:lstStyle/>
          <a:p>
            <a:pPr marL="0" indent="0">
              <a:buNone/>
            </a:pPr>
            <a:r>
              <a:rPr lang="ru-RU" dirty="0"/>
              <a:t>Воздействие </a:t>
            </a:r>
            <a:r>
              <a:rPr lang="ru-RU" i="1" dirty="0"/>
              <a:t>супер-</a:t>
            </a:r>
            <a:r>
              <a:rPr lang="ru-RU" i="1" dirty="0" err="1"/>
              <a:t>ego</a:t>
            </a:r>
            <a:r>
              <a:rPr lang="ru-RU" dirty="0"/>
              <a:t> на человеческое </a:t>
            </a:r>
            <a:r>
              <a:rPr lang="ru-RU" i="1" dirty="0"/>
              <a:t>Я</a:t>
            </a:r>
            <a:r>
              <a:rPr lang="ru-RU" dirty="0"/>
              <a:t> приводит к сублимации: </a:t>
            </a:r>
          </a:p>
          <a:p>
            <a:pPr marL="0" indent="0">
              <a:buNone/>
            </a:pPr>
            <a:r>
              <a:rPr lang="ru-RU" dirty="0"/>
              <a:t>«</a:t>
            </a:r>
            <a:r>
              <a:rPr lang="ru-RU" dirty="0">
                <a:solidFill>
                  <a:srgbClr val="FF0000"/>
                </a:solidFill>
              </a:rPr>
              <a:t>Сублимация</a:t>
            </a:r>
            <a:r>
              <a:rPr lang="ru-RU" dirty="0"/>
              <a:t> влечений представляет собой выдающуюся черту культурного развития, это она делает возможными высшие формы психической деятельности — научной, художественной, идеологической, - играя тем самым важную роль в культурной жизни».</a:t>
            </a:r>
          </a:p>
          <a:p>
            <a:endParaRPr lang="ru-RU" dirty="0"/>
          </a:p>
        </p:txBody>
      </p:sp>
    </p:spTree>
    <p:extLst>
      <p:ext uri="{BB962C8B-B14F-4D97-AF65-F5344CB8AC3E}">
        <p14:creationId xmlns:p14="http://schemas.microsoft.com/office/powerpoint/2010/main" val="294597447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953294"/>
          </a:xfrm>
        </p:spPr>
        <p:txBody>
          <a:bodyPr>
            <a:normAutofit/>
          </a:bodyPr>
          <a:lstStyle/>
          <a:p>
            <a:pPr marL="0" indent="0" algn="ctr">
              <a:buNone/>
            </a:pPr>
            <a:r>
              <a:rPr lang="ru-RU" dirty="0"/>
              <a:t>Учение о религии</a:t>
            </a:r>
          </a:p>
          <a:p>
            <a:r>
              <a:rPr lang="ru-RU" dirty="0"/>
              <a:t>В работах «Тотем и табу», «Будущее одной иллюзии», «Неудовлетворенность культурой», «Человек Моисей и монотеистическая религия». </a:t>
            </a:r>
          </a:p>
          <a:p>
            <a:r>
              <a:rPr lang="ru-RU" dirty="0"/>
              <a:t>«Тотем и табу» – проблема: боязнь инцеста. </a:t>
            </a:r>
          </a:p>
          <a:p>
            <a:r>
              <a:rPr lang="ru-RU" dirty="0"/>
              <a:t>Миф об отце. «В один прекрасный день изгнанные братья соединились, убили и съели отца и положили таким образом конец отцовской орде».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DA3C04-11EF-4164-BAD4-729C2F7AEAEA}"/>
              </a:ext>
            </a:extLst>
          </p:cNvPr>
          <p:cNvSpPr>
            <a:spLocks noGrp="1"/>
          </p:cNvSpPr>
          <p:nvPr>
            <p:ph idx="1"/>
          </p:nvPr>
        </p:nvSpPr>
        <p:spPr>
          <a:xfrm>
            <a:off x="827584" y="476672"/>
            <a:ext cx="7859216" cy="5649491"/>
          </a:xfrm>
        </p:spPr>
        <p:txBody>
          <a:bodyPr>
            <a:normAutofit fontScale="92500" lnSpcReduction="10000"/>
          </a:bodyPr>
          <a:lstStyle/>
          <a:p>
            <a:pPr marL="0" indent="0">
              <a:buNone/>
            </a:pPr>
            <a:r>
              <a:rPr lang="ru-RU" dirty="0"/>
              <a:t>«Они ненавидели отца, который являлся таким большим препятствием на пути удовлетворения их стремлений к власти и их сексуальных влечений, но в то же время они любили его и восхищались им. Устранив его, утолив свою ненависть и осуществив свое желание отождествиться с ним, они должны были попасть во власть усилившихся нежных душевных движений. Это приняло форму раскаяния, возникло сознание вины, совпадающее с испытанным всеми раскаянием. Мертвый теперь стал сильнее, чем он был при жизни».</a:t>
            </a:r>
          </a:p>
          <a:p>
            <a:endParaRPr lang="ru-RU" dirty="0"/>
          </a:p>
        </p:txBody>
      </p:sp>
    </p:spTree>
    <p:extLst>
      <p:ext uri="{BB962C8B-B14F-4D97-AF65-F5344CB8AC3E}">
        <p14:creationId xmlns:p14="http://schemas.microsoft.com/office/powerpoint/2010/main" val="240509426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500042"/>
            <a:ext cx="8003232" cy="5626121"/>
          </a:xfrm>
        </p:spPr>
        <p:txBody>
          <a:bodyPr>
            <a:normAutofit/>
          </a:bodyPr>
          <a:lstStyle/>
          <a:p>
            <a:pPr marL="0" indent="0">
              <a:buNone/>
            </a:pPr>
            <a:r>
              <a:rPr lang="ru-RU" sz="3600" dirty="0"/>
              <a:t>«Христианский ритуал святого </a:t>
            </a:r>
            <a:r>
              <a:rPr lang="ru-RU" sz="3600" dirty="0">
                <a:solidFill>
                  <a:srgbClr val="FF0000"/>
                </a:solidFill>
              </a:rPr>
              <a:t>причастия</a:t>
            </a:r>
            <a:r>
              <a:rPr lang="ru-RU" sz="3600" dirty="0"/>
              <a:t>, когда верующий поглощает кровь и плоть Спасителя, повторяет содержание старой тотемной трапезы, — конечно, только в его мягком, выражающем почитание, не в его агрессивном смысле» </a:t>
            </a:r>
            <a:endParaRPr lang="en-US" sz="3600" dirty="0"/>
          </a:p>
          <a:p>
            <a:pPr marL="0" indent="0" algn="r">
              <a:buNone/>
            </a:pPr>
            <a:r>
              <a:rPr lang="ru-RU" sz="2800" dirty="0"/>
              <a:t>«Человек Моисей </a:t>
            </a:r>
            <a:br>
              <a:rPr lang="ru-RU" sz="2800" dirty="0"/>
            </a:br>
            <a:r>
              <a:rPr lang="ru-RU" sz="2800" dirty="0"/>
              <a:t>и монотеистическая религия».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01D89C1-4093-49FA-897B-80A055CDB8A6}"/>
              </a:ext>
            </a:extLst>
          </p:cNvPr>
          <p:cNvSpPr>
            <a:spLocks noGrp="1"/>
          </p:cNvSpPr>
          <p:nvPr>
            <p:ph idx="1"/>
          </p:nvPr>
        </p:nvSpPr>
        <p:spPr>
          <a:xfrm>
            <a:off x="539552" y="548680"/>
            <a:ext cx="8147248" cy="5577483"/>
          </a:xfrm>
        </p:spPr>
        <p:txBody>
          <a:bodyPr>
            <a:normAutofit/>
          </a:bodyPr>
          <a:lstStyle/>
          <a:p>
            <a:pPr marL="0" indent="0">
              <a:buNone/>
            </a:pPr>
            <a:r>
              <a:rPr lang="ru-RU" sz="3600" dirty="0"/>
              <a:t>«Но одно следует иметь в виду. Нет ничего трудного всякое физическое переживание построить из ощущений, т. е. из элементов психических. Но совершенно невозможно понять как из элементов, которыми оперирует современная физика, т. е. из масс и движений построить какое-либо психическое переживание». </a:t>
            </a:r>
          </a:p>
          <a:p>
            <a:endParaRPr lang="ru-RU" dirty="0"/>
          </a:p>
        </p:txBody>
      </p:sp>
    </p:spTree>
    <p:extLst>
      <p:ext uri="{BB962C8B-B14F-4D97-AF65-F5344CB8AC3E}">
        <p14:creationId xmlns:p14="http://schemas.microsoft.com/office/powerpoint/2010/main" val="3421783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ADE2DFB-BDDC-48F1-890B-9E6BAA8E019C}"/>
              </a:ext>
            </a:extLst>
          </p:cNvPr>
          <p:cNvSpPr>
            <a:spLocks noGrp="1"/>
          </p:cNvSpPr>
          <p:nvPr>
            <p:ph idx="1"/>
          </p:nvPr>
        </p:nvSpPr>
        <p:spPr>
          <a:xfrm>
            <a:off x="611560" y="548680"/>
            <a:ext cx="8075240" cy="5832648"/>
          </a:xfrm>
        </p:spPr>
        <p:txBody>
          <a:bodyPr>
            <a:normAutofit fontScale="55000" lnSpcReduction="20000"/>
          </a:bodyPr>
          <a:lstStyle/>
          <a:p>
            <a:pPr marL="0" indent="0">
              <a:lnSpc>
                <a:spcPct val="120000"/>
              </a:lnSpc>
              <a:buNone/>
            </a:pPr>
            <a:r>
              <a:rPr lang="ru-RU" sz="3600" dirty="0"/>
              <a:t>«Смутное ощущение вины, изначально присущее человечеству, во многих религиях воплотившееся в признание исконной виновности, первородного греха, представляет собой, по всей видимости, память о преступлении, за которое несут ответственность первобытные люди. Из христианского вероучения мы еще можем вынести догадку о том, в чем состояло это преступление. Если </a:t>
            </a:r>
            <a:r>
              <a:rPr lang="ru-RU" sz="3600" dirty="0">
                <a:solidFill>
                  <a:srgbClr val="FF0000"/>
                </a:solidFill>
              </a:rPr>
              <a:t>сын Божий принес свою жизнь в жертву</a:t>
            </a:r>
            <a:r>
              <a:rPr lang="ru-RU" sz="3600" dirty="0"/>
              <a:t>, чтобы искупить первородный грех человечества, то, согласно </a:t>
            </a:r>
            <a:r>
              <a:rPr lang="ru-RU" sz="3600" dirty="0">
                <a:solidFill>
                  <a:srgbClr val="FF0000"/>
                </a:solidFill>
              </a:rPr>
              <a:t>закону талиона</a:t>
            </a:r>
            <a:r>
              <a:rPr lang="ru-RU" sz="3600" dirty="0"/>
              <a:t>, предписывающему воздаяние мерой за меру, этим грехом было убийство, умерщвление. Только оно могло потребовать в качестве возмездия такой жертвы, как жизнь. А поскольку первородный грех был виной перед Богом-отцом, значит, наидревнейшим преступлением человечества было, по всей видимости, умерщвление прародителя кочующим племенем первобытных людей, в памяти которых образ убитого позже преобразился в божество. В своей книге “Тотем и табу” (1913) я постарался собрать аргументы в пользу такого понимания изначальной вины» </a:t>
            </a:r>
            <a:endParaRPr lang="en-US" sz="3600" dirty="0"/>
          </a:p>
          <a:p>
            <a:pPr marL="0" indent="0" algn="r">
              <a:lnSpc>
                <a:spcPct val="120000"/>
              </a:lnSpc>
              <a:buNone/>
            </a:pPr>
            <a:r>
              <a:rPr lang="ru-RU" sz="3600" dirty="0"/>
              <a:t>«Мы и смерть»</a:t>
            </a:r>
          </a:p>
          <a:p>
            <a:endParaRPr lang="ru-RU" dirty="0"/>
          </a:p>
        </p:txBody>
      </p:sp>
    </p:spTree>
    <p:extLst>
      <p:ext uri="{BB962C8B-B14F-4D97-AF65-F5344CB8AC3E}">
        <p14:creationId xmlns:p14="http://schemas.microsoft.com/office/powerpoint/2010/main" val="226270550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285728"/>
            <a:ext cx="7931224" cy="5840435"/>
          </a:xfrm>
        </p:spPr>
        <p:txBody>
          <a:bodyPr>
            <a:normAutofit fontScale="92500"/>
          </a:bodyPr>
          <a:lstStyle/>
          <a:p>
            <a:pPr marL="0" indent="0">
              <a:buNone/>
            </a:pPr>
            <a:r>
              <a:rPr lang="ru-RU" dirty="0"/>
              <a:t>Религия появилась как результат того, что человек стремился уберечься от могучих сил природы. Он очеловечивает природу. </a:t>
            </a:r>
            <a:endParaRPr lang="en-US" dirty="0"/>
          </a:p>
          <a:p>
            <a:pPr marL="0" indent="0">
              <a:buNone/>
            </a:pPr>
            <a:r>
              <a:rPr lang="ru-RU" dirty="0"/>
              <a:t>«Такая замена естествознания психологией не только дает мгновенное облегчение, она указывает и путь дальнейшего овладения ситуацией... Ведь в такой же беспомощности человек когда-то уже находился маленьким ребенком перед лицом родительской пары, не без оснований внушавшей ребенку страх, особенно отец, на которого при всем том можно было, однако, рассчитывать». </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28604"/>
            <a:ext cx="7931224" cy="5697559"/>
          </a:xfrm>
        </p:spPr>
        <p:txBody>
          <a:bodyPr>
            <a:normAutofit fontScale="77500" lnSpcReduction="20000"/>
          </a:bodyPr>
          <a:lstStyle/>
          <a:p>
            <a:pPr marL="0" indent="0">
              <a:lnSpc>
                <a:spcPct val="120000"/>
              </a:lnSpc>
              <a:buNone/>
            </a:pPr>
            <a:r>
              <a:rPr lang="ru-RU" sz="3700" dirty="0"/>
              <a:t>«Мне кажется неопровержимым выведение религиозных нужд из детской беспомощности и связанного с нею обожания отца… Мне трудно привести другой пример столь же сильной в детстве потребности, как нужда в отцовской защите». </a:t>
            </a:r>
          </a:p>
          <a:p>
            <a:pPr marL="0" indent="0">
              <a:lnSpc>
                <a:spcPct val="120000"/>
              </a:lnSpc>
              <a:buNone/>
            </a:pPr>
            <a:r>
              <a:rPr lang="ru-RU" sz="3700" dirty="0"/>
              <a:t>Но каждый ребенок испытывает неосознанное сексуальное влечение к своей матери и поэтому ненавидит своего отца, что именуется Эдиповым комплексом. Возникает противоречивое отношение к отцу, являющееся причиной глубоких детских неврозов.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3C6BC1-0632-4A1D-8308-597BFE9CE653}"/>
              </a:ext>
            </a:extLst>
          </p:cNvPr>
          <p:cNvSpPr>
            <a:spLocks noGrp="1"/>
          </p:cNvSpPr>
          <p:nvPr>
            <p:ph idx="1"/>
          </p:nvPr>
        </p:nvSpPr>
        <p:spPr>
          <a:xfrm>
            <a:off x="827584" y="548680"/>
            <a:ext cx="7859216" cy="5577483"/>
          </a:xfrm>
        </p:spPr>
        <p:txBody>
          <a:bodyPr/>
          <a:lstStyle/>
          <a:p>
            <a:pPr marL="0" indent="0">
              <a:buNone/>
            </a:pPr>
            <a:r>
              <a:rPr lang="ru-RU" sz="3200" dirty="0"/>
              <a:t>«Религию в таком случае можно было бы считать общечеловеческим </a:t>
            </a:r>
            <a:r>
              <a:rPr lang="ru-RU" sz="3200" dirty="0">
                <a:solidFill>
                  <a:srgbClr val="FF0000"/>
                </a:solidFill>
              </a:rPr>
              <a:t>навязчивым неврозом</a:t>
            </a:r>
            <a:r>
              <a:rPr lang="ru-RU" sz="3200" dirty="0"/>
              <a:t>, который, подобно соответствующему детскому неврозу, коренится в Эдиповом комплексе, в амбивалентном отношении к отцу»</a:t>
            </a:r>
            <a:endParaRPr lang="en-US" sz="3200" dirty="0"/>
          </a:p>
          <a:p>
            <a:pPr marL="0" indent="0" algn="r">
              <a:buNone/>
            </a:pPr>
            <a:r>
              <a:rPr lang="ru-RU" sz="3200" dirty="0"/>
              <a:t> «Неудовлетворенность культурой» </a:t>
            </a:r>
          </a:p>
          <a:p>
            <a:endParaRPr lang="ru-RU" dirty="0"/>
          </a:p>
        </p:txBody>
      </p:sp>
    </p:spTree>
    <p:extLst>
      <p:ext uri="{BB962C8B-B14F-4D97-AF65-F5344CB8AC3E}">
        <p14:creationId xmlns:p14="http://schemas.microsoft.com/office/powerpoint/2010/main" val="28908287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CC79A16-87A1-4F43-A757-31FCB37A4B84}"/>
              </a:ext>
            </a:extLst>
          </p:cNvPr>
          <p:cNvSpPr>
            <a:spLocks noGrp="1"/>
          </p:cNvSpPr>
          <p:nvPr>
            <p:ph idx="1"/>
          </p:nvPr>
        </p:nvSpPr>
        <p:spPr>
          <a:xfrm>
            <a:off x="755576" y="476672"/>
            <a:ext cx="7931224" cy="5649491"/>
          </a:xfrm>
        </p:spPr>
        <p:txBody>
          <a:bodyPr/>
          <a:lstStyle/>
          <a:p>
            <a:pPr marL="0" indent="0">
              <a:buNone/>
            </a:pPr>
            <a:r>
              <a:rPr lang="ru-RU" dirty="0"/>
              <a:t>«Русская душа отважилась сделать вывод, что грех — необходимая ступенька к наслаждению всем блаженством божественной милости, то есть в принципе богоугодное дело» </a:t>
            </a:r>
            <a:endParaRPr lang="en-US" dirty="0"/>
          </a:p>
          <a:p>
            <a:pPr marL="0" indent="0" algn="r">
              <a:buNone/>
            </a:pPr>
            <a:r>
              <a:rPr lang="ru-RU" dirty="0"/>
              <a:t>«Будущность одной иллюзии»</a:t>
            </a:r>
          </a:p>
        </p:txBody>
      </p:sp>
    </p:spTree>
    <p:extLst>
      <p:ext uri="{BB962C8B-B14F-4D97-AF65-F5344CB8AC3E}">
        <p14:creationId xmlns:p14="http://schemas.microsoft.com/office/powerpoint/2010/main" val="252157821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200" dirty="0"/>
              <a:t>Карл-Густав Юнг (1875—1961)</a:t>
            </a:r>
          </a:p>
        </p:txBody>
      </p:sp>
      <p:pic>
        <p:nvPicPr>
          <p:cNvPr id="1026" name="Picture 2" descr="http://upload.wikimedia.org/wikipedia/it/thumb/6/67/Carl_Gustav_Jung_fine_1920.jpg/220px-Carl_Gustav_Jung_fine_1920.jpg"/>
          <p:cNvPicPr>
            <a:picLocks noChangeAspect="1" noChangeArrowheads="1"/>
          </p:cNvPicPr>
          <p:nvPr/>
        </p:nvPicPr>
        <p:blipFill>
          <a:blip r:embed="rId2" cstate="print"/>
          <a:srcRect/>
          <a:stretch>
            <a:fillRect/>
          </a:stretch>
        </p:blipFill>
        <p:spPr bwMode="auto">
          <a:xfrm>
            <a:off x="2627784" y="1266688"/>
            <a:ext cx="3888432" cy="5320082"/>
          </a:xfrm>
          <a:prstGeom prst="rect">
            <a:avLst/>
          </a:prstGeom>
          <a:noFill/>
        </p:spPr>
      </p:pic>
    </p:spTree>
    <p:extLst>
      <p:ext uri="{BB962C8B-B14F-4D97-AF65-F5344CB8AC3E}">
        <p14:creationId xmlns:p14="http://schemas.microsoft.com/office/powerpoint/2010/main" val="377846479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5E05CCC7-9D92-449C-8BB3-9945D200B380}"/>
              </a:ext>
            </a:extLst>
          </p:cNvPr>
          <p:cNvSpPr txBox="1">
            <a:spLocks/>
          </p:cNvSpPr>
          <p:nvPr/>
        </p:nvSpPr>
        <p:spPr>
          <a:xfrm>
            <a:off x="683568" y="548680"/>
            <a:ext cx="8003232" cy="5760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800" dirty="0"/>
              <a:t>Родился в семье пастора-евангелиста в Швейцарии.</a:t>
            </a:r>
          </a:p>
          <a:p>
            <a:r>
              <a:rPr lang="ru-RU" sz="2800" dirty="0"/>
              <a:t>Престижная гимназия.</a:t>
            </a:r>
          </a:p>
          <a:p>
            <a:r>
              <a:rPr lang="ru-RU" sz="2800" dirty="0"/>
              <a:t>«если </a:t>
            </a:r>
            <a:r>
              <a:rPr lang="ru-RU" sz="2800" i="1" dirty="0"/>
              <a:t>а</a:t>
            </a:r>
            <a:r>
              <a:rPr lang="ru-RU" sz="2800" dirty="0"/>
              <a:t> = </a:t>
            </a:r>
            <a:r>
              <a:rPr lang="ru-RU" sz="2800" i="1" dirty="0"/>
              <a:t>b</a:t>
            </a:r>
            <a:r>
              <a:rPr lang="ru-RU" sz="2800" dirty="0"/>
              <a:t> и </a:t>
            </a:r>
            <a:r>
              <a:rPr lang="ru-RU" sz="2800" i="1" dirty="0"/>
              <a:t>b</a:t>
            </a:r>
            <a:r>
              <a:rPr lang="ru-RU" sz="2800" dirty="0"/>
              <a:t> = </a:t>
            </a:r>
            <a:r>
              <a:rPr lang="ru-RU" sz="2800" i="1" dirty="0"/>
              <a:t>с</a:t>
            </a:r>
            <a:r>
              <a:rPr lang="ru-RU" sz="2800" dirty="0"/>
              <a:t>, то </a:t>
            </a:r>
            <a:r>
              <a:rPr lang="ru-RU" sz="2800" i="1" dirty="0"/>
              <a:t>а</a:t>
            </a:r>
            <a:r>
              <a:rPr lang="ru-RU" sz="2800" dirty="0"/>
              <a:t> = </a:t>
            </a:r>
            <a:r>
              <a:rPr lang="ru-RU" sz="2800" i="1" dirty="0"/>
              <a:t>с</a:t>
            </a:r>
            <a:r>
              <a:rPr lang="ru-RU" sz="2800" dirty="0"/>
              <a:t>; если по определению </a:t>
            </a:r>
            <a:r>
              <a:rPr lang="ru-RU" sz="2800" i="1" dirty="0"/>
              <a:t>а</a:t>
            </a:r>
            <a:r>
              <a:rPr lang="ru-RU" sz="2800" dirty="0"/>
              <a:t> было чем-то отличным от </a:t>
            </a:r>
            <a:r>
              <a:rPr lang="ru-RU" sz="2800" i="1" dirty="0"/>
              <a:t>b</a:t>
            </a:r>
            <a:r>
              <a:rPr lang="ru-RU" sz="2800" dirty="0"/>
              <a:t>, оно не могло быть приравнено к </a:t>
            </a:r>
            <a:r>
              <a:rPr lang="ru-RU" sz="2800" i="1" dirty="0"/>
              <a:t>b</a:t>
            </a:r>
            <a:r>
              <a:rPr lang="ru-RU" sz="2800" dirty="0"/>
              <a:t>, не говоря уже о </a:t>
            </a:r>
            <a:r>
              <a:rPr lang="ru-RU" sz="2800" i="1" dirty="0"/>
              <a:t>с</a:t>
            </a:r>
            <a:r>
              <a:rPr lang="ru-RU" sz="2800" dirty="0"/>
              <a:t>». </a:t>
            </a:r>
          </a:p>
          <a:p>
            <a:r>
              <a:rPr lang="ru-RU" sz="2800" dirty="0"/>
              <a:t>«…поскольку благодаря хорошей зрительной памяти я сумел в течение долгого времени не вполне честным образом успевать на уроках математики, у меня, как правило, были хорошие оценки».</a:t>
            </a:r>
          </a:p>
          <a:p>
            <a:pPr marL="0" indent="0" algn="r">
              <a:buNone/>
            </a:pPr>
            <a:r>
              <a:rPr lang="ru-RU" sz="2800" dirty="0"/>
              <a:t>«Воспоминания, сновидения, размышления»</a:t>
            </a:r>
          </a:p>
        </p:txBody>
      </p:sp>
    </p:spTree>
    <p:extLst>
      <p:ext uri="{BB962C8B-B14F-4D97-AF65-F5344CB8AC3E}">
        <p14:creationId xmlns:p14="http://schemas.microsoft.com/office/powerpoint/2010/main" val="62825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7A0ADF9-39D6-4CCC-A4A0-728FB5DD73A7}"/>
              </a:ext>
            </a:extLst>
          </p:cNvPr>
          <p:cNvSpPr>
            <a:spLocks noGrp="1"/>
          </p:cNvSpPr>
          <p:nvPr>
            <p:ph idx="1"/>
          </p:nvPr>
        </p:nvSpPr>
        <p:spPr>
          <a:xfrm>
            <a:off x="457200" y="620688"/>
            <a:ext cx="8229600" cy="5505475"/>
          </a:xfrm>
        </p:spPr>
        <p:txBody>
          <a:bodyPr/>
          <a:lstStyle/>
          <a:p>
            <a:r>
              <a:rPr lang="ru-RU" dirty="0"/>
              <a:t>Увлечение оккультизмом.</a:t>
            </a:r>
          </a:p>
          <a:p>
            <a:r>
              <a:rPr lang="ru-RU" dirty="0"/>
              <a:t>Медицинский факультет университета в Базеле. Психиатрия.</a:t>
            </a:r>
          </a:p>
          <a:p>
            <a:r>
              <a:rPr lang="ru-RU" dirty="0"/>
              <a:t>Диссертация «О психопатологии и патологии так называемых оккультных феноменов».</a:t>
            </a:r>
          </a:p>
          <a:p>
            <a:endParaRPr lang="ru-RU" dirty="0"/>
          </a:p>
        </p:txBody>
      </p:sp>
    </p:spTree>
    <p:extLst>
      <p:ext uri="{BB962C8B-B14F-4D97-AF65-F5344CB8AC3E}">
        <p14:creationId xmlns:p14="http://schemas.microsoft.com/office/powerpoint/2010/main" val="20282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357166"/>
            <a:ext cx="7787208" cy="6024162"/>
          </a:xfrm>
        </p:spPr>
        <p:txBody>
          <a:bodyPr>
            <a:normAutofit fontScale="92500" lnSpcReduction="10000"/>
          </a:bodyPr>
          <a:lstStyle/>
          <a:p>
            <a:pPr marL="0" indent="0">
              <a:buNone/>
            </a:pPr>
            <a:r>
              <a:rPr lang="ru-RU" dirty="0"/>
              <a:t>«Внезапно мое сердце сильно забилось, в волнении я вскочил из-за стола и глубоко вздохнул. Меня будто озарило на мгновение, и я понял: вот она, моя единственная цель, — психиатрия. Только здесь могли соединиться два направления моих интересов. Именно в психиатрии я увидел поле для практических исследований, как в области биологии, так и в области человеческого сознания, — такое сочетание я искал повсюду и не находил нигде. Наконец, я нашел область, где взаимодействие природы и духа становилось реальностью» </a:t>
            </a:r>
            <a:endParaRPr lang="en-US" dirty="0"/>
          </a:p>
          <a:p>
            <a:pPr marL="0" indent="0" algn="r">
              <a:spcBef>
                <a:spcPts val="1800"/>
              </a:spcBef>
              <a:buNone/>
            </a:pPr>
            <a:r>
              <a:rPr lang="ru-RU" sz="2600" dirty="0"/>
              <a:t>«Воспоминания. Сновидения. Размышления»</a:t>
            </a:r>
          </a:p>
        </p:txBody>
      </p:sp>
    </p:spTree>
    <p:extLst>
      <p:ext uri="{BB962C8B-B14F-4D97-AF65-F5344CB8AC3E}">
        <p14:creationId xmlns:p14="http://schemas.microsoft.com/office/powerpoint/2010/main" val="229543079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1AE79D-9F3F-470B-8C8A-AE62E891C495}"/>
              </a:ext>
            </a:extLst>
          </p:cNvPr>
          <p:cNvSpPr>
            <a:spLocks noGrp="1"/>
          </p:cNvSpPr>
          <p:nvPr>
            <p:ph idx="1"/>
          </p:nvPr>
        </p:nvSpPr>
        <p:spPr>
          <a:xfrm>
            <a:off x="457200" y="764704"/>
            <a:ext cx="8229600" cy="5361459"/>
          </a:xfrm>
        </p:spPr>
        <p:txBody>
          <a:bodyPr>
            <a:normAutofit fontScale="92500" lnSpcReduction="10000"/>
          </a:bodyPr>
          <a:lstStyle/>
          <a:p>
            <a:r>
              <a:rPr lang="ru-RU" dirty="0"/>
              <a:t>1907 г. - встреча с Фрейдом.</a:t>
            </a:r>
          </a:p>
          <a:p>
            <a:r>
              <a:rPr lang="ru-RU" dirty="0"/>
              <a:t>19</a:t>
            </a:r>
            <a:r>
              <a:rPr lang="en-US" dirty="0"/>
              <a:t>1</a:t>
            </a:r>
            <a:r>
              <a:rPr lang="ru-RU" dirty="0"/>
              <a:t>1 – отказ от техники психоанализа.</a:t>
            </a:r>
          </a:p>
          <a:p>
            <a:r>
              <a:rPr lang="ru-RU" dirty="0"/>
              <a:t>Фрейд: «Я в Ваших работах не нахожу идеи бессознательного. Успокойте меня, пожалуйста». </a:t>
            </a:r>
          </a:p>
          <a:p>
            <a:r>
              <a:rPr lang="ru-RU" dirty="0"/>
              <a:t>Юнг: «Я до сих пор помню, как Фрейд сказал мне: “Мой дорогой Юнг, обещайте мне, что вы никогда не откажетесь от сексуальной теории. Это превыше всего. Понимаете, мы должны сделать из нее догму, неприступный бастион”».</a:t>
            </a:r>
          </a:p>
          <a:p>
            <a:endParaRPr lang="ru-RU" dirty="0"/>
          </a:p>
        </p:txBody>
      </p:sp>
    </p:spTree>
    <p:extLst>
      <p:ext uri="{BB962C8B-B14F-4D97-AF65-F5344CB8AC3E}">
        <p14:creationId xmlns:p14="http://schemas.microsoft.com/office/powerpoint/2010/main" val="200882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76664"/>
          </a:xfrm>
        </p:spPr>
        <p:txBody>
          <a:bodyPr>
            <a:normAutofit fontScale="92500" lnSpcReduction="20000"/>
          </a:bodyPr>
          <a:lstStyle/>
          <a:p>
            <a:r>
              <a:rPr lang="ru-RU" dirty="0"/>
              <a:t>Эволюционизм.</a:t>
            </a:r>
          </a:p>
          <a:p>
            <a:pPr>
              <a:lnSpc>
                <a:spcPct val="110000"/>
              </a:lnSpc>
            </a:pPr>
            <a:r>
              <a:rPr lang="ru-RU" dirty="0"/>
              <a:t>«По происхождению своему </a:t>
            </a:r>
            <a:r>
              <a:rPr lang="en-US" dirty="0"/>
              <a:t>“</a:t>
            </a:r>
            <a:r>
              <a:rPr lang="ru-RU" dirty="0"/>
              <a:t>законы природы</a:t>
            </a:r>
            <a:r>
              <a:rPr lang="en-US" dirty="0"/>
              <a:t>”</a:t>
            </a:r>
            <a:r>
              <a:rPr lang="ru-RU" dirty="0"/>
              <a:t> суть ограничения, которые мы предписываем нашим ожиданиям по указаниям опыта… Согласно нашему пониманию, </a:t>
            </a:r>
            <a:r>
              <a:rPr lang="ru-RU" dirty="0">
                <a:solidFill>
                  <a:srgbClr val="FF0000"/>
                </a:solidFill>
              </a:rPr>
              <a:t>законы природы порождаются нашей психологической потребностью</a:t>
            </a:r>
            <a:r>
              <a:rPr lang="ru-RU" dirty="0"/>
              <a:t> </a:t>
            </a:r>
            <a:r>
              <a:rPr lang="ru-RU" i="1" dirty="0"/>
              <a:t>найтись среди явлений природы</a:t>
            </a:r>
            <a:r>
              <a:rPr lang="ru-RU" dirty="0"/>
              <a:t>, не стоять перед ними чуждо и смущенно… </a:t>
            </a:r>
            <a:r>
              <a:rPr lang="ru-RU" i="1" dirty="0"/>
              <a:t>Научное мышление является последним звеном в непрерывной цепи биологического развития,</a:t>
            </a:r>
            <a:r>
              <a:rPr lang="ru-RU" dirty="0"/>
              <a:t> начавшегося с первых элементар­ных проявлений жизни».</a:t>
            </a:r>
          </a:p>
        </p:txBody>
      </p:sp>
    </p:spTree>
    <p:extLst>
      <p:ext uri="{BB962C8B-B14F-4D97-AF65-F5344CB8AC3E}">
        <p14:creationId xmlns:p14="http://schemas.microsoft.com/office/powerpoint/2010/main" val="176756070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80E020-95C5-4BB8-A071-6221ECAC5ED7}"/>
              </a:ext>
            </a:extLst>
          </p:cNvPr>
          <p:cNvSpPr>
            <a:spLocks noGrp="1"/>
          </p:cNvSpPr>
          <p:nvPr>
            <p:ph idx="1"/>
          </p:nvPr>
        </p:nvSpPr>
        <p:spPr>
          <a:xfrm>
            <a:off x="457200" y="548680"/>
            <a:ext cx="8229600" cy="5577483"/>
          </a:xfrm>
        </p:spPr>
        <p:txBody>
          <a:bodyPr/>
          <a:lstStyle/>
          <a:p>
            <a:pPr>
              <a:lnSpc>
                <a:spcPct val="120000"/>
              </a:lnSpc>
            </a:pPr>
            <a:r>
              <a:rPr lang="ru-RU" dirty="0"/>
              <a:t>У Фрейда бессознательное и сознание - антагонисты. От их конфликта возникают неврозы. </a:t>
            </a:r>
          </a:p>
          <a:p>
            <a:pPr>
              <a:lnSpc>
                <a:spcPct val="120000"/>
              </a:lnSpc>
            </a:pPr>
            <a:r>
              <a:rPr lang="ru-RU" dirty="0"/>
              <a:t>Юнг: бессознательное и сознание - две стороны единой личности, они взаимодействуют друг с другом. </a:t>
            </a:r>
          </a:p>
          <a:p>
            <a:pPr>
              <a:lnSpc>
                <a:spcPct val="120000"/>
              </a:lnSpc>
            </a:pPr>
            <a:r>
              <a:rPr lang="ru-RU" dirty="0"/>
              <a:t>«Аналитическая психология».</a:t>
            </a:r>
            <a:endParaRPr lang="en-US" dirty="0"/>
          </a:p>
        </p:txBody>
      </p:sp>
    </p:spTree>
    <p:extLst>
      <p:ext uri="{BB962C8B-B14F-4D97-AF65-F5344CB8AC3E}">
        <p14:creationId xmlns:p14="http://schemas.microsoft.com/office/powerpoint/2010/main" val="62009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85000" lnSpcReduction="10000"/>
          </a:bodyPr>
          <a:lstStyle/>
          <a:p>
            <a:r>
              <a:rPr lang="ru-RU" dirty="0"/>
              <a:t>«Психологические типы» </a:t>
            </a:r>
            <a:r>
              <a:rPr lang="ru-RU" i="1" dirty="0"/>
              <a:t>(экстраверты и </a:t>
            </a:r>
            <a:r>
              <a:rPr lang="ru-RU" i="1" dirty="0" err="1"/>
              <a:t>интраверты</a:t>
            </a:r>
            <a:r>
              <a:rPr lang="ru-RU" i="1" dirty="0"/>
              <a:t>)</a:t>
            </a:r>
          </a:p>
          <a:p>
            <a:r>
              <a:rPr lang="ru-RU" dirty="0"/>
              <a:t>«Символы и метаморфозы Либидо». </a:t>
            </a:r>
          </a:p>
          <a:p>
            <a:r>
              <a:rPr lang="ru-RU" dirty="0"/>
              <a:t>«Человек и его символы»</a:t>
            </a:r>
          </a:p>
          <a:p>
            <a:r>
              <a:rPr lang="ru-RU" dirty="0"/>
              <a:t>«Архетип и символ»</a:t>
            </a:r>
          </a:p>
          <a:p>
            <a:r>
              <a:rPr lang="ru-RU" dirty="0"/>
              <a:t>«Один современный миф»</a:t>
            </a:r>
          </a:p>
          <a:p>
            <a:r>
              <a:rPr lang="ru-RU" dirty="0"/>
              <a:t>«</a:t>
            </a:r>
            <a:r>
              <a:rPr lang="ru-RU" dirty="0" err="1"/>
              <a:t>Тавистокские</a:t>
            </a:r>
            <a:r>
              <a:rPr lang="ru-RU" dirty="0"/>
              <a:t> лекции»</a:t>
            </a:r>
          </a:p>
          <a:p>
            <a:r>
              <a:rPr lang="ru-RU" dirty="0"/>
              <a:t>«Психология и религия»</a:t>
            </a:r>
          </a:p>
          <a:p>
            <a:r>
              <a:rPr lang="ru-RU" dirty="0"/>
              <a:t>«</a:t>
            </a:r>
            <a:r>
              <a:rPr lang="en-US" dirty="0"/>
              <a:t>AION</a:t>
            </a:r>
            <a:r>
              <a:rPr lang="ru-RU" dirty="0"/>
              <a:t>»</a:t>
            </a:r>
          </a:p>
          <a:p>
            <a:r>
              <a:rPr lang="ru-RU" dirty="0"/>
              <a:t>«Ответ Иову»</a:t>
            </a:r>
          </a:p>
          <a:p>
            <a:r>
              <a:rPr lang="ru-RU" dirty="0"/>
              <a:t>«Психология и алхимия»</a:t>
            </a:r>
          </a:p>
          <a:p>
            <a:r>
              <a:rPr lang="ru-RU" dirty="0"/>
              <a:t>«О психологии восточных религий и философий»</a:t>
            </a:r>
          </a:p>
          <a:p>
            <a:endParaRPr lang="ru-RU" dirty="0"/>
          </a:p>
        </p:txBody>
      </p:sp>
    </p:spTree>
    <p:extLst>
      <p:ext uri="{BB962C8B-B14F-4D97-AF65-F5344CB8AC3E}">
        <p14:creationId xmlns:p14="http://schemas.microsoft.com/office/powerpoint/2010/main" val="344579135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C857334-3A5B-4D01-967A-0F3242385E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260648"/>
            <a:ext cx="4280711" cy="5992997"/>
          </a:xfrm>
        </p:spPr>
      </p:pic>
      <p:sp>
        <p:nvSpPr>
          <p:cNvPr id="6" name="TextBox 5">
            <a:extLst>
              <a:ext uri="{FF2B5EF4-FFF2-40B4-BE49-F238E27FC236}">
                <a16:creationId xmlns:a16="http://schemas.microsoft.com/office/drawing/2014/main" id="{44472D7D-FE05-44A4-810B-CB6C7400B493}"/>
              </a:ext>
            </a:extLst>
          </p:cNvPr>
          <p:cNvSpPr txBox="1"/>
          <p:nvPr/>
        </p:nvSpPr>
        <p:spPr>
          <a:xfrm>
            <a:off x="971600" y="6412686"/>
            <a:ext cx="7200800" cy="369332"/>
          </a:xfrm>
          <a:prstGeom prst="rect">
            <a:avLst/>
          </a:prstGeom>
          <a:noFill/>
        </p:spPr>
        <p:txBody>
          <a:bodyPr wrap="square" rtlCol="0">
            <a:spAutoFit/>
          </a:bodyPr>
          <a:lstStyle/>
          <a:p>
            <a:pPr algn="ctr"/>
            <a:r>
              <a:rPr lang="ru-RU" dirty="0" err="1"/>
              <a:t>Херлуф</a:t>
            </a:r>
            <a:r>
              <a:rPr lang="ru-RU" dirty="0"/>
              <a:t> </a:t>
            </a:r>
            <a:r>
              <a:rPr lang="ru-RU" dirty="0" err="1"/>
              <a:t>Бидструп</a:t>
            </a:r>
            <a:endParaRPr lang="ru-RU" dirty="0"/>
          </a:p>
        </p:txBody>
      </p:sp>
    </p:spTree>
    <p:extLst>
      <p:ext uri="{BB962C8B-B14F-4D97-AF65-F5344CB8AC3E}">
        <p14:creationId xmlns:p14="http://schemas.microsoft.com/office/powerpoint/2010/main" val="314468478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880716"/>
          </a:xfrm>
        </p:spPr>
        <p:txBody>
          <a:bodyPr>
            <a:normAutofit/>
          </a:bodyPr>
          <a:lstStyle/>
          <a:p>
            <a:r>
              <a:rPr lang="ru-RU" sz="3000" dirty="0"/>
              <a:t>Бессознательное действует не как либидо, а как энергия.</a:t>
            </a:r>
          </a:p>
          <a:p>
            <a:r>
              <a:rPr lang="ru-RU" sz="3000" dirty="0">
                <a:solidFill>
                  <a:srgbClr val="FF0000"/>
                </a:solidFill>
              </a:rPr>
              <a:t>Архетипы</a:t>
            </a:r>
            <a:r>
              <a:rPr lang="ru-RU" sz="3000" dirty="0"/>
              <a:t> - это «трансцендентные по отношению к сознанию реальности, вызывающие к жизни комплексы представлений, которые выступают в виде мифологических мотивов». Образ кристалла.</a:t>
            </a:r>
          </a:p>
          <a:p>
            <a:r>
              <a:rPr lang="ru-RU" sz="3000" dirty="0"/>
              <a:t>В лечении важен анализ настоящего, а не прошлого.</a:t>
            </a:r>
          </a:p>
          <a:p>
            <a:r>
              <a:rPr lang="ru-RU" sz="3000" dirty="0"/>
              <a:t>Бессознательное и сознание взаимодействуют, они являются двумя сторонами одного целого.  </a:t>
            </a:r>
          </a:p>
        </p:txBody>
      </p:sp>
    </p:spTree>
    <p:extLst>
      <p:ext uri="{BB962C8B-B14F-4D97-AF65-F5344CB8AC3E}">
        <p14:creationId xmlns:p14="http://schemas.microsoft.com/office/powerpoint/2010/main" val="39782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C163A56-E285-4F2B-BDB1-097DB4F7807C}"/>
              </a:ext>
            </a:extLst>
          </p:cNvPr>
          <p:cNvSpPr>
            <a:spLocks noGrp="1"/>
          </p:cNvSpPr>
          <p:nvPr>
            <p:ph idx="1"/>
          </p:nvPr>
        </p:nvSpPr>
        <p:spPr>
          <a:xfrm>
            <a:off x="755576" y="548680"/>
            <a:ext cx="7931224" cy="5577483"/>
          </a:xfrm>
        </p:spPr>
        <p:txBody>
          <a:bodyPr>
            <a:normAutofit fontScale="85000" lnSpcReduction="20000"/>
          </a:bodyPr>
          <a:lstStyle/>
          <a:p>
            <a:r>
              <a:rPr lang="ru-RU" sz="3200" dirty="0"/>
              <a:t>Сознание (а оно является свободным) ставится перед некоторым выбором: есть архетип, который на него воздействует, и сознание должно выбрать: или вернуться к бессознательному, поддаться влиянию энергии, или же уйти от него, проявив свою волю, стать личностью.</a:t>
            </a:r>
          </a:p>
          <a:p>
            <a:r>
              <a:rPr lang="ru-RU" sz="3200" dirty="0"/>
              <a:t>Процесс индивидуации, самоосуществления -  выделение сознательного из бессознательного. Человек пытается объяснить это состояние и инстинктивно стремится восстановить единство с бессознательным с помощью магии, мифа, различных обрядов, ритуалов и т. д. Таким образом в сознании возникают различные мифы, или символы. </a:t>
            </a:r>
          </a:p>
          <a:p>
            <a:r>
              <a:rPr lang="ru-RU" sz="3200" dirty="0"/>
              <a:t>В этом роль религии.</a:t>
            </a:r>
          </a:p>
          <a:p>
            <a:endParaRPr lang="ru-RU" dirty="0"/>
          </a:p>
        </p:txBody>
      </p:sp>
    </p:spTree>
    <p:extLst>
      <p:ext uri="{BB962C8B-B14F-4D97-AF65-F5344CB8AC3E}">
        <p14:creationId xmlns:p14="http://schemas.microsoft.com/office/powerpoint/2010/main" val="137595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52154"/>
          </a:xfrm>
        </p:spPr>
        <p:txBody>
          <a:bodyPr>
            <a:normAutofit fontScale="92500" lnSpcReduction="20000"/>
          </a:bodyPr>
          <a:lstStyle/>
          <a:p>
            <a:pPr marL="0" indent="0" algn="ctr">
              <a:buNone/>
            </a:pPr>
            <a:r>
              <a:rPr lang="ru-RU" i="1" dirty="0"/>
              <a:t>«Коллективное бессознательное».</a:t>
            </a:r>
          </a:p>
          <a:p>
            <a:r>
              <a:rPr lang="ru-RU" dirty="0"/>
              <a:t>«Бессознательное содержит как бы два слоя, а именно — </a:t>
            </a:r>
            <a:r>
              <a:rPr lang="ru-RU" dirty="0">
                <a:solidFill>
                  <a:srgbClr val="FF0000"/>
                </a:solidFill>
              </a:rPr>
              <a:t>личностный и коллективный</a:t>
            </a:r>
            <a:r>
              <a:rPr lang="ru-RU" dirty="0"/>
              <a:t>. Личностный слой оканчивается самыми ранними детскими воспоминаниями; коллективное бессознательное, напротив, охватывает период, предшествующий детству, т.е. </a:t>
            </a:r>
            <a:r>
              <a:rPr lang="ru-RU" i="1" dirty="0"/>
              <a:t>то, что осталось от жизни предков</a:t>
            </a:r>
            <a:r>
              <a:rPr lang="ru-RU" dirty="0"/>
              <a:t>. В то время как образы воспоминаний личного бессознательного являются как бы </a:t>
            </a:r>
            <a:r>
              <a:rPr lang="ru-RU" i="1" dirty="0"/>
              <a:t>заполненными</a:t>
            </a:r>
            <a:r>
              <a:rPr lang="ru-RU" dirty="0"/>
              <a:t>, ибо </a:t>
            </a:r>
            <a:r>
              <a:rPr lang="ru-RU" i="1" dirty="0"/>
              <a:t>пережитыми</a:t>
            </a:r>
            <a:r>
              <a:rPr lang="ru-RU" dirty="0"/>
              <a:t>, образами, архетипы коллективного бессознательного представляют собой формы незаполненные, ибо они не пережиты индивидуумом лично».</a:t>
            </a:r>
          </a:p>
          <a:p>
            <a:r>
              <a:rPr lang="ru-RU" dirty="0"/>
              <a:t>Аналогия кристалла.</a:t>
            </a:r>
          </a:p>
          <a:p>
            <a:endParaRPr lang="ru-RU" dirty="0"/>
          </a:p>
        </p:txBody>
      </p:sp>
    </p:spTree>
    <p:extLst>
      <p:ext uri="{BB962C8B-B14F-4D97-AF65-F5344CB8AC3E}">
        <p14:creationId xmlns:p14="http://schemas.microsoft.com/office/powerpoint/2010/main" val="148153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20000"/>
          </a:bodyPr>
          <a:lstStyle/>
          <a:p>
            <a:r>
              <a:rPr lang="ru-RU" dirty="0"/>
              <a:t>В религии – скептик: нельзя узнать, есть Бог или нет.</a:t>
            </a:r>
          </a:p>
          <a:p>
            <a:r>
              <a:rPr lang="ru-RU" dirty="0"/>
              <a:t>«Дело в том, что понятие Бога — совершенно необходимая психологическая функция иррациональной природы, которая вообще не имеет отношения к вопросу о существовании Бога. Ибо на этот вопрос человеческий интеллект никогда не сможет ответить; еще менее способен он дать какое-либо доказательство бытия Бога. Кроме того, такое доказательство излишне; идея </a:t>
            </a:r>
            <a:r>
              <a:rPr lang="ru-RU" dirty="0" err="1"/>
              <a:t>сверхмогущественного</a:t>
            </a:r>
            <a:r>
              <a:rPr lang="ru-RU" dirty="0"/>
              <a:t>, божественного существа наличествует повсюду, если не осознанно, то по крайней мере бессознательно, ибо она есть некоторый архетип».</a:t>
            </a:r>
          </a:p>
          <a:p>
            <a:r>
              <a:rPr lang="ru-RU" dirty="0"/>
              <a:t>Поэтому религия играет положительную роль. Она связывает бессознательное и личность.</a:t>
            </a:r>
          </a:p>
          <a:p>
            <a:r>
              <a:rPr lang="ru-RU" dirty="0"/>
              <a:t>Современный миф – НЛО.</a:t>
            </a:r>
          </a:p>
        </p:txBody>
      </p:sp>
    </p:spTree>
    <p:extLst>
      <p:ext uri="{BB962C8B-B14F-4D97-AF65-F5344CB8AC3E}">
        <p14:creationId xmlns:p14="http://schemas.microsoft.com/office/powerpoint/2010/main" val="7421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0" dirty="0"/>
              <a:t>Людвиг </a:t>
            </a:r>
            <a:r>
              <a:rPr lang="ru-RU" sz="3200" dirty="0" err="1"/>
              <a:t>Бинсвангер</a:t>
            </a:r>
            <a:r>
              <a:rPr lang="ru-RU" sz="3200" dirty="0"/>
              <a:t> (1881–1966) </a:t>
            </a:r>
          </a:p>
        </p:txBody>
      </p:sp>
      <p:pic>
        <p:nvPicPr>
          <p:cNvPr id="1026" name="Picture 2" descr="http://www.koob.ru/images/binswanger.jpg"/>
          <p:cNvPicPr>
            <a:picLocks noChangeAspect="1" noChangeArrowheads="1"/>
          </p:cNvPicPr>
          <p:nvPr/>
        </p:nvPicPr>
        <p:blipFill>
          <a:blip r:embed="rId2" cstate="print"/>
          <a:srcRect/>
          <a:stretch>
            <a:fillRect/>
          </a:stretch>
        </p:blipFill>
        <p:spPr bwMode="auto">
          <a:xfrm>
            <a:off x="2797890" y="1484784"/>
            <a:ext cx="3548220" cy="4896544"/>
          </a:xfrm>
          <a:prstGeom prst="rect">
            <a:avLst/>
          </a:prstGeom>
          <a:noFill/>
        </p:spPr>
      </p:pic>
    </p:spTree>
    <p:extLst>
      <p:ext uri="{BB962C8B-B14F-4D97-AF65-F5344CB8AC3E}">
        <p14:creationId xmlns:p14="http://schemas.microsoft.com/office/powerpoint/2010/main" val="215278838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F1E1334-2C50-4023-BFC5-08F353F2A94A}"/>
              </a:ext>
            </a:extLst>
          </p:cNvPr>
          <p:cNvPicPr>
            <a:picLocks noChangeAspect="1"/>
          </p:cNvPicPr>
          <p:nvPr/>
        </p:nvPicPr>
        <p:blipFill>
          <a:blip r:embed="rId2"/>
          <a:stretch>
            <a:fillRect/>
          </a:stretch>
        </p:blipFill>
        <p:spPr>
          <a:xfrm>
            <a:off x="395536" y="332656"/>
            <a:ext cx="7920879" cy="6264696"/>
          </a:xfrm>
          <a:prstGeom prst="rect">
            <a:avLst/>
          </a:prstGeom>
        </p:spPr>
      </p:pic>
    </p:spTree>
    <p:extLst>
      <p:ext uri="{BB962C8B-B14F-4D97-AF65-F5344CB8AC3E}">
        <p14:creationId xmlns:p14="http://schemas.microsoft.com/office/powerpoint/2010/main" val="333550721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lstStyle/>
          <a:p>
            <a:r>
              <a:rPr lang="ru-RU" dirty="0" err="1"/>
              <a:t>Бинсвангер</a:t>
            </a:r>
            <a:r>
              <a:rPr lang="ru-RU" dirty="0"/>
              <a:t> полностью отказывается от понятия бессознательного.</a:t>
            </a:r>
          </a:p>
          <a:p>
            <a:r>
              <a:rPr lang="ru-RU" dirty="0"/>
              <a:t>Понятия страха, времени, бытия в мире и т. д. - наиболее важные. Но главным является не понятие страха, а понятие любви. Именно любовь связывает воедино всю психику человека.</a:t>
            </a:r>
          </a:p>
          <a:p>
            <a:r>
              <a:rPr lang="ru-RU" dirty="0" err="1"/>
              <a:t>Фрейдовский</a:t>
            </a:r>
            <a:r>
              <a:rPr lang="ru-RU" dirty="0"/>
              <a:t> психоанализ ограничивается эфирным миром сна.</a:t>
            </a:r>
          </a:p>
          <a:p>
            <a:endParaRPr lang="ru-RU" dirty="0"/>
          </a:p>
        </p:txBody>
      </p:sp>
    </p:spTree>
    <p:extLst>
      <p:ext uri="{BB962C8B-B14F-4D97-AF65-F5344CB8AC3E}">
        <p14:creationId xmlns:p14="http://schemas.microsoft.com/office/powerpoint/2010/main" val="10171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a:bodyPr>
          <a:lstStyle/>
          <a:p>
            <a:r>
              <a:rPr lang="ru-RU" sz="3600" dirty="0"/>
              <a:t>Экономия мышления.</a:t>
            </a:r>
          </a:p>
          <a:p>
            <a:r>
              <a:rPr lang="ru-RU" sz="3600" dirty="0"/>
              <a:t>«Самое экономное и простое выражение фактов через понятия, вот в чем оно (естествознание) признает свою цель».</a:t>
            </a:r>
          </a:p>
          <a:p>
            <a:r>
              <a:rPr lang="ru-RU" sz="3600" dirty="0"/>
              <a:t>Теории, таким образом, это условные соглашения (конвенции), «упорядоченные, упрощенные и свободные от противоречий системы».</a:t>
            </a:r>
          </a:p>
        </p:txBody>
      </p:sp>
    </p:spTree>
    <p:extLst>
      <p:ext uri="{BB962C8B-B14F-4D97-AF65-F5344CB8AC3E}">
        <p14:creationId xmlns:p14="http://schemas.microsoft.com/office/powerpoint/2010/main" val="183276701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428604"/>
            <a:ext cx="8003232" cy="5697559"/>
          </a:xfrm>
        </p:spPr>
        <p:txBody>
          <a:bodyPr>
            <a:normAutofit fontScale="85000" lnSpcReduction="20000"/>
          </a:bodyPr>
          <a:lstStyle/>
          <a:p>
            <a:pPr marL="0" indent="0">
              <a:lnSpc>
                <a:spcPct val="120000"/>
              </a:lnSpc>
              <a:buNone/>
            </a:pPr>
            <a:r>
              <a:rPr lang="ru-RU" dirty="0"/>
              <a:t>Психиатрия «не просто исследует отдельные сферы явлений и реальности, которые можно найти “в человеческих существах”, но, скорее, исследует </a:t>
            </a:r>
            <a:r>
              <a:rPr lang="ru-RU" i="1" dirty="0"/>
              <a:t>бытие человека как целого. </a:t>
            </a:r>
            <a:r>
              <a:rPr lang="ru-RU" dirty="0"/>
              <a:t>На такой вопрос нельзя ответить с помощью одних научных методов… Ибо, как говорит Хайдеггер, бытие человека нельзя установить с помощью “суммирующего перечисления” довольно двусмысленных онтологических модусов тела, разума и души. Необходим возврат к (субъективной) трансцендентности, к </a:t>
            </a:r>
            <a:r>
              <a:rPr lang="ru-RU" dirty="0" err="1"/>
              <a:t>Dasein</a:t>
            </a:r>
            <a:r>
              <a:rPr lang="ru-RU" dirty="0"/>
              <a:t> как </a:t>
            </a:r>
            <a:r>
              <a:rPr lang="ru-RU" dirty="0" err="1"/>
              <a:t>бытию-в-мире</a:t>
            </a:r>
            <a:r>
              <a:rPr lang="ru-RU" dirty="0"/>
              <a:t>, даже несмотря на то, что постоянное внимание получает его объективная трансцендентность».</a:t>
            </a:r>
          </a:p>
        </p:txBody>
      </p:sp>
    </p:spTree>
    <p:extLst>
      <p:ext uri="{BB962C8B-B14F-4D97-AF65-F5344CB8AC3E}">
        <p14:creationId xmlns:p14="http://schemas.microsoft.com/office/powerpoint/2010/main" val="216959662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6EEB8E-4668-47A7-84D5-EC4BB0A0DF56}"/>
              </a:ext>
            </a:extLst>
          </p:cNvPr>
          <p:cNvSpPr>
            <a:spLocks noGrp="1"/>
          </p:cNvSpPr>
          <p:nvPr>
            <p:ph idx="1"/>
          </p:nvPr>
        </p:nvSpPr>
        <p:spPr>
          <a:xfrm>
            <a:off x="457200" y="548680"/>
            <a:ext cx="8229600" cy="5577483"/>
          </a:xfrm>
        </p:spPr>
        <p:txBody>
          <a:bodyPr>
            <a:normAutofit fontScale="92500" lnSpcReduction="10000"/>
          </a:bodyPr>
          <a:lstStyle/>
          <a:p>
            <a:r>
              <a:rPr lang="ru-RU" dirty="0"/>
              <a:t>То, что Хайдеггер называл неподлинным существованием человека, </a:t>
            </a:r>
            <a:r>
              <a:rPr lang="ru-RU" dirty="0" err="1"/>
              <a:t>Бинсвангер</a:t>
            </a:r>
            <a:r>
              <a:rPr lang="ru-RU" dirty="0"/>
              <a:t> считает определяющей характеристикой душевного расстройства. </a:t>
            </a:r>
          </a:p>
          <a:p>
            <a:r>
              <a:rPr lang="ru-RU" dirty="0"/>
              <a:t>Психическая болезнь — это высшая степень </a:t>
            </a:r>
            <a:r>
              <a:rPr lang="ru-RU" dirty="0" err="1"/>
              <a:t>неподлинности</a:t>
            </a:r>
            <a:r>
              <a:rPr lang="ru-RU" dirty="0"/>
              <a:t>, так как в этом состоянии человек совершенно несвободен. Такой человек живет в мире механических, навязчивых действий, над его сознанием господствуют какие-то внешние, чуждые, страшные силы. Нарушается целостность существования, модус «заброшенности» доминирует над всеми остальными.</a:t>
            </a:r>
          </a:p>
        </p:txBody>
      </p:sp>
    </p:spTree>
    <p:extLst>
      <p:ext uri="{BB962C8B-B14F-4D97-AF65-F5344CB8AC3E}">
        <p14:creationId xmlns:p14="http://schemas.microsoft.com/office/powerpoint/2010/main" val="124140038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200" dirty="0" err="1"/>
              <a:t>Франкфуртская</a:t>
            </a:r>
            <a:r>
              <a:rPr lang="ru-RU" sz="3200" dirty="0"/>
              <a:t> школа</a:t>
            </a:r>
          </a:p>
        </p:txBody>
      </p:sp>
      <p:sp>
        <p:nvSpPr>
          <p:cNvPr id="3" name="Содержимое 2"/>
          <p:cNvSpPr>
            <a:spLocks noGrp="1"/>
          </p:cNvSpPr>
          <p:nvPr>
            <p:ph idx="1"/>
          </p:nvPr>
        </p:nvSpPr>
        <p:spPr>
          <a:xfrm>
            <a:off x="1331640" y="6029286"/>
            <a:ext cx="2808312" cy="471477"/>
          </a:xfrm>
        </p:spPr>
        <p:txBody>
          <a:bodyPr>
            <a:normAutofit/>
          </a:bodyPr>
          <a:lstStyle/>
          <a:p>
            <a:pPr marL="0" indent="0" algn="ctr">
              <a:buNone/>
            </a:pPr>
            <a:r>
              <a:rPr lang="ru-RU" sz="2000" dirty="0"/>
              <a:t>Макс </a:t>
            </a:r>
            <a:r>
              <a:rPr lang="ru-RU" sz="2000" dirty="0" err="1"/>
              <a:t>Хоркхаймер</a:t>
            </a:r>
            <a:endParaRPr lang="ru-RU" sz="2000" dirty="0"/>
          </a:p>
        </p:txBody>
      </p:sp>
      <p:pic>
        <p:nvPicPr>
          <p:cNvPr id="90114" name="Picture 2" descr="AdornoHorkheimerHabermasbyJeremyJShapiro2.png"/>
          <p:cNvPicPr>
            <a:picLocks noChangeAspect="1" noChangeArrowheads="1"/>
          </p:cNvPicPr>
          <p:nvPr/>
        </p:nvPicPr>
        <p:blipFill>
          <a:blip r:embed="rId2" cstate="print"/>
          <a:srcRect/>
          <a:stretch>
            <a:fillRect/>
          </a:stretch>
        </p:blipFill>
        <p:spPr bwMode="auto">
          <a:xfrm>
            <a:off x="1643042" y="1643050"/>
            <a:ext cx="5552487" cy="4214842"/>
          </a:xfrm>
          <a:prstGeom prst="rect">
            <a:avLst/>
          </a:prstGeom>
          <a:noFill/>
        </p:spPr>
      </p:pic>
      <p:sp>
        <p:nvSpPr>
          <p:cNvPr id="5" name="TextBox 4"/>
          <p:cNvSpPr txBox="1"/>
          <p:nvPr/>
        </p:nvSpPr>
        <p:spPr>
          <a:xfrm>
            <a:off x="4716016" y="6029286"/>
            <a:ext cx="2376264" cy="400110"/>
          </a:xfrm>
          <a:prstGeom prst="rect">
            <a:avLst/>
          </a:prstGeom>
          <a:noFill/>
        </p:spPr>
        <p:txBody>
          <a:bodyPr wrap="square" rtlCol="0">
            <a:spAutoFit/>
          </a:bodyPr>
          <a:lstStyle/>
          <a:p>
            <a:r>
              <a:rPr lang="ru-RU" sz="2000" dirty="0"/>
              <a:t>Теодор </a:t>
            </a:r>
            <a:r>
              <a:rPr lang="ru-RU" sz="2000" dirty="0" err="1"/>
              <a:t>Адорно</a:t>
            </a:r>
            <a:endParaRPr lang="ru-RU" sz="2000" dirty="0"/>
          </a:p>
        </p:txBody>
      </p:sp>
    </p:spTree>
    <p:extLst>
      <p:ext uri="{BB962C8B-B14F-4D97-AF65-F5344CB8AC3E}">
        <p14:creationId xmlns:p14="http://schemas.microsoft.com/office/powerpoint/2010/main" val="115854414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6F238E6-4E63-4988-B53C-EDE55A1F3B8F}"/>
              </a:ext>
            </a:extLst>
          </p:cNvPr>
          <p:cNvSpPr>
            <a:spLocks noGrp="1"/>
          </p:cNvSpPr>
          <p:nvPr>
            <p:ph idx="1"/>
          </p:nvPr>
        </p:nvSpPr>
        <p:spPr>
          <a:xfrm>
            <a:off x="457200" y="476672"/>
            <a:ext cx="8229600" cy="5649491"/>
          </a:xfrm>
        </p:spPr>
        <p:txBody>
          <a:bodyPr/>
          <a:lstStyle/>
          <a:p>
            <a:pPr marL="0" indent="0" algn="ctr">
              <a:buNone/>
            </a:pPr>
            <a:r>
              <a:rPr lang="ru-RU" sz="3600" dirty="0"/>
              <a:t>Теодор </a:t>
            </a:r>
            <a:r>
              <a:rPr lang="ru-RU" sz="3600" dirty="0" err="1"/>
              <a:t>Адорно</a:t>
            </a:r>
            <a:r>
              <a:rPr lang="ru-RU" sz="3600" dirty="0"/>
              <a:t> (1903–1969)</a:t>
            </a:r>
          </a:p>
          <a:p>
            <a:endParaRPr lang="ru-RU" dirty="0"/>
          </a:p>
        </p:txBody>
      </p:sp>
      <p:sp>
        <p:nvSpPr>
          <p:cNvPr id="4" name="Rectangle 1">
            <a:extLst>
              <a:ext uri="{FF2B5EF4-FFF2-40B4-BE49-F238E27FC236}">
                <a16:creationId xmlns:a16="http://schemas.microsoft.com/office/drawing/2014/main" id="{E19C8C8E-0F73-4676-B89D-422A1CD85B84}"/>
              </a:ext>
            </a:extLst>
          </p:cNvPr>
          <p:cNvSpPr>
            <a:spLocks noChangeArrowheads="1"/>
          </p:cNvSpPr>
          <p:nvPr/>
        </p:nvSpPr>
        <p:spPr bwMode="auto">
          <a:xfrm>
            <a:off x="1115616" y="1479267"/>
            <a:ext cx="727280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ru-RU" altLang="ru-RU" sz="3200" b="0" i="0" u="none" strike="noStrike" cap="none" normalizeH="0" baseline="0" dirty="0">
                <a:ln>
                  <a:noFill/>
                </a:ln>
                <a:solidFill>
                  <a:schemeClr val="tx1"/>
                </a:solidFill>
                <a:effectLst/>
              </a:rPr>
              <a:t>«Социология музыки».</a:t>
            </a:r>
          </a:p>
          <a:p>
            <a:pPr marL="0" marR="0" lvl="0" indent="0" algn="l" defTabSz="914400" rtl="0" eaLnBrk="0" fontAlgn="base" latinLnBrk="0" hangingPunct="0">
              <a:lnSpc>
                <a:spcPct val="100000"/>
              </a:lnSpc>
              <a:spcBef>
                <a:spcPct val="0"/>
              </a:spcBef>
              <a:spcAft>
                <a:spcPct val="0"/>
              </a:spcAft>
              <a:buClrTx/>
              <a:buSzTx/>
              <a:tabLst/>
            </a:pPr>
            <a:r>
              <a:rPr kumimoji="0" lang="ru-RU" altLang="ru-RU" sz="3200" b="0" i="0" u="none" strike="noStrike" cap="none" normalizeH="0" baseline="0" dirty="0">
                <a:ln>
                  <a:noFill/>
                </a:ln>
                <a:solidFill>
                  <a:schemeClr val="tx1"/>
                </a:solidFill>
                <a:effectLst/>
              </a:rPr>
              <a:t>«Проблемы философии морали». </a:t>
            </a:r>
          </a:p>
          <a:p>
            <a:pPr marL="0" marR="0" lvl="0" indent="0" algn="l" defTabSz="914400" rtl="0" eaLnBrk="0" fontAlgn="base" latinLnBrk="0" hangingPunct="0">
              <a:lnSpc>
                <a:spcPct val="100000"/>
              </a:lnSpc>
              <a:spcBef>
                <a:spcPct val="0"/>
              </a:spcBef>
              <a:spcAft>
                <a:spcPct val="0"/>
              </a:spcAft>
              <a:buClrTx/>
              <a:buSzTx/>
              <a:tabLst/>
            </a:pPr>
            <a:r>
              <a:rPr kumimoji="0" lang="ru-RU" altLang="ru-RU" sz="3200" b="0" i="0" u="none" strike="noStrike" cap="none" normalizeH="0" baseline="0" dirty="0">
                <a:ln>
                  <a:noFill/>
                </a:ln>
                <a:solidFill>
                  <a:schemeClr val="tx1"/>
                </a:solidFill>
                <a:effectLst/>
              </a:rPr>
              <a:t>«Эстетическая теория»</a:t>
            </a:r>
          </a:p>
          <a:p>
            <a:pPr marL="0" marR="0" lvl="0" indent="0" algn="l" defTabSz="914400" rtl="0" eaLnBrk="0" fontAlgn="base" latinLnBrk="0" hangingPunct="0">
              <a:lnSpc>
                <a:spcPct val="100000"/>
              </a:lnSpc>
              <a:spcBef>
                <a:spcPct val="0"/>
              </a:spcBef>
              <a:spcAft>
                <a:spcPct val="0"/>
              </a:spcAft>
              <a:buClrTx/>
              <a:buSzTx/>
              <a:tabLst/>
            </a:pPr>
            <a:r>
              <a:rPr kumimoji="0" lang="ru-RU" altLang="ru-RU" sz="3200" b="0" i="0" u="none" strike="noStrike" cap="none" normalizeH="0" baseline="0" dirty="0">
                <a:ln>
                  <a:noFill/>
                </a:ln>
                <a:solidFill>
                  <a:schemeClr val="tx1"/>
                </a:solidFill>
                <a:effectLst/>
              </a:rPr>
              <a:t>«Исследование авторитарной личности».</a:t>
            </a:r>
          </a:p>
          <a:p>
            <a:pPr marL="0" marR="0" lvl="0" indent="0" algn="l" defTabSz="914400" rtl="0" eaLnBrk="0" fontAlgn="base" latinLnBrk="0" hangingPunct="0">
              <a:lnSpc>
                <a:spcPct val="100000"/>
              </a:lnSpc>
              <a:spcBef>
                <a:spcPct val="0"/>
              </a:spcBef>
              <a:spcAft>
                <a:spcPct val="0"/>
              </a:spcAft>
              <a:buClrTx/>
              <a:buSzTx/>
              <a:tabLst/>
            </a:pPr>
            <a:r>
              <a:rPr kumimoji="0" lang="ru-RU" altLang="ru-RU" sz="3200" b="0" i="0" u="none" strike="noStrike" cap="none" normalizeH="0" baseline="0" dirty="0">
                <a:ln>
                  <a:noFill/>
                </a:ln>
                <a:solidFill>
                  <a:schemeClr val="tx1"/>
                </a:solidFill>
                <a:effectLst/>
              </a:rPr>
              <a:t>«Философия новой музыки». </a:t>
            </a:r>
          </a:p>
          <a:p>
            <a:pPr marL="0" marR="0" lvl="0" indent="0" algn="l" defTabSz="914400" rtl="0" eaLnBrk="0" fontAlgn="base" latinLnBrk="0" hangingPunct="0">
              <a:lnSpc>
                <a:spcPct val="100000"/>
              </a:lnSpc>
              <a:spcBef>
                <a:spcPct val="0"/>
              </a:spcBef>
              <a:spcAft>
                <a:spcPct val="0"/>
              </a:spcAft>
              <a:buClrTx/>
              <a:buSzTx/>
              <a:tabLst/>
            </a:pPr>
            <a:r>
              <a:rPr kumimoji="0" lang="ru-RU" altLang="ru-RU" sz="3200" b="0" i="0" u="none" strike="noStrike" cap="none" normalizeH="0" baseline="0" dirty="0">
                <a:ln>
                  <a:noFill/>
                </a:ln>
                <a:solidFill>
                  <a:schemeClr val="tx1"/>
                </a:solidFill>
                <a:effectLst/>
              </a:rPr>
              <a:t>«Негативная диалектика»</a:t>
            </a:r>
          </a:p>
          <a:p>
            <a:pPr marL="0" marR="0" lvl="0" indent="0" algn="l" defTabSz="914400" rtl="0" eaLnBrk="0" fontAlgn="base" latinLnBrk="0" hangingPunct="0">
              <a:lnSpc>
                <a:spcPct val="100000"/>
              </a:lnSpc>
              <a:spcBef>
                <a:spcPct val="0"/>
              </a:spcBef>
              <a:spcAft>
                <a:spcPct val="0"/>
              </a:spcAft>
              <a:buClrTx/>
              <a:buSzTx/>
              <a:tabLst/>
            </a:pPr>
            <a:r>
              <a:rPr kumimoji="0" lang="ru-RU" altLang="ru-RU" sz="3200" b="0" i="0" u="none" strike="noStrike" cap="none" normalizeH="0" baseline="0" dirty="0">
                <a:ln>
                  <a:noFill/>
                </a:ln>
                <a:solidFill>
                  <a:schemeClr val="tx1"/>
                </a:solidFill>
                <a:effectLst/>
              </a:rPr>
              <a:t>«Жаргон подлинности»</a:t>
            </a:r>
            <a:endParaRPr kumimoji="0" lang="ru-RU" altLang="ru-RU"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9589598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4DD00D1-15A2-423C-996B-9C0C79CFF9B4}"/>
              </a:ext>
            </a:extLst>
          </p:cNvPr>
          <p:cNvSpPr>
            <a:spLocks noGrp="1"/>
          </p:cNvSpPr>
          <p:nvPr>
            <p:ph idx="1"/>
          </p:nvPr>
        </p:nvSpPr>
        <p:spPr>
          <a:xfrm>
            <a:off x="457200" y="332656"/>
            <a:ext cx="8229600" cy="5793507"/>
          </a:xfrm>
        </p:spPr>
        <p:txBody>
          <a:bodyPr/>
          <a:lstStyle/>
          <a:p>
            <a:pPr marL="0" indent="0" algn="ctr">
              <a:buNone/>
            </a:pPr>
            <a:r>
              <a:rPr lang="ru-RU" sz="3600" dirty="0"/>
              <a:t>Макс </a:t>
            </a:r>
            <a:r>
              <a:rPr lang="ru-RU" sz="3600" dirty="0" err="1"/>
              <a:t>Хоркхаймер</a:t>
            </a:r>
            <a:r>
              <a:rPr lang="ru-RU" sz="3600" dirty="0"/>
              <a:t> (1895–1973)</a:t>
            </a:r>
          </a:p>
          <a:p>
            <a:endParaRPr lang="ru-RU" dirty="0"/>
          </a:p>
          <a:p>
            <a:pPr marL="0" indent="0">
              <a:buNone/>
            </a:pPr>
            <a:r>
              <a:rPr lang="ru-RU" dirty="0"/>
              <a:t>«Затмение разума» (1947), </a:t>
            </a:r>
          </a:p>
          <a:p>
            <a:pPr marL="0" indent="0">
              <a:buNone/>
            </a:pPr>
            <a:r>
              <a:rPr lang="ru-RU" dirty="0"/>
              <a:t>«Между философией и социальными науками» (1930–1938)</a:t>
            </a:r>
          </a:p>
        </p:txBody>
      </p:sp>
    </p:spTree>
    <p:extLst>
      <p:ext uri="{BB962C8B-B14F-4D97-AF65-F5344CB8AC3E}">
        <p14:creationId xmlns:p14="http://schemas.microsoft.com/office/powerpoint/2010/main" val="159843151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marL="0" indent="0" algn="ctr">
              <a:buNone/>
            </a:pPr>
            <a:r>
              <a:rPr lang="ru-RU" dirty="0"/>
              <a:t>«Диалектика просвещения» (1947).</a:t>
            </a:r>
          </a:p>
          <a:p>
            <a:r>
              <a:rPr lang="ru-RU" dirty="0"/>
              <a:t> Задача работы - «дать ответ на вопрос, почему человечество, вместо того чтобы прийти к истинно человеческому состоянию, погружается в пучину нового типа варварства».</a:t>
            </a:r>
          </a:p>
          <a:p>
            <a:r>
              <a:rPr lang="ru-RU" dirty="0"/>
              <a:t>Тупик вызван культом рациональности, уходящим корнями в идеологию Просвещения.</a:t>
            </a:r>
          </a:p>
        </p:txBody>
      </p:sp>
    </p:spTree>
    <p:extLst>
      <p:ext uri="{BB962C8B-B14F-4D97-AF65-F5344CB8AC3E}">
        <p14:creationId xmlns:p14="http://schemas.microsoft.com/office/powerpoint/2010/main" val="36856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E4AECAE-47B2-4ED9-A401-C3AE94CE571F}"/>
              </a:ext>
            </a:extLst>
          </p:cNvPr>
          <p:cNvSpPr>
            <a:spLocks noGrp="1"/>
          </p:cNvSpPr>
          <p:nvPr>
            <p:ph idx="1"/>
          </p:nvPr>
        </p:nvSpPr>
        <p:spPr>
          <a:xfrm>
            <a:off x="827584" y="548680"/>
            <a:ext cx="7859216" cy="5577483"/>
          </a:xfrm>
        </p:spPr>
        <p:txBody>
          <a:bodyPr>
            <a:normAutofit/>
          </a:bodyPr>
          <a:lstStyle/>
          <a:p>
            <a:pPr marL="0" indent="0" hangingPunct="0">
              <a:buNone/>
            </a:pPr>
            <a:r>
              <a:rPr lang="ru-RU" dirty="0"/>
              <a:t>«Усиление своей власти люди оплачивают ценой отчуждения от всего </a:t>
            </a:r>
            <a:r>
              <a:rPr lang="ru-RU" i="1" dirty="0"/>
              <a:t>того,</a:t>
            </a:r>
            <a:r>
              <a:rPr lang="ru-RU" dirty="0"/>
              <a:t> на что их власть распространяется. Просвещение относится к вещам точно так же, как диктатор к людям. Они известны ему в той степени, в какой он способен манипулировать ими. Человеку науки вещи известны в той степени, в какой он способен их производить. Тем самым их в-себе становится их для-него». </a:t>
            </a:r>
          </a:p>
        </p:txBody>
      </p:sp>
    </p:spTree>
    <p:extLst>
      <p:ext uri="{BB962C8B-B14F-4D97-AF65-F5344CB8AC3E}">
        <p14:creationId xmlns:p14="http://schemas.microsoft.com/office/powerpoint/2010/main" val="294566867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63B77C5-CD72-4148-B5E9-5678BAB0F4D5}"/>
              </a:ext>
            </a:extLst>
          </p:cNvPr>
          <p:cNvSpPr>
            <a:spLocks noGrp="1"/>
          </p:cNvSpPr>
          <p:nvPr>
            <p:ph idx="1"/>
          </p:nvPr>
        </p:nvSpPr>
        <p:spPr>
          <a:xfrm>
            <a:off x="323528" y="548680"/>
            <a:ext cx="8229600" cy="5760640"/>
          </a:xfrm>
        </p:spPr>
        <p:txBody>
          <a:bodyPr>
            <a:normAutofit fontScale="77500" lnSpcReduction="20000"/>
          </a:bodyPr>
          <a:lstStyle/>
          <a:p>
            <a:pPr>
              <a:lnSpc>
                <a:spcPct val="120000"/>
              </a:lnSpc>
            </a:pPr>
            <a:r>
              <a:rPr lang="ru-RU" dirty="0"/>
              <a:t>«Публикация </a:t>
            </a:r>
            <a:r>
              <a:rPr lang="en-US" dirty="0"/>
              <a:t>“</a:t>
            </a:r>
            <a:r>
              <a:rPr lang="ru-RU" dirty="0"/>
              <a:t>Экономическо-философских рукописей</a:t>
            </a:r>
            <a:r>
              <a:rPr lang="en-US" dirty="0"/>
              <a:t>”</a:t>
            </a:r>
            <a:r>
              <a:rPr lang="ru-RU" dirty="0"/>
              <a:t>, написанных Марксом в 1844 г., — важнейшее событие в истории марксистских штудий»</a:t>
            </a:r>
          </a:p>
          <a:p>
            <a:pPr marL="0" indent="0" algn="r">
              <a:lnSpc>
                <a:spcPct val="120000"/>
              </a:lnSpc>
              <a:buNone/>
            </a:pPr>
            <a:r>
              <a:rPr lang="ru-RU" dirty="0"/>
              <a:t>Маркузе Г. «Основания исторического материализма»</a:t>
            </a:r>
          </a:p>
          <a:p>
            <a:pPr>
              <a:lnSpc>
                <a:spcPct val="120000"/>
              </a:lnSpc>
            </a:pPr>
            <a:r>
              <a:rPr lang="ru-RU" dirty="0"/>
              <a:t>«Человек относится к продукту своего труда, к своему </a:t>
            </a:r>
            <a:r>
              <a:rPr lang="ru-RU" dirty="0" err="1"/>
              <a:t>опредмеченному</a:t>
            </a:r>
            <a:r>
              <a:rPr lang="ru-RU" dirty="0"/>
              <a:t> труду, как к предмету </a:t>
            </a:r>
            <a:r>
              <a:rPr lang="ru-RU" i="1" dirty="0"/>
              <a:t>чуждому, враждебному</a:t>
            </a:r>
            <a:r>
              <a:rPr lang="ru-RU" dirty="0"/>
              <a:t>, могущественному, от него не зависящему», «рабочий относится </a:t>
            </a:r>
            <a:r>
              <a:rPr lang="ru-RU" i="1" dirty="0"/>
              <a:t>к продукту своего труда</a:t>
            </a:r>
            <a:r>
              <a:rPr lang="ru-RU" dirty="0"/>
              <a:t> как к </a:t>
            </a:r>
            <a:r>
              <a:rPr lang="ru-RU" i="1" dirty="0"/>
              <a:t>чужому</a:t>
            </a:r>
            <a:r>
              <a:rPr lang="ru-RU" dirty="0"/>
              <a:t> предмету», «освоение предмета выступает как отчуждение до такой степени, что чем больше предметов рабочий производит, тем меньшим количеством их он может владеть и тем сильнее он подпадает под власть своего продукта, капитала» </a:t>
            </a:r>
          </a:p>
          <a:p>
            <a:pPr marL="0" indent="0" algn="r">
              <a:lnSpc>
                <a:spcPct val="120000"/>
              </a:lnSpc>
              <a:buNone/>
            </a:pPr>
            <a:r>
              <a:rPr lang="ru-RU" i="1" dirty="0"/>
              <a:t>Маркс К.</a:t>
            </a:r>
            <a:r>
              <a:rPr lang="ru-RU" dirty="0"/>
              <a:t> Экономическо-философские рукописи.</a:t>
            </a:r>
          </a:p>
          <a:p>
            <a:endParaRPr lang="ru-RU" dirty="0"/>
          </a:p>
        </p:txBody>
      </p:sp>
    </p:spTree>
    <p:extLst>
      <p:ext uri="{BB962C8B-B14F-4D97-AF65-F5344CB8AC3E}">
        <p14:creationId xmlns:p14="http://schemas.microsoft.com/office/powerpoint/2010/main" val="12880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786478"/>
          </a:xfrm>
        </p:spPr>
        <p:txBody>
          <a:bodyPr>
            <a:noAutofit/>
          </a:bodyPr>
          <a:lstStyle/>
          <a:p>
            <a:r>
              <a:rPr lang="ru-RU" sz="2800" dirty="0"/>
              <a:t>Отчуждение человека от мира вызывает отношение и к миру, и к самому себе, и к другим людям как к вещи. </a:t>
            </a:r>
          </a:p>
          <a:p>
            <a:r>
              <a:rPr lang="ru-RU" sz="2800" dirty="0"/>
              <a:t>Вещизм по отношению к миру проявляется как потребительское отношение к миру, по отношению же к людям он проявляется в возникновении различного рода агрессивных форм поведения, в том числе тоталитарных государств, фашистских и социалистических, в росте преступности, когда человек видит в другом человеке некоторую вещь, способную удовлетворить его собственные прихоти. </a:t>
            </a:r>
          </a:p>
        </p:txBody>
      </p:sp>
    </p:spTree>
    <p:extLst>
      <p:ext uri="{BB962C8B-B14F-4D97-AF65-F5344CB8AC3E}">
        <p14:creationId xmlns:p14="http://schemas.microsoft.com/office/powerpoint/2010/main" val="16455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4DA5C8E-66BC-477B-A461-9F6F3A0A57C0}"/>
              </a:ext>
            </a:extLst>
          </p:cNvPr>
          <p:cNvSpPr>
            <a:spLocks noGrp="1"/>
          </p:cNvSpPr>
          <p:nvPr>
            <p:ph idx="1"/>
          </p:nvPr>
        </p:nvSpPr>
        <p:spPr>
          <a:xfrm>
            <a:off x="1187624" y="548680"/>
            <a:ext cx="7499176" cy="5832648"/>
          </a:xfrm>
        </p:spPr>
        <p:txBody>
          <a:bodyPr>
            <a:normAutofit fontScale="85000" lnSpcReduction="10000"/>
          </a:bodyPr>
          <a:lstStyle/>
          <a:p>
            <a:pPr marL="0" indent="0">
              <a:lnSpc>
                <a:spcPct val="120000"/>
              </a:lnSpc>
              <a:buNone/>
            </a:pPr>
            <a:r>
              <a:rPr lang="ru-RU" dirty="0"/>
              <a:t>«</a:t>
            </a:r>
            <a:r>
              <a:rPr lang="ru-RU" dirty="0" err="1"/>
              <a:t>Опредмечивающее</a:t>
            </a:r>
            <a:r>
              <a:rPr lang="ru-RU" dirty="0"/>
              <a:t> мышление, точно так же как и больное, содержит в себе произвол самой вещи, совершенно чуждой субъективной цели, оно предает забвению саму вещь и именно тем самым уже учиняет над ней то насилие, которое совершается над ней в практике. Безоговорочный реализм цивилизованного человечества, достигающий своей кульминации в фашизме, представляет собой специальный случай параноидального бреда, </a:t>
            </a:r>
            <a:r>
              <a:rPr lang="ru-RU" dirty="0" err="1"/>
              <a:t>обесчеловечивающего</a:t>
            </a:r>
            <a:r>
              <a:rPr lang="ru-RU" dirty="0"/>
              <a:t> природу и, в конечном итоге, сами народы».</a:t>
            </a:r>
          </a:p>
        </p:txBody>
      </p:sp>
    </p:spTree>
    <p:extLst>
      <p:ext uri="{BB962C8B-B14F-4D97-AF65-F5344CB8AC3E}">
        <p14:creationId xmlns:p14="http://schemas.microsoft.com/office/powerpoint/2010/main" val="2993460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0B338B0-7BFD-4960-9AA0-7C9E065FF3F1}"/>
              </a:ext>
            </a:extLst>
          </p:cNvPr>
          <p:cNvSpPr>
            <a:spLocks noGrp="1"/>
          </p:cNvSpPr>
          <p:nvPr>
            <p:ph idx="1"/>
          </p:nvPr>
        </p:nvSpPr>
        <p:spPr>
          <a:xfrm>
            <a:off x="457200" y="548680"/>
            <a:ext cx="8229600" cy="5577483"/>
          </a:xfrm>
        </p:spPr>
        <p:txBody>
          <a:bodyPr/>
          <a:lstStyle/>
          <a:p>
            <a:r>
              <a:rPr lang="ru-RU" sz="3600" dirty="0"/>
              <a:t>Конвенционализм.</a:t>
            </a:r>
          </a:p>
          <a:p>
            <a:r>
              <a:rPr lang="ru-RU" sz="3600" dirty="0"/>
              <a:t>Вместо критерия истинности – критерий успешности теории. «Познание и заблуждение вытекают из одних и тех же психических источников; только </a:t>
            </a:r>
            <a:r>
              <a:rPr lang="ru-RU" sz="3600" dirty="0">
                <a:solidFill>
                  <a:srgbClr val="FF0000"/>
                </a:solidFill>
              </a:rPr>
              <a:t>успех</a:t>
            </a:r>
            <a:r>
              <a:rPr lang="ru-RU" sz="3600" dirty="0"/>
              <a:t> может разделить их».</a:t>
            </a:r>
          </a:p>
          <a:p>
            <a:r>
              <a:rPr lang="ru-RU" sz="3600" dirty="0"/>
              <a:t>Цель науки – не истина (она недостижима), а экономия мышления.</a:t>
            </a:r>
          </a:p>
          <a:p>
            <a:endParaRPr lang="ru-RU" dirty="0"/>
          </a:p>
        </p:txBody>
      </p:sp>
    </p:spTree>
    <p:extLst>
      <p:ext uri="{BB962C8B-B14F-4D97-AF65-F5344CB8AC3E}">
        <p14:creationId xmlns:p14="http://schemas.microsoft.com/office/powerpoint/2010/main" val="256275313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F04F64-ABCE-4D68-8E03-A1E9D0521AB1}"/>
              </a:ext>
            </a:extLst>
          </p:cNvPr>
          <p:cNvSpPr>
            <a:spLocks noGrp="1"/>
          </p:cNvSpPr>
          <p:nvPr>
            <p:ph idx="1"/>
          </p:nvPr>
        </p:nvSpPr>
        <p:spPr>
          <a:xfrm>
            <a:off x="1259632" y="620688"/>
            <a:ext cx="7427168" cy="5505475"/>
          </a:xfrm>
        </p:spPr>
        <p:txBody>
          <a:bodyPr/>
          <a:lstStyle/>
          <a:p>
            <a:pPr marL="0" indent="0">
              <a:buNone/>
            </a:pPr>
            <a:r>
              <a:rPr lang="ru-RU" dirty="0"/>
              <a:t>Отсюда рост массовой культуры, потребительского отношения ко всему и т. д. Это черты так называемой «неудавшейся цивилизации».</a:t>
            </a:r>
          </a:p>
          <a:p>
            <a:endParaRPr lang="ru-RU" dirty="0"/>
          </a:p>
        </p:txBody>
      </p:sp>
    </p:spTree>
    <p:extLst>
      <p:ext uri="{BB962C8B-B14F-4D97-AF65-F5344CB8AC3E}">
        <p14:creationId xmlns:p14="http://schemas.microsoft.com/office/powerpoint/2010/main" val="424136409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3200" dirty="0"/>
              <a:t>Герберт Маркузе (1898–1979) </a:t>
            </a:r>
          </a:p>
        </p:txBody>
      </p:sp>
      <p:pic>
        <p:nvPicPr>
          <p:cNvPr id="92162" name="Picture 2" descr="Herbert Marcuse in Newton, Massachusetts 1955.jpeg"/>
          <p:cNvPicPr>
            <a:picLocks noChangeAspect="1" noChangeArrowheads="1"/>
          </p:cNvPicPr>
          <p:nvPr/>
        </p:nvPicPr>
        <p:blipFill>
          <a:blip r:embed="rId2" cstate="print"/>
          <a:srcRect/>
          <a:stretch>
            <a:fillRect/>
          </a:stretch>
        </p:blipFill>
        <p:spPr bwMode="auto">
          <a:xfrm>
            <a:off x="1209970" y="1142246"/>
            <a:ext cx="6724060" cy="5440378"/>
          </a:xfrm>
          <a:prstGeom prst="rect">
            <a:avLst/>
          </a:prstGeom>
          <a:noFill/>
        </p:spPr>
      </p:pic>
    </p:spTree>
    <p:extLst>
      <p:ext uri="{BB962C8B-B14F-4D97-AF65-F5344CB8AC3E}">
        <p14:creationId xmlns:p14="http://schemas.microsoft.com/office/powerpoint/2010/main" val="322390293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7AEC54C5-9EEC-4553-9184-F44A995873DA}"/>
              </a:ext>
            </a:extLst>
          </p:cNvPr>
          <p:cNvSpPr txBox="1">
            <a:spLocks/>
          </p:cNvSpPr>
          <p:nvPr/>
        </p:nvSpPr>
        <p:spPr>
          <a:xfrm>
            <a:off x="827584" y="548680"/>
            <a:ext cx="7560840" cy="5832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800" dirty="0"/>
              <a:t>1933 – в США.</a:t>
            </a:r>
          </a:p>
          <a:p>
            <a:r>
              <a:rPr lang="ru-RU" sz="1800" dirty="0"/>
              <a:t>1945 – в Германии, в комиссии по денацификации</a:t>
            </a:r>
          </a:p>
          <a:p>
            <a:endParaRPr lang="ru-RU" sz="1800" dirty="0"/>
          </a:p>
          <a:p>
            <a:r>
              <a:rPr lang="ru-RU" sz="1800" dirty="0"/>
              <a:t>«Онтология Гегеля и основание теории историчности» (1932)</a:t>
            </a:r>
          </a:p>
          <a:p>
            <a:r>
              <a:rPr lang="ru-RU" sz="1800" dirty="0"/>
              <a:t>«Разум и революция» (1941)</a:t>
            </a:r>
          </a:p>
          <a:p>
            <a:r>
              <a:rPr lang="ru-RU" sz="1800" dirty="0"/>
              <a:t>«Эрос и цивилизация» (1955)</a:t>
            </a:r>
          </a:p>
          <a:p>
            <a:r>
              <a:rPr lang="ru-RU" sz="1800" dirty="0"/>
              <a:t>«Советский марксизм: критический анализ» (1958) </a:t>
            </a:r>
          </a:p>
          <a:p>
            <a:r>
              <a:rPr lang="ru-RU" sz="1800" dirty="0"/>
              <a:t>«Одномерный человек» (1964)</a:t>
            </a:r>
          </a:p>
          <a:p>
            <a:r>
              <a:rPr lang="ru-RU" sz="1800" dirty="0"/>
              <a:t>«Культура и общество» — статьи разных лет в 2-х т. (изд. в 1965)</a:t>
            </a:r>
          </a:p>
          <a:p>
            <a:r>
              <a:rPr lang="ru-RU" sz="1800" dirty="0"/>
              <a:t>«Конец утопии: Герберт Маркузе ведет дискуссию со студентами и профессорами Свободного университета в Зап. Берлине» (1967)</a:t>
            </a:r>
          </a:p>
          <a:p>
            <a:r>
              <a:rPr lang="ru-RU" sz="1800" dirty="0"/>
              <a:t>«</a:t>
            </a:r>
            <a:r>
              <a:rPr lang="ru-RU" sz="1800" dirty="0" err="1"/>
              <a:t>Негации</a:t>
            </a:r>
            <a:r>
              <a:rPr lang="ru-RU" sz="1800" dirty="0"/>
              <a:t>. Эссе по критической теории» (1968)</a:t>
            </a:r>
          </a:p>
          <a:p>
            <a:r>
              <a:rPr lang="ru-RU" sz="1800" dirty="0"/>
              <a:t>«Психоанализ и политика» (1968)</a:t>
            </a:r>
          </a:p>
          <a:p>
            <a:r>
              <a:rPr lang="ru-RU" sz="1800" dirty="0"/>
              <a:t>«Идеи к критической теории общества» (1969)</a:t>
            </a:r>
          </a:p>
          <a:p>
            <a:r>
              <a:rPr lang="ru-RU" sz="1800" dirty="0"/>
              <a:t>«Эссе об освобождении» (1969)</a:t>
            </a:r>
          </a:p>
          <a:p>
            <a:r>
              <a:rPr lang="ru-RU" sz="1800" dirty="0"/>
              <a:t>«Контрреволюция и бунт» (1972)</a:t>
            </a:r>
          </a:p>
          <a:p>
            <a:r>
              <a:rPr lang="ru-RU" sz="1800" dirty="0"/>
              <a:t>«Эстетическое измерение: К критике марксистской эстетики» (1977)</a:t>
            </a:r>
          </a:p>
        </p:txBody>
      </p:sp>
    </p:spTree>
    <p:extLst>
      <p:ext uri="{BB962C8B-B14F-4D97-AF65-F5344CB8AC3E}">
        <p14:creationId xmlns:p14="http://schemas.microsoft.com/office/powerpoint/2010/main" val="195213773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11BA993-295F-43B6-8C77-09BEB9DA1B3E}"/>
              </a:ext>
            </a:extLst>
          </p:cNvPr>
          <p:cNvSpPr>
            <a:spLocks noGrp="1"/>
          </p:cNvSpPr>
          <p:nvPr>
            <p:ph idx="1"/>
          </p:nvPr>
        </p:nvSpPr>
        <p:spPr>
          <a:xfrm>
            <a:off x="457200" y="476672"/>
            <a:ext cx="8229600" cy="5649491"/>
          </a:xfrm>
        </p:spPr>
        <p:txBody>
          <a:bodyPr>
            <a:normAutofit fontScale="85000" lnSpcReduction="20000"/>
          </a:bodyPr>
          <a:lstStyle/>
          <a:p>
            <a:pPr marL="0" indent="0" algn="ctr">
              <a:buNone/>
            </a:pPr>
            <a:r>
              <a:rPr lang="ru-RU" dirty="0"/>
              <a:t>«Одномерный человек»</a:t>
            </a:r>
          </a:p>
          <a:p>
            <a:r>
              <a:rPr lang="ru-RU" dirty="0"/>
              <a:t>Современное общество «способно "предоставлять блага" во всем большем масштабе и использовать научное покорение природы для </a:t>
            </a:r>
            <a:r>
              <a:rPr lang="ru-RU" dirty="0">
                <a:solidFill>
                  <a:srgbClr val="FF0000"/>
                </a:solidFill>
              </a:rPr>
              <a:t>научного порабощения человека</a:t>
            </a:r>
            <a:r>
              <a:rPr lang="ru-RU" dirty="0"/>
              <a:t>».</a:t>
            </a:r>
          </a:p>
          <a:p>
            <a:r>
              <a:rPr lang="ru-RU" dirty="0"/>
              <a:t>Общество потребления.</a:t>
            </a:r>
          </a:p>
          <a:p>
            <a:r>
              <a:rPr lang="ru-RU" dirty="0"/>
              <a:t>«Технологические процессы механизации и стандартизации могли бы высвободить энергию индивидов и направить ее в еще неведомое царство свободы по ту сторону необходимости. Это изменило бы саму структуру человеческого существования; индивид, избавленный от мира труда, навязывающего ему </a:t>
            </a:r>
            <a:r>
              <a:rPr lang="ru-RU" dirty="0">
                <a:solidFill>
                  <a:srgbClr val="FF0000"/>
                </a:solidFill>
              </a:rPr>
              <a:t>чуждые потребности </a:t>
            </a:r>
            <a:r>
              <a:rPr lang="ru-RU" dirty="0"/>
              <a:t>и возможности, обрел бы свободу для осуществления своей автономии в жизни, ставшей теперь его собственной». </a:t>
            </a:r>
          </a:p>
        </p:txBody>
      </p:sp>
    </p:spTree>
    <p:extLst>
      <p:ext uri="{BB962C8B-B14F-4D97-AF65-F5344CB8AC3E}">
        <p14:creationId xmlns:p14="http://schemas.microsoft.com/office/powerpoint/2010/main" val="50322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5E285F5-1CFC-456D-B643-7EF21C467D4A}"/>
              </a:ext>
            </a:extLst>
          </p:cNvPr>
          <p:cNvSpPr>
            <a:spLocks noGrp="1"/>
          </p:cNvSpPr>
          <p:nvPr>
            <p:ph idx="1"/>
          </p:nvPr>
        </p:nvSpPr>
        <p:spPr>
          <a:xfrm>
            <a:off x="457200" y="548680"/>
            <a:ext cx="8229600" cy="5577483"/>
          </a:xfrm>
        </p:spPr>
        <p:txBody>
          <a:bodyPr>
            <a:normAutofit fontScale="92500" lnSpcReduction="20000"/>
          </a:bodyPr>
          <a:lstStyle/>
          <a:p>
            <a:r>
              <a:rPr lang="ru-RU" dirty="0"/>
              <a:t>Общество навязывает ложные потребности.</a:t>
            </a:r>
          </a:p>
          <a:p>
            <a:r>
              <a:rPr lang="ru-RU" dirty="0"/>
              <a:t>«"Ложными" являются те, которые </a:t>
            </a:r>
            <a:r>
              <a:rPr lang="ru-RU" dirty="0">
                <a:solidFill>
                  <a:srgbClr val="FF0000"/>
                </a:solidFill>
              </a:rPr>
              <a:t>навязываются</a:t>
            </a:r>
            <a:r>
              <a:rPr lang="ru-RU" dirty="0"/>
              <a:t> индивиду особыми социальными интересами в процессе его подавления: это потребности, закрепляющие тягостный труд, агрессивность, нищету и несправедливость. … Результат - эйфория в условиях несчастья. Большинство преобладающих потребностей (расслабляться, развлекаться, потреблять и вести себя в соответствии с рекламными образцами, любить и ненавидеть то, что любят и ненавидят другие) принадлежат именно к этой категории ложных потребностей».</a:t>
            </a:r>
          </a:p>
          <a:p>
            <a:endParaRPr lang="ru-RU" dirty="0"/>
          </a:p>
        </p:txBody>
      </p:sp>
    </p:spTree>
    <p:extLst>
      <p:ext uri="{BB962C8B-B14F-4D97-AF65-F5344CB8AC3E}">
        <p14:creationId xmlns:p14="http://schemas.microsoft.com/office/powerpoint/2010/main" val="213839538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929354"/>
          </a:xfrm>
        </p:spPr>
        <p:txBody>
          <a:bodyPr>
            <a:noAutofit/>
          </a:bodyPr>
          <a:lstStyle/>
          <a:p>
            <a:r>
              <a:rPr lang="ru-RU" sz="2800" dirty="0"/>
              <a:t>Вещизм проявляется вследствие того, что </a:t>
            </a:r>
            <a:r>
              <a:rPr lang="ru-RU" sz="2800" i="1" dirty="0" err="1"/>
              <a:t>сверх-Я</a:t>
            </a:r>
            <a:r>
              <a:rPr lang="ru-RU" sz="2800" dirty="0"/>
              <a:t>  подавляет </a:t>
            </a:r>
            <a:r>
              <a:rPr lang="ru-RU" sz="2800" i="1" dirty="0"/>
              <a:t>оно</a:t>
            </a:r>
            <a:r>
              <a:rPr lang="ru-RU" sz="2800" dirty="0"/>
              <a:t>, т. е. либидо. Нужно освободить энергию либидо, раскрепостить эрос, на который давит общество, нужно отрицать </a:t>
            </a:r>
            <a:r>
              <a:rPr lang="ru-RU" sz="2800" dirty="0" err="1"/>
              <a:t>сверх-я</a:t>
            </a:r>
            <a:r>
              <a:rPr lang="ru-RU" sz="2800" dirty="0"/>
              <a:t>, </a:t>
            </a:r>
            <a:r>
              <a:rPr lang="ru-RU" sz="2800" dirty="0" err="1"/>
              <a:t>отрицать</a:t>
            </a:r>
            <a:r>
              <a:rPr lang="ru-RU" sz="2800" dirty="0"/>
              <a:t> власть цивилизации. Без сексуальной революции невозможна и социальная революция.</a:t>
            </a:r>
          </a:p>
          <a:p>
            <a:r>
              <a:rPr lang="ru-RU" sz="2800" dirty="0"/>
              <a:t>Одномерный человек. В XIX в. человек был двухмерным: он потреблял и производил различные материальные блага, но имел и второе измерение — революционное. Сейчас – только потребитель.</a:t>
            </a:r>
          </a:p>
        </p:txBody>
      </p:sp>
    </p:spTree>
    <p:extLst>
      <p:ext uri="{BB962C8B-B14F-4D97-AF65-F5344CB8AC3E}">
        <p14:creationId xmlns:p14="http://schemas.microsoft.com/office/powerpoint/2010/main" val="39630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81286"/>
          </a:xfrm>
        </p:spPr>
        <p:txBody>
          <a:bodyPr>
            <a:normAutofit fontScale="85000" lnSpcReduction="10000"/>
          </a:bodyPr>
          <a:lstStyle/>
          <a:p>
            <a:r>
              <a:rPr lang="ru-RU" dirty="0"/>
              <a:t>«Однако под консервативно настроенной основной массой народа скрыта </a:t>
            </a:r>
            <a:r>
              <a:rPr lang="ru-RU" dirty="0">
                <a:solidFill>
                  <a:srgbClr val="FF0000"/>
                </a:solidFill>
              </a:rPr>
              <a:t>прослойка отверженных и аутсайдеров</a:t>
            </a:r>
            <a:r>
              <a:rPr lang="ru-RU" dirty="0"/>
              <a:t>, эксплуатируемых и преследуемых представителей других рас и цветных, безработных и нетрудоспособных. Они остаются за бортом демократического процесса, и их жизнь являет собой самую непосредственную и реальную необходимость отмены невыносимых условий и институтов. Таким образом, их противостояние само по себе революционно, пусть даже оно ими не осознается. Это противостояние наносит системе удар снаружи, от которого она не в силах уклониться; именно эта стихийная сила нарушает правила игры и тем самым разоблачает ее как бесчестную игру. </a:t>
            </a:r>
          </a:p>
        </p:txBody>
      </p:sp>
    </p:spTree>
    <p:extLst>
      <p:ext uri="{BB962C8B-B14F-4D97-AF65-F5344CB8AC3E}">
        <p14:creationId xmlns:p14="http://schemas.microsoft.com/office/powerpoint/2010/main" val="179953418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A767CB-A3CD-4313-9D20-008919FF5823}"/>
              </a:ext>
            </a:extLst>
          </p:cNvPr>
          <p:cNvSpPr>
            <a:spLocks noGrp="1"/>
          </p:cNvSpPr>
          <p:nvPr>
            <p:ph idx="1"/>
          </p:nvPr>
        </p:nvSpPr>
        <p:spPr>
          <a:xfrm>
            <a:off x="457200" y="476672"/>
            <a:ext cx="8229600" cy="5649491"/>
          </a:xfrm>
        </p:spPr>
        <p:txBody>
          <a:bodyPr>
            <a:normAutofit fontScale="92500" lnSpcReduction="20000"/>
          </a:bodyPr>
          <a:lstStyle/>
          <a:p>
            <a:r>
              <a:rPr lang="ru-RU" dirty="0"/>
              <a:t>Когда они (отверженные) объединяются и выходят на улицы, безоружные, беззащитные, с требованием самых простых гражданских прав, они знают, что столкнутся с собаками, камнями, бомбами, тюрьмами, концентрационными лагерями и даже смертью. Но их сила стоит за каждой политической демонстрацией жертв закона и существующего порядка. И тот факт, что они уже отказываются играть в эту игру, возможно, свидетельствует о том, что настоящему периоду развития цивилизации приходит конец». </a:t>
            </a:r>
          </a:p>
          <a:p>
            <a:r>
              <a:rPr lang="ru-RU" dirty="0" err="1"/>
              <a:t>Фрейдо</a:t>
            </a:r>
            <a:r>
              <a:rPr lang="ru-RU" dirty="0"/>
              <a:t>-марксизм.</a:t>
            </a:r>
          </a:p>
          <a:p>
            <a:endParaRPr lang="ru-RU" dirty="0"/>
          </a:p>
        </p:txBody>
      </p:sp>
    </p:spTree>
    <p:extLst>
      <p:ext uri="{BB962C8B-B14F-4D97-AF65-F5344CB8AC3E}">
        <p14:creationId xmlns:p14="http://schemas.microsoft.com/office/powerpoint/2010/main" val="287255507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3200" dirty="0"/>
              <a:t>Эрих </a:t>
            </a:r>
            <a:r>
              <a:rPr lang="ru-RU" sz="3200" dirty="0" err="1"/>
              <a:t>Фромм</a:t>
            </a:r>
            <a:r>
              <a:rPr lang="ru-RU" sz="3200" dirty="0"/>
              <a:t> (1900–1980)</a:t>
            </a:r>
          </a:p>
        </p:txBody>
      </p:sp>
      <p:pic>
        <p:nvPicPr>
          <p:cNvPr id="95234" name="Picture 2" descr="Erich Fromm.jpg"/>
          <p:cNvPicPr>
            <a:picLocks noChangeAspect="1" noChangeArrowheads="1"/>
          </p:cNvPicPr>
          <p:nvPr/>
        </p:nvPicPr>
        <p:blipFill>
          <a:blip r:embed="rId2" cstate="print"/>
          <a:srcRect/>
          <a:stretch>
            <a:fillRect/>
          </a:stretch>
        </p:blipFill>
        <p:spPr bwMode="auto">
          <a:xfrm>
            <a:off x="2644314" y="1484784"/>
            <a:ext cx="3855372" cy="4684277"/>
          </a:xfrm>
          <a:prstGeom prst="rect">
            <a:avLst/>
          </a:prstGeom>
          <a:noFill/>
        </p:spPr>
      </p:pic>
    </p:spTree>
    <p:extLst>
      <p:ext uri="{BB962C8B-B14F-4D97-AF65-F5344CB8AC3E}">
        <p14:creationId xmlns:p14="http://schemas.microsoft.com/office/powerpoint/2010/main" val="159069251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8D00985-0C3D-4980-9C93-DAFF9BE0ABCA}"/>
              </a:ext>
            </a:extLst>
          </p:cNvPr>
          <p:cNvSpPr>
            <a:spLocks noGrp="1"/>
          </p:cNvSpPr>
          <p:nvPr>
            <p:ph idx="1"/>
          </p:nvPr>
        </p:nvSpPr>
        <p:spPr>
          <a:xfrm>
            <a:off x="457200" y="548680"/>
            <a:ext cx="8229600" cy="5577483"/>
          </a:xfrm>
        </p:spPr>
        <p:txBody>
          <a:bodyPr>
            <a:normAutofit fontScale="92500" lnSpcReduction="10000"/>
          </a:bodyPr>
          <a:lstStyle/>
          <a:p>
            <a:r>
              <a:rPr lang="ru-RU" dirty="0"/>
              <a:t>Родился во Франкфурте-на-Майне в еврейской семье.</a:t>
            </a:r>
          </a:p>
          <a:p>
            <a:r>
              <a:rPr lang="ru-RU" dirty="0"/>
              <a:t>Религиозное образование.</a:t>
            </a:r>
          </a:p>
          <a:p>
            <a:r>
              <a:rPr lang="ru-RU" dirty="0" err="1"/>
              <a:t>Гейдельбергский</a:t>
            </a:r>
            <a:r>
              <a:rPr lang="ru-RU" dirty="0"/>
              <a:t> университет – философия.</a:t>
            </a:r>
          </a:p>
          <a:p>
            <a:r>
              <a:rPr lang="ru-RU" dirty="0"/>
              <a:t>Берлинский психоаналитический институт.</a:t>
            </a:r>
          </a:p>
          <a:p>
            <a:r>
              <a:rPr lang="ru-RU" dirty="0"/>
              <a:t>С 1925 г. практикующий психоаналитик.</a:t>
            </a:r>
          </a:p>
          <a:p>
            <a:r>
              <a:rPr lang="ru-RU" dirty="0"/>
              <a:t>С 1934 г. – в Нью-Йорке, преподает в Колумбийском университете.</a:t>
            </a:r>
          </a:p>
          <a:p>
            <a:r>
              <a:rPr lang="ru-RU" dirty="0"/>
              <a:t>С 1950 г. в Мексике, потом опять США.</a:t>
            </a:r>
          </a:p>
          <a:p>
            <a:r>
              <a:rPr lang="ru-RU" dirty="0"/>
              <a:t>Член социалистической партии США.</a:t>
            </a:r>
          </a:p>
          <a:p>
            <a:r>
              <a:rPr lang="ru-RU" dirty="0"/>
              <a:t>Скончался в Швейцарии.</a:t>
            </a:r>
          </a:p>
          <a:p>
            <a:endParaRPr lang="ru-RU" dirty="0"/>
          </a:p>
        </p:txBody>
      </p:sp>
    </p:spTree>
    <p:extLst>
      <p:ext uri="{BB962C8B-B14F-4D97-AF65-F5344CB8AC3E}">
        <p14:creationId xmlns:p14="http://schemas.microsoft.com/office/powerpoint/2010/main" val="2128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026B65CC-54FA-4F8F-8338-675773524842}"/>
              </a:ext>
            </a:extLst>
          </p:cNvPr>
          <p:cNvSpPr txBox="1">
            <a:spLocks/>
          </p:cNvSpPr>
          <p:nvPr/>
        </p:nvSpPr>
        <p:spPr>
          <a:xfrm>
            <a:off x="395536" y="620688"/>
            <a:ext cx="8291264" cy="56886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b="1" dirty="0"/>
              <a:t>Работы</a:t>
            </a:r>
          </a:p>
          <a:p>
            <a:pPr marL="0" indent="0">
              <a:buNone/>
            </a:pPr>
            <a:r>
              <a:rPr lang="ru-RU" dirty="0"/>
              <a:t>«Курс позитивной философии в </a:t>
            </a:r>
            <a:r>
              <a:rPr lang="en-US" dirty="0"/>
              <a:t>6</a:t>
            </a:r>
            <a:r>
              <a:rPr lang="ru-RU" dirty="0"/>
              <a:t> т</a:t>
            </a:r>
            <a:r>
              <a:rPr lang="en-US" dirty="0"/>
              <a:t>.</a:t>
            </a:r>
            <a:r>
              <a:rPr lang="ru-RU" dirty="0"/>
              <a:t>»</a:t>
            </a:r>
            <a:r>
              <a:rPr lang="en-US" dirty="0"/>
              <a:t> </a:t>
            </a:r>
            <a:r>
              <a:rPr lang="ru-RU" dirty="0"/>
              <a:t>(1830-1842), </a:t>
            </a:r>
          </a:p>
          <a:p>
            <a:pPr marL="0" indent="0">
              <a:buNone/>
            </a:pPr>
            <a:r>
              <a:rPr lang="ru-RU" dirty="0"/>
              <a:t>«Дух позитивной философии: Слово о положительном мышлении», </a:t>
            </a:r>
          </a:p>
          <a:p>
            <a:pPr marL="0" indent="0">
              <a:buNone/>
            </a:pPr>
            <a:r>
              <a:rPr lang="ru-RU" dirty="0"/>
              <a:t>«Общий обзор позитивизма»</a:t>
            </a:r>
          </a:p>
          <a:p>
            <a:pPr marL="0" indent="0">
              <a:buNone/>
            </a:pPr>
            <a:r>
              <a:rPr lang="ru-RU" dirty="0"/>
              <a:t>«Система позитивной политики, или Трактат по социологии, устанавливающий религию Человечества»</a:t>
            </a:r>
          </a:p>
          <a:p>
            <a:pPr marL="0" indent="0">
              <a:buNone/>
            </a:pPr>
            <a:r>
              <a:rPr lang="ru-RU" dirty="0"/>
              <a:t>«Семь лекций по социологии»</a:t>
            </a:r>
          </a:p>
          <a:p>
            <a:pPr marL="0" indent="0">
              <a:buNone/>
            </a:pPr>
            <a:r>
              <a:rPr lang="ru-RU" dirty="0"/>
              <a:t>«Позитивистский катехизис».</a:t>
            </a:r>
          </a:p>
        </p:txBody>
      </p:sp>
    </p:spTree>
    <p:extLst>
      <p:ext uri="{BB962C8B-B14F-4D97-AF65-F5344CB8AC3E}">
        <p14:creationId xmlns:p14="http://schemas.microsoft.com/office/powerpoint/2010/main" val="385913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404664"/>
            <a:ext cx="7787208" cy="5721499"/>
          </a:xfrm>
        </p:spPr>
        <p:txBody>
          <a:bodyPr>
            <a:normAutofit lnSpcReduction="10000"/>
          </a:bodyPr>
          <a:lstStyle/>
          <a:p>
            <a:pPr marL="0" indent="0">
              <a:buNone/>
            </a:pPr>
            <a:r>
              <a:rPr lang="ru-RU" dirty="0">
                <a:solidFill>
                  <a:srgbClr val="FF0000"/>
                </a:solidFill>
              </a:rPr>
              <a:t>Вольфганг Паули: </a:t>
            </a:r>
            <a:r>
              <a:rPr lang="ru-RU" dirty="0"/>
              <a:t>«Мах не хотел верить в существование атомов, ссылаясь на то, что их нельзя наблюдать непосредственно. Однако в физике и химии имеется великое множество явлений, которые есть надежда понять лишь теперь, когда мы знаем о существовании атомов. В данном случае Мах явно оказался введен в заблуждение своим собственным принципом, и мне не хотелось бы рассматривать это как чистую случайность» </a:t>
            </a:r>
          </a:p>
          <a:p>
            <a:pPr marL="0" indent="0" algn="r">
              <a:buNone/>
            </a:pPr>
            <a:r>
              <a:rPr lang="ru-RU" i="1" dirty="0"/>
              <a:t>Гейзенберг В.</a:t>
            </a:r>
            <a:r>
              <a:rPr lang="ru-RU" dirty="0"/>
              <a:t> «Физика и философия»</a:t>
            </a:r>
          </a:p>
        </p:txBody>
      </p:sp>
    </p:spTree>
    <p:extLst>
      <p:ext uri="{BB962C8B-B14F-4D97-AF65-F5344CB8AC3E}">
        <p14:creationId xmlns:p14="http://schemas.microsoft.com/office/powerpoint/2010/main" val="136594654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65802603-A580-4C59-9213-387094A4A424}"/>
              </a:ext>
            </a:extLst>
          </p:cNvPr>
          <p:cNvSpPr>
            <a:spLocks noGrp="1"/>
          </p:cNvSpPr>
          <p:nvPr>
            <p:ph idx="1"/>
          </p:nvPr>
        </p:nvSpPr>
        <p:spPr>
          <a:xfrm>
            <a:off x="457200" y="548680"/>
            <a:ext cx="8229600" cy="5577483"/>
          </a:xfrm>
        </p:spPr>
        <p:txBody>
          <a:bodyPr>
            <a:normAutofit lnSpcReduction="10000"/>
          </a:bodyPr>
          <a:lstStyle/>
          <a:p>
            <a:r>
              <a:rPr lang="ru-RU" dirty="0"/>
              <a:t>«Бегство от свободы» (1941), </a:t>
            </a:r>
          </a:p>
          <a:p>
            <a:r>
              <a:rPr lang="ru-RU" dirty="0"/>
              <a:t>«Психоанализ и этика» (1946), </a:t>
            </a:r>
          </a:p>
          <a:p>
            <a:r>
              <a:rPr lang="ru-RU" dirty="0"/>
              <a:t>«Человек для себя» (1947),</a:t>
            </a:r>
          </a:p>
          <a:p>
            <a:r>
              <a:rPr lang="ru-RU" dirty="0"/>
              <a:t>«Мужчина и женщина» (1949),</a:t>
            </a:r>
          </a:p>
          <a:p>
            <a:r>
              <a:rPr lang="ru-RU" dirty="0"/>
              <a:t>«Здоровое общество» (1955),</a:t>
            </a:r>
          </a:p>
          <a:p>
            <a:r>
              <a:rPr lang="ru-RU" dirty="0"/>
              <a:t>«Искусство любить» (1956),</a:t>
            </a:r>
          </a:p>
          <a:p>
            <a:r>
              <a:rPr lang="ru-RU" dirty="0"/>
              <a:t>«Догмат о Христе» (1963),</a:t>
            </a:r>
          </a:p>
          <a:p>
            <a:r>
              <a:rPr lang="ru-RU" dirty="0"/>
              <a:t>«Иметь или быть» (1976),</a:t>
            </a:r>
          </a:p>
          <a:p>
            <a:r>
              <a:rPr lang="ru-RU" dirty="0"/>
              <a:t>«Величие и ограниченность теории Фрейда» (1979).</a:t>
            </a:r>
          </a:p>
        </p:txBody>
      </p:sp>
    </p:spTree>
    <p:extLst>
      <p:ext uri="{BB962C8B-B14F-4D97-AF65-F5344CB8AC3E}">
        <p14:creationId xmlns:p14="http://schemas.microsoft.com/office/powerpoint/2010/main" val="202213562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BC2E37B-0BD7-414A-85C6-4992592A018D}"/>
              </a:ext>
            </a:extLst>
          </p:cNvPr>
          <p:cNvSpPr>
            <a:spLocks noGrp="1"/>
          </p:cNvSpPr>
          <p:nvPr>
            <p:ph idx="1"/>
          </p:nvPr>
        </p:nvSpPr>
        <p:spPr>
          <a:xfrm>
            <a:off x="457200" y="548680"/>
            <a:ext cx="8229600" cy="5577483"/>
          </a:xfrm>
        </p:spPr>
        <p:txBody>
          <a:bodyPr>
            <a:normAutofit fontScale="85000" lnSpcReduction="10000"/>
          </a:bodyPr>
          <a:lstStyle/>
          <a:p>
            <a:r>
              <a:rPr lang="ru-RU" dirty="0"/>
              <a:t>Фрейд </a:t>
            </a:r>
            <a:r>
              <a:rPr lang="ru-RU" dirty="0" err="1"/>
              <a:t>биологизировал</a:t>
            </a:r>
            <a:r>
              <a:rPr lang="ru-RU" dirty="0"/>
              <a:t> человека, слишком увлекся научной стороной. Забыл про социальную философию.</a:t>
            </a:r>
          </a:p>
          <a:p>
            <a:r>
              <a:rPr lang="ru-RU" dirty="0"/>
              <a:t>«Все … стремления и страхи, которые можно обнаружить в человеке, развиваются как реакции на определённые условия жизни. … Ни одна из таких склонностей не является изначально присущей человеку. … Образ жизни, обусловленный особенностями экономической системы, превращается в основополагающий фактор, определяющий характер человека, ибо властная потребность самосохранения вынуждает его принять условия, в которых ему приходится жить»</a:t>
            </a:r>
          </a:p>
          <a:p>
            <a:pPr marL="0" indent="0" algn="r">
              <a:buNone/>
            </a:pPr>
            <a:r>
              <a:rPr lang="ru-RU" dirty="0"/>
              <a:t>«Бегство от свободы»</a:t>
            </a:r>
          </a:p>
        </p:txBody>
      </p:sp>
    </p:spTree>
    <p:extLst>
      <p:ext uri="{BB962C8B-B14F-4D97-AF65-F5344CB8AC3E}">
        <p14:creationId xmlns:p14="http://schemas.microsoft.com/office/powerpoint/2010/main" val="225284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571480"/>
            <a:ext cx="7859216" cy="5554683"/>
          </a:xfrm>
        </p:spPr>
        <p:txBody>
          <a:bodyPr>
            <a:normAutofit fontScale="77500" lnSpcReduction="20000"/>
          </a:bodyPr>
          <a:lstStyle/>
          <a:p>
            <a:pPr marL="0" indent="0">
              <a:buNone/>
            </a:pPr>
            <a:r>
              <a:rPr lang="ru-RU" dirty="0"/>
              <a:t>«Взгляд Фрейда сужался его механистическим материализмом, который объяснял потребности человеческой природы его сексуальностью. Взгляд Маркса был гораздо более широким благодаря тому, что он видел, как классовое общество уродует человека, и поэтому мог составить представление о </a:t>
            </a:r>
            <a:r>
              <a:rPr lang="ru-RU" dirty="0" err="1"/>
              <a:t>неизуродованном</a:t>
            </a:r>
            <a:r>
              <a:rPr lang="ru-RU" dirty="0"/>
              <a:t> человеке и возможностях для его развития в том случае, если общество станет подлинно человечным. Фрейд был либеральным реформатором, Маркс — радикальным революционером. Но сколь бы разными они ни были, их объединяло непреклонное желание освободить человека, непоколебимая вера в то, что средством освобождения является истина, а условием освобождения — способность человека разорвать оковы иллюзий» </a:t>
            </a:r>
          </a:p>
          <a:p>
            <a:pPr marL="0" indent="0" algn="r">
              <a:buNone/>
            </a:pPr>
            <a:r>
              <a:rPr lang="ru-RU" dirty="0"/>
              <a:t>«Из плена иллюзий. </a:t>
            </a:r>
            <a:br>
              <a:rPr lang="ru-RU" dirty="0"/>
            </a:br>
            <a:r>
              <a:rPr lang="ru-RU" dirty="0"/>
              <a:t>Как я столкнулся с Марксом и Фрейдом»</a:t>
            </a:r>
          </a:p>
        </p:txBody>
      </p:sp>
    </p:spTree>
    <p:extLst>
      <p:ext uri="{BB962C8B-B14F-4D97-AF65-F5344CB8AC3E}">
        <p14:creationId xmlns:p14="http://schemas.microsoft.com/office/powerpoint/2010/main" val="265306489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59E0F4-A1F9-499F-9817-3012B256F1A3}"/>
              </a:ext>
            </a:extLst>
          </p:cNvPr>
          <p:cNvSpPr>
            <a:spLocks noGrp="1"/>
          </p:cNvSpPr>
          <p:nvPr>
            <p:ph idx="1"/>
          </p:nvPr>
        </p:nvSpPr>
        <p:spPr>
          <a:xfrm>
            <a:off x="457200" y="476672"/>
            <a:ext cx="8229600" cy="5832648"/>
          </a:xfrm>
        </p:spPr>
        <p:txBody>
          <a:bodyPr>
            <a:noAutofit/>
          </a:bodyPr>
          <a:lstStyle/>
          <a:p>
            <a:r>
              <a:rPr lang="ru-RU" dirty="0"/>
              <a:t>При капитализме стремление к индивидуальности ведёт к одиночеству, ощущению своей ничтожности и бессилия.</a:t>
            </a:r>
          </a:p>
          <a:p>
            <a:r>
              <a:rPr lang="ru-RU" dirty="0"/>
              <a:t>«О</a:t>
            </a:r>
            <a:r>
              <a:rPr lang="ru-RU" dirty="0">
                <a:effectLst/>
                <a:ea typeface="Times New Roman" panose="02020603050405020304" pitchFamily="18" charset="0"/>
                <a:cs typeface="Times New Roman" panose="02020603050405020304" pitchFamily="18" charset="0"/>
              </a:rPr>
              <a:t>сновные корни современного капитализма, его экономической структуры и его духа мы находим не в итальянской культуре позднего средневековья, а в экономической и общественной ситуации Центральной и Западной Европы и в выросших из нее доктринах Лютера и Кальвина».</a:t>
            </a:r>
          </a:p>
        </p:txBody>
      </p:sp>
    </p:spTree>
    <p:extLst>
      <p:ext uri="{BB962C8B-B14F-4D97-AF65-F5344CB8AC3E}">
        <p14:creationId xmlns:p14="http://schemas.microsoft.com/office/powerpoint/2010/main" val="39012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047D57F-C393-4C6A-84FA-28B4A014C245}"/>
              </a:ext>
            </a:extLst>
          </p:cNvPr>
          <p:cNvSpPr>
            <a:spLocks noGrp="1"/>
          </p:cNvSpPr>
          <p:nvPr>
            <p:ph idx="1"/>
          </p:nvPr>
        </p:nvSpPr>
        <p:spPr>
          <a:xfrm>
            <a:off x="457200" y="476672"/>
            <a:ext cx="8229600" cy="5649491"/>
          </a:xfrm>
        </p:spPr>
        <p:txBody>
          <a:bodyPr>
            <a:normAutofit/>
          </a:bodyPr>
          <a:lstStyle/>
          <a:p>
            <a:r>
              <a:rPr lang="ru-RU" sz="3200" dirty="0">
                <a:cs typeface="Times New Roman" panose="02020603050405020304" pitchFamily="18" charset="0"/>
              </a:rPr>
              <a:t>С одной стороны, Лютер дал свободу в области веры. С другой, - человек раб Бога, ибо полностью греховен. </a:t>
            </a:r>
          </a:p>
          <a:p>
            <a:r>
              <a:rPr lang="ru-RU" sz="3200" dirty="0">
                <a:cs typeface="Times New Roman" panose="02020603050405020304" pitchFamily="18" charset="0"/>
              </a:rPr>
              <a:t>«</a:t>
            </a:r>
            <a:r>
              <a:rPr lang="ru-RU" sz="3200" dirty="0">
                <a:effectLst/>
                <a:ea typeface="Times New Roman" panose="02020603050405020304" pitchFamily="18" charset="0"/>
                <a:cs typeface="Times New Roman" panose="02020603050405020304" pitchFamily="18" charset="0"/>
              </a:rPr>
              <a:t>Решение Лютера - это сегодняшнее решение очень многих людей, хотя они мыслят не в богословских терминах: уверенность достигается отказом от своей изолированной личности, превращением себя в орудие могущественной внешней силы». </a:t>
            </a:r>
            <a:endParaRPr lang="ru-RU" sz="3200" dirty="0"/>
          </a:p>
          <a:p>
            <a:endParaRPr lang="ru-RU" dirty="0"/>
          </a:p>
        </p:txBody>
      </p:sp>
    </p:spTree>
    <p:extLst>
      <p:ext uri="{BB962C8B-B14F-4D97-AF65-F5344CB8AC3E}">
        <p14:creationId xmlns:p14="http://schemas.microsoft.com/office/powerpoint/2010/main" val="236243277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0CD5B43-37A9-4E73-8283-1F8FF7177C65}"/>
              </a:ext>
            </a:extLst>
          </p:cNvPr>
          <p:cNvSpPr>
            <a:spLocks noGrp="1"/>
          </p:cNvSpPr>
          <p:nvPr>
            <p:ph idx="1"/>
          </p:nvPr>
        </p:nvSpPr>
        <p:spPr>
          <a:xfrm>
            <a:off x="827584" y="476672"/>
            <a:ext cx="7859216" cy="5649491"/>
          </a:xfrm>
        </p:spPr>
        <p:txBody>
          <a:bodyPr>
            <a:normAutofit/>
          </a:bodyPr>
          <a:lstStyle/>
          <a:p>
            <a:pPr marL="0" indent="0">
              <a:buNone/>
            </a:pPr>
            <a:r>
              <a:rPr lang="ru-RU" sz="2800" dirty="0">
                <a:effectLst/>
                <a:latin typeface="+mj-lt"/>
                <a:ea typeface="Times New Roman" panose="02020603050405020304" pitchFamily="18" charset="0"/>
                <a:cs typeface="Times New Roman" panose="02020603050405020304" pitchFamily="18" charset="0"/>
              </a:rPr>
              <a:t>«Свободный, изолированный индивид сломлен ощущением своей убогости, и теология Лютера выражает это чувство бессилия и сомнения. Облик человека, изображенный им в религиозных терминах, отражает положение индивида, возникшее в результате происходящих социально-экономических перемен. Представитель среднего класса был так же беспомощен перед лицом новых экономических сил, как обрисованный Лютером человек перед лицом Бога»</a:t>
            </a:r>
          </a:p>
          <a:p>
            <a:pPr marL="0" indent="0" algn="r">
              <a:buNone/>
            </a:pPr>
            <a:r>
              <a:rPr lang="ru-RU" sz="2800" dirty="0">
                <a:effectLst/>
                <a:latin typeface="+mj-lt"/>
                <a:ea typeface="Times New Roman" panose="02020603050405020304" pitchFamily="18" charset="0"/>
                <a:cs typeface="Times New Roman" panose="02020603050405020304" pitchFamily="18" charset="0"/>
              </a:rPr>
              <a:t>«Бегство от свободы»</a:t>
            </a:r>
            <a:endParaRPr lang="ru-RU" sz="2800" dirty="0">
              <a:latin typeface="+mj-lt"/>
            </a:endParaRPr>
          </a:p>
        </p:txBody>
      </p:sp>
    </p:spTree>
    <p:extLst>
      <p:ext uri="{BB962C8B-B14F-4D97-AF65-F5344CB8AC3E}">
        <p14:creationId xmlns:p14="http://schemas.microsoft.com/office/powerpoint/2010/main" val="226976722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EAB8D8-53D5-48AC-A49B-98A2E8AEC41D}"/>
              </a:ext>
            </a:extLst>
          </p:cNvPr>
          <p:cNvSpPr>
            <a:spLocks noGrp="1"/>
          </p:cNvSpPr>
          <p:nvPr>
            <p:ph idx="1"/>
          </p:nvPr>
        </p:nvSpPr>
        <p:spPr>
          <a:xfrm>
            <a:off x="457200" y="476672"/>
            <a:ext cx="8229600" cy="5649491"/>
          </a:xfrm>
        </p:spPr>
        <p:txBody>
          <a:bodyPr>
            <a:normAutofit fontScale="85000" lnSpcReduction="10000"/>
          </a:bodyPr>
          <a:lstStyle/>
          <a:p>
            <a:pPr>
              <a:lnSpc>
                <a:spcPct val="120000"/>
              </a:lnSpc>
            </a:pPr>
            <a:r>
              <a:rPr lang="ru-RU" dirty="0"/>
              <a:t>Невроз – это неудачная попытка разрешения конфликта между непреодолимой внутренней зависимостью и стремлением к свободе.</a:t>
            </a:r>
          </a:p>
          <a:p>
            <a:pPr>
              <a:lnSpc>
                <a:spcPct val="120000"/>
              </a:lnSpc>
            </a:pPr>
            <a:r>
              <a:rPr lang="ru-RU" dirty="0"/>
              <a:t>Эдипов комплекс – «реакция ребёнка на давление родительского авторитета, который есть неотъемлемая черта патриархальной организации общества» («Человек для самого себя»).</a:t>
            </a:r>
          </a:p>
          <a:p>
            <a:pPr>
              <a:lnSpc>
                <a:spcPct val="120000"/>
              </a:lnSpc>
            </a:pPr>
            <a:r>
              <a:rPr lang="ru-RU" dirty="0"/>
              <a:t>Основная моральная проблема современности — это безразличие человека к самому себе. Задача гуманистического психоанализа —  в раскрытии человеком правды о себе.</a:t>
            </a:r>
          </a:p>
          <a:p>
            <a:endParaRPr lang="ru-RU" dirty="0"/>
          </a:p>
        </p:txBody>
      </p:sp>
    </p:spTree>
    <p:extLst>
      <p:ext uri="{BB962C8B-B14F-4D97-AF65-F5344CB8AC3E}">
        <p14:creationId xmlns:p14="http://schemas.microsoft.com/office/powerpoint/2010/main" val="165644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5FAC7A6-554D-4B29-A120-778772D5D0B2}"/>
              </a:ext>
            </a:extLst>
          </p:cNvPr>
          <p:cNvSpPr>
            <a:spLocks noGrp="1"/>
          </p:cNvSpPr>
          <p:nvPr>
            <p:ph idx="1"/>
          </p:nvPr>
        </p:nvSpPr>
        <p:spPr>
          <a:xfrm>
            <a:off x="457200" y="476672"/>
            <a:ext cx="8229600" cy="5649491"/>
          </a:xfrm>
        </p:spPr>
        <p:txBody>
          <a:bodyPr/>
          <a:lstStyle/>
          <a:p>
            <a:r>
              <a:rPr lang="ru-RU" dirty="0"/>
              <a:t>Человек, с одной стороны, часть природы, с другой —противостоит ей. Как над-природное существо человек свободен, а как природное он включен в причинно-следственные связи природы. </a:t>
            </a:r>
          </a:p>
          <a:p>
            <a:r>
              <a:rPr lang="ru-RU" dirty="0"/>
              <a:t>Человек свободен и в то же время боится своей свободы. </a:t>
            </a:r>
          </a:p>
          <a:p>
            <a:endParaRPr lang="ru-RU" dirty="0"/>
          </a:p>
        </p:txBody>
      </p:sp>
    </p:spTree>
    <p:extLst>
      <p:ext uri="{BB962C8B-B14F-4D97-AF65-F5344CB8AC3E}">
        <p14:creationId xmlns:p14="http://schemas.microsoft.com/office/powerpoint/2010/main" val="400924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52154"/>
          </a:xfrm>
        </p:spPr>
        <p:txBody>
          <a:bodyPr>
            <a:normAutofit fontScale="92500" lnSpcReduction="20000"/>
          </a:bodyPr>
          <a:lstStyle/>
          <a:p>
            <a:pPr>
              <a:lnSpc>
                <a:spcPct val="120000"/>
              </a:lnSpc>
            </a:pPr>
            <a:r>
              <a:rPr lang="ru-RU" sz="3400" dirty="0">
                <a:solidFill>
                  <a:srgbClr val="FF0000"/>
                </a:solidFill>
              </a:rPr>
              <a:t>Гуманистический социализм </a:t>
            </a:r>
            <a:r>
              <a:rPr lang="ru-RU" sz="3400" dirty="0"/>
              <a:t>– не революционный, он возможен вследствие совершенствования каждой личности, преодоления отчуждения человека от общества.</a:t>
            </a:r>
          </a:p>
          <a:p>
            <a:pPr>
              <a:lnSpc>
                <a:spcPct val="120000"/>
              </a:lnSpc>
            </a:pPr>
            <a:r>
              <a:rPr lang="ru-RU" sz="3400" dirty="0"/>
              <a:t>«Человек оказывается перед выбором: либо избавиться от свободы с помощью новой зависимости, нового подчинения, либо дорасти до полной реализации позитивной свободы, основанной на неповторимости и индивидуальности каждого» </a:t>
            </a:r>
          </a:p>
          <a:p>
            <a:pPr marL="0" indent="0" algn="r">
              <a:lnSpc>
                <a:spcPct val="120000"/>
              </a:lnSpc>
              <a:buNone/>
            </a:pPr>
            <a:r>
              <a:rPr lang="ru-RU" sz="3400" dirty="0"/>
              <a:t>«Бегство от свободы»</a:t>
            </a:r>
          </a:p>
        </p:txBody>
      </p:sp>
    </p:spTree>
    <p:extLst>
      <p:ext uri="{BB962C8B-B14F-4D97-AF65-F5344CB8AC3E}">
        <p14:creationId xmlns:p14="http://schemas.microsoft.com/office/powerpoint/2010/main" val="17261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10E4EE3-90C1-4FEC-A78B-A83C3A40C80C}"/>
              </a:ext>
            </a:extLst>
          </p:cNvPr>
          <p:cNvSpPr>
            <a:spLocks noGrp="1"/>
          </p:cNvSpPr>
          <p:nvPr>
            <p:ph idx="1"/>
          </p:nvPr>
        </p:nvSpPr>
        <p:spPr>
          <a:xfrm>
            <a:off x="457200" y="476672"/>
            <a:ext cx="8229600" cy="5649491"/>
          </a:xfrm>
        </p:spPr>
        <p:txBody>
          <a:bodyPr/>
          <a:lstStyle/>
          <a:p>
            <a:r>
              <a:rPr lang="ru-RU" dirty="0"/>
              <a:t>«Быть означает давать выражение всем задаткам, талантам и дарованиям, которыми наделён каждый из нас. Это значит преодолевать узкие рамки своего собственного «я», развивать и обновлять себя и при этом проявлять интерес и любовь к другим, желание не брать, а давать» </a:t>
            </a:r>
          </a:p>
          <a:p>
            <a:pPr marL="0" indent="0" algn="r">
              <a:buNone/>
            </a:pPr>
            <a:r>
              <a:rPr lang="ru-RU" dirty="0"/>
              <a:t>«Иметь или быть»</a:t>
            </a:r>
          </a:p>
        </p:txBody>
      </p:sp>
    </p:spTree>
    <p:extLst>
      <p:ext uri="{BB962C8B-B14F-4D97-AF65-F5344CB8AC3E}">
        <p14:creationId xmlns:p14="http://schemas.microsoft.com/office/powerpoint/2010/main" val="82511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476672"/>
            <a:ext cx="8229600" cy="5904656"/>
          </a:xfrm>
        </p:spPr>
        <p:txBody>
          <a:bodyPr>
            <a:normAutofit fontScale="77500" lnSpcReduction="20000"/>
          </a:bodyPr>
          <a:lstStyle/>
          <a:p>
            <a:pPr marL="0" indent="0">
              <a:lnSpc>
                <a:spcPct val="120000"/>
              </a:lnSpc>
              <a:buNone/>
            </a:pPr>
            <a:r>
              <a:rPr lang="ru-RU" dirty="0">
                <a:solidFill>
                  <a:srgbClr val="FF0000"/>
                </a:solidFill>
              </a:rPr>
              <a:t>Эйнштейн</a:t>
            </a:r>
            <a:r>
              <a:rPr lang="ru-RU" dirty="0"/>
              <a:t>: «Тот факт, что мир действительно существует, что в основе наших чувственных восприятий лежит нечто объективное, Мах обходит стороной. Я не собираюсь защищать наивный реализм, я-то уж знаю, какие трудные вопросы тут возникают, однако и понятие наблюдения у Маха мне кажется как-то уж слишком наивным. Мах поступает так, как если бы было уже известно, что означает слово </a:t>
            </a:r>
            <a:r>
              <a:rPr lang="en-US" dirty="0"/>
              <a:t>“</a:t>
            </a:r>
            <a:r>
              <a:rPr lang="ru-RU" dirty="0"/>
              <a:t>наблюдать</a:t>
            </a:r>
            <a:r>
              <a:rPr lang="en-US" dirty="0"/>
              <a:t>”</a:t>
            </a:r>
            <a:r>
              <a:rPr lang="ru-RU" dirty="0"/>
              <a:t>, и поскольку он надеется, что</a:t>
            </a:r>
            <a:r>
              <a:rPr lang="en-US" dirty="0"/>
              <a:t> </a:t>
            </a:r>
            <a:r>
              <a:rPr lang="ru-RU" dirty="0"/>
              <a:t>можно ускользнуть от решения о субъективности или объективности</a:t>
            </a:r>
            <a:r>
              <a:rPr lang="en-US" dirty="0"/>
              <a:t> </a:t>
            </a:r>
            <a:r>
              <a:rPr lang="ru-RU" dirty="0"/>
              <a:t>наблюдаемого, то в его понятие простоты и входит столь </a:t>
            </a:r>
            <a:r>
              <a:rPr lang="ru-RU" dirty="0">
                <a:solidFill>
                  <a:srgbClr val="FF0000"/>
                </a:solidFill>
              </a:rPr>
              <a:t>подозрительно коммерческая черта</a:t>
            </a:r>
            <a:r>
              <a:rPr lang="ru-RU" dirty="0"/>
              <a:t>: экономия мысли. У этого понятия чересчур уж субъективная окраска. В действительности простота</a:t>
            </a:r>
            <a:r>
              <a:rPr lang="en-US" dirty="0"/>
              <a:t> </a:t>
            </a:r>
            <a:r>
              <a:rPr lang="ru-RU" dirty="0"/>
              <a:t>законов природы — тоже объективный факт»</a:t>
            </a:r>
          </a:p>
          <a:p>
            <a:pPr marL="0" indent="0" algn="r">
              <a:lnSpc>
                <a:spcPct val="120000"/>
              </a:lnSpc>
              <a:buNone/>
            </a:pPr>
            <a:r>
              <a:rPr lang="ru-RU" i="1" dirty="0"/>
              <a:t>Гейзенберг В.</a:t>
            </a:r>
            <a:r>
              <a:rPr lang="ru-RU" dirty="0"/>
              <a:t> «Физика и философия»</a:t>
            </a:r>
          </a:p>
        </p:txBody>
      </p:sp>
    </p:spTree>
    <p:extLst>
      <p:ext uri="{BB962C8B-B14F-4D97-AF65-F5344CB8AC3E}">
        <p14:creationId xmlns:p14="http://schemas.microsoft.com/office/powerpoint/2010/main" val="85631267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95652DF-7178-4831-8586-40AB33B1A4D3}"/>
              </a:ext>
            </a:extLst>
          </p:cNvPr>
          <p:cNvSpPr>
            <a:spLocks noGrp="1"/>
          </p:cNvSpPr>
          <p:nvPr>
            <p:ph idx="1"/>
          </p:nvPr>
        </p:nvSpPr>
        <p:spPr>
          <a:xfrm>
            <a:off x="457200" y="548680"/>
            <a:ext cx="8229600" cy="5577483"/>
          </a:xfrm>
        </p:spPr>
        <p:txBody>
          <a:bodyPr>
            <a:normAutofit lnSpcReduction="10000"/>
          </a:bodyPr>
          <a:lstStyle/>
          <a:p>
            <a:r>
              <a:rPr lang="ru-RU" sz="3000" dirty="0"/>
              <a:t>«Сегодня человек стоит перед самым главным выбором: это выбор не между капитализмом и коммунизмом, а между </a:t>
            </a:r>
            <a:r>
              <a:rPr lang="ru-RU" sz="3000" dirty="0" err="1"/>
              <a:t>роботизмом</a:t>
            </a:r>
            <a:r>
              <a:rPr lang="ru-RU" sz="3000" dirty="0"/>
              <a:t> (как в его капиталистической, так и коммунистической форме) и гуманистическим </a:t>
            </a:r>
            <a:r>
              <a:rPr lang="ru-RU" sz="3000" dirty="0" err="1"/>
              <a:t>коммунитарным</a:t>
            </a:r>
            <a:r>
              <a:rPr lang="ru-RU" sz="3000" dirty="0"/>
              <a:t> социализмом» </a:t>
            </a:r>
          </a:p>
          <a:p>
            <a:pPr marL="0" indent="0" algn="r">
              <a:buNone/>
            </a:pPr>
            <a:r>
              <a:rPr lang="ru-RU" sz="3000" dirty="0"/>
              <a:t>«Здоровое общество»</a:t>
            </a:r>
          </a:p>
          <a:p>
            <a:r>
              <a:rPr lang="ru-RU" sz="3000" dirty="0">
                <a:effectLst/>
                <a:ea typeface="Times New Roman" panose="02020603050405020304" pitchFamily="18" charset="0"/>
              </a:rPr>
              <a:t>Психология малых групп. Человек всегда раскрывается в малой группе, в некоем коллективе — религиозной общине, спортивной команде, художественной секции и т. п. </a:t>
            </a:r>
            <a:endParaRPr lang="ru-RU" sz="3000" dirty="0"/>
          </a:p>
          <a:p>
            <a:endParaRPr lang="ru-RU" dirty="0"/>
          </a:p>
        </p:txBody>
      </p:sp>
    </p:spTree>
    <p:extLst>
      <p:ext uri="{BB962C8B-B14F-4D97-AF65-F5344CB8AC3E}">
        <p14:creationId xmlns:p14="http://schemas.microsoft.com/office/powerpoint/2010/main" val="11515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НЕОТОМИЗМ</a:t>
            </a:r>
          </a:p>
        </p:txBody>
      </p:sp>
      <p:sp>
        <p:nvSpPr>
          <p:cNvPr id="3" name="Содержимое 2"/>
          <p:cNvSpPr>
            <a:spLocks noGrp="1"/>
          </p:cNvSpPr>
          <p:nvPr>
            <p:ph idx="1"/>
          </p:nvPr>
        </p:nvSpPr>
        <p:spPr>
          <a:xfrm>
            <a:off x="1076479" y="5286388"/>
            <a:ext cx="2571768" cy="1000132"/>
          </a:xfrm>
        </p:spPr>
        <p:txBody>
          <a:bodyPr>
            <a:noAutofit/>
          </a:bodyPr>
          <a:lstStyle/>
          <a:p>
            <a:pPr>
              <a:buNone/>
            </a:pPr>
            <a:r>
              <a:rPr lang="ru-RU" sz="2800" dirty="0" err="1"/>
              <a:t>Этьен</a:t>
            </a:r>
            <a:r>
              <a:rPr lang="ru-RU" sz="2800" dirty="0"/>
              <a:t> </a:t>
            </a:r>
            <a:r>
              <a:rPr lang="ru-RU" sz="2800" dirty="0" err="1"/>
              <a:t>Жильсон</a:t>
            </a:r>
            <a:r>
              <a:rPr lang="ru-RU" sz="2800" dirty="0"/>
              <a:t> </a:t>
            </a:r>
          </a:p>
          <a:p>
            <a:pPr>
              <a:buNone/>
            </a:pPr>
            <a:r>
              <a:rPr lang="ru-RU" sz="2800" dirty="0"/>
              <a:t>(1884-1978) </a:t>
            </a:r>
          </a:p>
        </p:txBody>
      </p:sp>
      <p:pic>
        <p:nvPicPr>
          <p:cNvPr id="1026" name="Picture 2" descr="http://www.cfmpl.org/blog/wp-content/uploads/2011/12/gilson.jpg"/>
          <p:cNvPicPr>
            <a:picLocks noChangeAspect="1" noChangeArrowheads="1"/>
          </p:cNvPicPr>
          <p:nvPr/>
        </p:nvPicPr>
        <p:blipFill>
          <a:blip r:embed="rId2" cstate="print"/>
          <a:srcRect/>
          <a:stretch>
            <a:fillRect/>
          </a:stretch>
        </p:blipFill>
        <p:spPr bwMode="auto">
          <a:xfrm>
            <a:off x="1053892" y="1571612"/>
            <a:ext cx="2616942" cy="3357586"/>
          </a:xfrm>
          <a:prstGeom prst="rect">
            <a:avLst/>
          </a:prstGeom>
          <a:noFill/>
        </p:spPr>
      </p:pic>
      <p:pic>
        <p:nvPicPr>
          <p:cNvPr id="1028" name="Picture 4" descr="&amp;Mcy;&amp;acy;&amp;rcy;&amp;icy;&amp;tcy;&amp;iecy;&amp;ncy; &amp;ZHcy;&amp;acy;&amp;kcy;.gif"/>
          <p:cNvPicPr>
            <a:picLocks noChangeAspect="1" noChangeArrowheads="1"/>
          </p:cNvPicPr>
          <p:nvPr/>
        </p:nvPicPr>
        <p:blipFill>
          <a:blip r:embed="rId3" cstate="print"/>
          <a:srcRect/>
          <a:stretch>
            <a:fillRect/>
          </a:stretch>
        </p:blipFill>
        <p:spPr bwMode="auto">
          <a:xfrm>
            <a:off x="5357818" y="1500174"/>
            <a:ext cx="2732290" cy="3429024"/>
          </a:xfrm>
          <a:prstGeom prst="rect">
            <a:avLst/>
          </a:prstGeom>
          <a:noFill/>
        </p:spPr>
      </p:pic>
      <p:sp>
        <p:nvSpPr>
          <p:cNvPr id="6" name="TextBox 5"/>
          <p:cNvSpPr txBox="1"/>
          <p:nvPr/>
        </p:nvSpPr>
        <p:spPr>
          <a:xfrm>
            <a:off x="5357818" y="5286388"/>
            <a:ext cx="2500330" cy="954107"/>
          </a:xfrm>
          <a:prstGeom prst="rect">
            <a:avLst/>
          </a:prstGeom>
          <a:noFill/>
        </p:spPr>
        <p:txBody>
          <a:bodyPr wrap="square" rtlCol="0">
            <a:spAutoFit/>
          </a:bodyPr>
          <a:lstStyle/>
          <a:p>
            <a:r>
              <a:rPr lang="ru-RU" sz="2800" dirty="0"/>
              <a:t>Жак </a:t>
            </a:r>
            <a:r>
              <a:rPr lang="ru-RU" sz="2800" dirty="0" err="1"/>
              <a:t>Маритен</a:t>
            </a:r>
            <a:r>
              <a:rPr lang="ru-RU" sz="2800" dirty="0"/>
              <a:t>  (1882-1973)</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20000"/>
          </a:bodyPr>
          <a:lstStyle/>
          <a:p>
            <a:r>
              <a:rPr lang="ru-RU" dirty="0"/>
              <a:t>Создание неотомизма «снизу». Роль философии Бергсона.</a:t>
            </a:r>
          </a:p>
          <a:p>
            <a:r>
              <a:rPr lang="ru-RU" dirty="0"/>
              <a:t>«Созданная Бергсоном философия природы была для нас своего рода освобождением» (</a:t>
            </a:r>
            <a:r>
              <a:rPr lang="ru-RU" dirty="0" err="1"/>
              <a:t>Жильсон</a:t>
            </a:r>
            <a:r>
              <a:rPr lang="ru-RU" dirty="0"/>
              <a:t> Э. «Философ и теология»)</a:t>
            </a:r>
          </a:p>
          <a:p>
            <a:r>
              <a:rPr lang="ru-RU" dirty="0"/>
              <a:t>«…Отталкиваясь от научных представлений своего времени, так же, как ранее это проделал Аристотель, Бергсон очень скоро пришел к разоблачению сциентизма, материализма и детерминизма, которые сами теологи считали своими опаснейшими врагами. Немаловажно также и то обстоятельство, что, опровергая эти заблуждения, Бергсон не просто заимствовал те аргументы, которые были выдвинуты против науки IV века до Р.Х., он черпал свои опровержения именно из самой науки XX века» (Там же).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3EF6B3E-06BD-4E3C-BE47-7EEF3169D605}"/>
              </a:ext>
            </a:extLst>
          </p:cNvPr>
          <p:cNvSpPr>
            <a:spLocks noGrp="1"/>
          </p:cNvSpPr>
          <p:nvPr>
            <p:ph idx="1"/>
          </p:nvPr>
        </p:nvSpPr>
        <p:spPr>
          <a:xfrm>
            <a:off x="755576" y="476672"/>
            <a:ext cx="7931224" cy="5649491"/>
          </a:xfrm>
        </p:spPr>
        <p:txBody>
          <a:bodyPr>
            <a:normAutofit lnSpcReduction="10000"/>
          </a:bodyPr>
          <a:lstStyle/>
          <a:p>
            <a:pPr marL="0" indent="0">
              <a:buNone/>
            </a:pPr>
            <a:r>
              <a:rPr lang="ru-RU" dirty="0"/>
              <a:t>«Отрицание метафизики именем современной науки столкнулось лицом к лицу с утверждением метафизики на основании точного продолжения той же самой науки. Позитивизм потерпел поражение от философии, которая была еще более позитивной, чем он сам. Демонстрируя большую по сравнению с критицизмом и сциентизмом требовательность в том, что касалось научности, Бергсон тем самым наносил им сокрушительный удар» (Там же). </a:t>
            </a:r>
          </a:p>
          <a:p>
            <a:endParaRPr lang="ru-RU" dirty="0"/>
          </a:p>
        </p:txBody>
      </p:sp>
    </p:spTree>
    <p:extLst>
      <p:ext uri="{BB962C8B-B14F-4D97-AF65-F5344CB8AC3E}">
        <p14:creationId xmlns:p14="http://schemas.microsoft.com/office/powerpoint/2010/main" val="206168258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lnSpcReduction="10000"/>
          </a:bodyPr>
          <a:lstStyle/>
          <a:p>
            <a:r>
              <a:rPr lang="ru-RU" dirty="0"/>
              <a:t>Сверху:</a:t>
            </a:r>
          </a:p>
          <a:p>
            <a:r>
              <a:rPr lang="ru-RU" dirty="0"/>
              <a:t>1869 г. - I </a:t>
            </a:r>
            <a:r>
              <a:rPr lang="ru-RU" dirty="0" err="1"/>
              <a:t>Ватиканский</a:t>
            </a:r>
            <a:r>
              <a:rPr lang="ru-RU" dirty="0"/>
              <a:t> собор. Принята «Догматическая конституция о католической вере». Осужден атеизм и основанные на нем рационализм, пантеизм и материализм.</a:t>
            </a:r>
          </a:p>
          <a:p>
            <a:r>
              <a:rPr lang="ru-RU" dirty="0"/>
              <a:t>Папа Пий IX призвал к возвращению к старым церковным ценностям, особенно к изучению наследия Фомы Аквинского.</a:t>
            </a:r>
          </a:p>
          <a:p>
            <a:r>
              <a:rPr lang="ru-RU" dirty="0"/>
              <a:t>Папа Льва XIII: социальные беспорядки - следствие интеллектуальных беспорядков.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3D3EB3A-5BF3-444F-812A-1AAD122931DE}"/>
              </a:ext>
            </a:extLst>
          </p:cNvPr>
          <p:cNvSpPr>
            <a:spLocks noGrp="1"/>
          </p:cNvSpPr>
          <p:nvPr>
            <p:ph idx="1"/>
          </p:nvPr>
        </p:nvSpPr>
        <p:spPr>
          <a:xfrm>
            <a:off x="457200" y="476672"/>
            <a:ext cx="8229600" cy="5649491"/>
          </a:xfrm>
        </p:spPr>
        <p:txBody>
          <a:bodyPr>
            <a:normAutofit fontScale="92500" lnSpcReduction="10000"/>
          </a:bodyPr>
          <a:lstStyle/>
          <a:p>
            <a:r>
              <a:rPr lang="ru-RU" dirty="0"/>
              <a:t>4 августа 1879 г. папа Лев XIII - энциклика «</a:t>
            </a:r>
            <a:r>
              <a:rPr lang="ru-RU" dirty="0" err="1"/>
              <a:t>Aeterni</a:t>
            </a:r>
            <a:r>
              <a:rPr lang="ru-RU" dirty="0"/>
              <a:t> </a:t>
            </a:r>
            <a:r>
              <a:rPr lang="ru-RU" dirty="0" err="1"/>
              <a:t>Patris</a:t>
            </a:r>
            <a:r>
              <a:rPr lang="ru-RU" dirty="0"/>
              <a:t>» (обзор всех церковных авторов, которые в своих работах так или иначе ссылались на философию - Татиан, Иустин Философ, Афинагор, блаж. Августин, Василий Великий, Григорий Богослов, Григорий Нисский, Иоанн </a:t>
            </a:r>
            <a:r>
              <a:rPr lang="ru-RU" dirty="0" err="1"/>
              <a:t>Дамаскин</a:t>
            </a:r>
            <a:r>
              <a:rPr lang="ru-RU" dirty="0"/>
              <a:t>, Лев Великий, Григорий Великий и др.).</a:t>
            </a:r>
          </a:p>
          <a:p>
            <a:r>
              <a:rPr lang="ru-RU" dirty="0"/>
              <a:t>7 июля 1914 г. - «24 </a:t>
            </a:r>
            <a:r>
              <a:rPr lang="ru-RU" dirty="0" err="1"/>
              <a:t>томистских</a:t>
            </a:r>
            <a:r>
              <a:rPr lang="ru-RU" dirty="0"/>
              <a:t> тезиса», папа Пий X. Формулируются основные положения томизма в онтологии, теодицее, космологии, теории познания и т. д.</a:t>
            </a:r>
          </a:p>
          <a:p>
            <a:endParaRPr lang="ru-RU" dirty="0"/>
          </a:p>
        </p:txBody>
      </p:sp>
    </p:spTree>
    <p:extLst>
      <p:ext uri="{BB962C8B-B14F-4D97-AF65-F5344CB8AC3E}">
        <p14:creationId xmlns:p14="http://schemas.microsoft.com/office/powerpoint/2010/main" val="26499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lnSpcReduction="10000"/>
          </a:bodyPr>
          <a:lstStyle/>
          <a:p>
            <a:pPr marL="0" indent="0" algn="ctr">
              <a:buNone/>
            </a:pPr>
            <a:r>
              <a:rPr lang="ru-RU" b="1" dirty="0"/>
              <a:t>Вера и разум</a:t>
            </a:r>
          </a:p>
          <a:p>
            <a:r>
              <a:rPr lang="ru-RU" dirty="0"/>
              <a:t>В отношении богословия и философии отражается таинственная связь Божественного и </a:t>
            </a:r>
            <a:r>
              <a:rPr lang="ru-RU" dirty="0" err="1"/>
              <a:t>тварного</a:t>
            </a:r>
            <a:r>
              <a:rPr lang="ru-RU" dirty="0"/>
              <a:t> вообще.   «Философия — служанка богословия».</a:t>
            </a:r>
          </a:p>
          <a:p>
            <a:r>
              <a:rPr lang="ru-RU" dirty="0"/>
              <a:t>«Чтобы служанка выполняла свои обязанности, она должна быть </a:t>
            </a:r>
            <a:r>
              <a:rPr lang="ru-RU" dirty="0" err="1"/>
              <a:t>невpедимой</a:t>
            </a:r>
            <a:r>
              <a:rPr lang="ru-RU" dirty="0"/>
              <a:t>; </a:t>
            </a:r>
            <a:r>
              <a:rPr lang="ru-RU" dirty="0" err="1"/>
              <a:t>кpоме</a:t>
            </a:r>
            <a:r>
              <a:rPr lang="ru-RU" dirty="0"/>
              <a:t> того, хотя служанку и нельзя назвать госпожой, то все же она из дома последней» (</a:t>
            </a:r>
            <a:r>
              <a:rPr lang="ru-RU" dirty="0" err="1"/>
              <a:t>Жильсон</a:t>
            </a:r>
            <a:r>
              <a:rPr lang="ru-RU" dirty="0"/>
              <a:t> Э. Философ и теология).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87D5410-4A5D-4AB7-BA01-DEEFB5298E3B}"/>
              </a:ext>
            </a:extLst>
          </p:cNvPr>
          <p:cNvSpPr>
            <a:spLocks noGrp="1"/>
          </p:cNvSpPr>
          <p:nvPr>
            <p:ph idx="1"/>
          </p:nvPr>
        </p:nvSpPr>
        <p:spPr>
          <a:xfrm>
            <a:off x="457200" y="476672"/>
            <a:ext cx="8229600" cy="5649491"/>
          </a:xfrm>
        </p:spPr>
        <p:txBody>
          <a:bodyPr>
            <a:normAutofit fontScale="92500" lnSpcReduction="10000"/>
          </a:bodyPr>
          <a:lstStyle/>
          <a:p>
            <a:r>
              <a:rPr lang="ru-RU" dirty="0"/>
              <a:t>Предмет веры шире, чем предмет разума. Вера главенствует над разумом, как религия и богословие главенствуют над философией. Вера - критерий любой истины. Поэтому разум не может противоречить истинам Церкви. </a:t>
            </a:r>
          </a:p>
          <a:p>
            <a:r>
              <a:rPr lang="ru-RU" dirty="0"/>
              <a:t>Богословие придает философии форму цельного здания, создает ей фундамент, которого она лишается, пускаясь в «свободное плавание». Но и богословие без философии тоже не может существовать: «без Плотина не было бы теологии св. Августина, без Аристотеля теологии св. Фомы».</a:t>
            </a:r>
          </a:p>
          <a:p>
            <a:endParaRPr lang="ru-RU" dirty="0"/>
          </a:p>
        </p:txBody>
      </p:sp>
    </p:spTree>
    <p:extLst>
      <p:ext uri="{BB962C8B-B14F-4D97-AF65-F5344CB8AC3E}">
        <p14:creationId xmlns:p14="http://schemas.microsoft.com/office/powerpoint/2010/main" val="41910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lstStyle/>
          <a:p>
            <a:r>
              <a:rPr lang="ru-RU" sz="3600" dirty="0"/>
              <a:t>С помощью философии богословие становится более доказательным. Апелляция к истинам разума — это единственный способ разговаривать с людьми неверующими.</a:t>
            </a:r>
          </a:p>
          <a:p>
            <a:r>
              <a:rPr lang="ru-RU" sz="3600" dirty="0" err="1"/>
              <a:t>Жильсон</a:t>
            </a:r>
            <a:r>
              <a:rPr lang="ru-RU" sz="3600" dirty="0"/>
              <a:t> так определил сущность томизма: «Уверуй — и думай, что хочешь».</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60640"/>
          </a:xfrm>
        </p:spPr>
        <p:txBody>
          <a:bodyPr>
            <a:normAutofit/>
          </a:bodyPr>
          <a:lstStyle/>
          <a:p>
            <a:pPr marL="0" indent="0" algn="ctr">
              <a:buNone/>
            </a:pPr>
            <a:r>
              <a:rPr lang="ru-RU" sz="3200" dirty="0"/>
              <a:t>Онтология</a:t>
            </a:r>
          </a:p>
          <a:p>
            <a:r>
              <a:rPr lang="ru-RU" dirty="0"/>
              <a:t>Двойная онтология: бытие Бога (</a:t>
            </a:r>
            <a:r>
              <a:rPr lang="en-US" dirty="0" err="1"/>
              <a:t>esse</a:t>
            </a:r>
            <a:r>
              <a:rPr lang="en-US" dirty="0"/>
              <a:t>) </a:t>
            </a:r>
            <a:r>
              <a:rPr lang="ru-RU" dirty="0"/>
              <a:t>и сотворенное бытие</a:t>
            </a:r>
            <a:r>
              <a:rPr lang="en-US" dirty="0"/>
              <a:t> (</a:t>
            </a:r>
            <a:r>
              <a:rPr lang="en-US" dirty="0" err="1"/>
              <a:t>ens</a:t>
            </a:r>
            <a:r>
              <a:rPr lang="en-US" dirty="0"/>
              <a:t>)</a:t>
            </a:r>
            <a:r>
              <a:rPr lang="ru-RU" dirty="0"/>
              <a:t>.</a:t>
            </a:r>
          </a:p>
          <a:p>
            <a:r>
              <a:rPr lang="ru-RU" dirty="0"/>
              <a:t>В Боге сущность совпадает с существованием</a:t>
            </a:r>
            <a:r>
              <a:rPr lang="en-US" dirty="0"/>
              <a:t> (</a:t>
            </a:r>
            <a:r>
              <a:rPr lang="ru-RU" dirty="0"/>
              <a:t>поэтому Он непознаваем), в мире же существование и сущность разделены.</a:t>
            </a:r>
          </a:p>
          <a:p>
            <a:r>
              <a:rPr lang="ru-RU" dirty="0"/>
              <a:t>Э. </a:t>
            </a:r>
            <a:r>
              <a:rPr lang="ru-RU" dirty="0" err="1"/>
              <a:t>Жильсон</a:t>
            </a:r>
            <a:r>
              <a:rPr lang="ru-RU" dirty="0"/>
              <a:t>: «Если две философские доктрины по-разному понимают бытие, то это означает, что между ними нет ничего общего».</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3888" y="548680"/>
            <a:ext cx="5122912" cy="5577483"/>
          </a:xfrm>
        </p:spPr>
        <p:txBody>
          <a:bodyPr/>
          <a:lstStyle/>
          <a:p>
            <a:r>
              <a:rPr lang="ru-RU" dirty="0"/>
              <a:t>«Физическая теория: её цель и строение»</a:t>
            </a:r>
          </a:p>
          <a:p>
            <a:r>
              <a:rPr lang="ru-RU" dirty="0"/>
              <a:t>Согласен с Махом по вопросу конвенционализма и экономии мышления.</a:t>
            </a:r>
          </a:p>
          <a:p>
            <a:endParaRPr lang="ru-RU" dirty="0"/>
          </a:p>
          <a:p>
            <a:endParaRPr lang="ru-RU" dirty="0"/>
          </a:p>
        </p:txBody>
      </p:sp>
      <p:pic>
        <p:nvPicPr>
          <p:cNvPr id="1026" name="Picture 2" descr="https://upload.wikimedia.org/wikipedia/commons/5/5f/Pierre_Duh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2619375" cy="3105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06F4C2-8A55-451C-A976-471ACFA9E83D}"/>
              </a:ext>
            </a:extLst>
          </p:cNvPr>
          <p:cNvSpPr txBox="1"/>
          <p:nvPr/>
        </p:nvSpPr>
        <p:spPr>
          <a:xfrm>
            <a:off x="323528" y="4293096"/>
            <a:ext cx="2547367" cy="1107996"/>
          </a:xfrm>
          <a:prstGeom prst="rect">
            <a:avLst/>
          </a:prstGeom>
          <a:noFill/>
        </p:spPr>
        <p:txBody>
          <a:bodyPr wrap="square" rtlCol="0">
            <a:spAutoFit/>
          </a:bodyPr>
          <a:lstStyle/>
          <a:p>
            <a:pPr algn="ctr"/>
            <a:r>
              <a:rPr lang="ru-RU" sz="2400" dirty="0"/>
              <a:t>Пьер </a:t>
            </a:r>
            <a:r>
              <a:rPr lang="ru-RU" sz="2400" dirty="0" err="1"/>
              <a:t>Дюгем</a:t>
            </a:r>
            <a:r>
              <a:rPr lang="ru-RU" sz="2400" dirty="0"/>
              <a:t> </a:t>
            </a:r>
            <a:br>
              <a:rPr lang="ru-RU" sz="2400" dirty="0"/>
            </a:br>
            <a:r>
              <a:rPr lang="ru-RU" sz="2400" dirty="0"/>
              <a:t>(1861-1916)</a:t>
            </a:r>
          </a:p>
          <a:p>
            <a:endParaRPr lang="ru-RU" dirty="0"/>
          </a:p>
        </p:txBody>
      </p:sp>
    </p:spTree>
    <p:extLst>
      <p:ext uri="{BB962C8B-B14F-4D97-AF65-F5344CB8AC3E}">
        <p14:creationId xmlns:p14="http://schemas.microsoft.com/office/powerpoint/2010/main" val="375408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608950-72EB-45B8-ABE7-C61ECF6BC8CE}"/>
              </a:ext>
            </a:extLst>
          </p:cNvPr>
          <p:cNvSpPr>
            <a:spLocks noGrp="1"/>
          </p:cNvSpPr>
          <p:nvPr>
            <p:ph idx="1"/>
          </p:nvPr>
        </p:nvSpPr>
        <p:spPr>
          <a:xfrm>
            <a:off x="457200" y="476672"/>
            <a:ext cx="8229600" cy="5649491"/>
          </a:xfrm>
        </p:spPr>
        <p:txBody>
          <a:bodyPr>
            <a:normAutofit/>
          </a:bodyPr>
          <a:lstStyle/>
          <a:p>
            <a:r>
              <a:rPr lang="ru-RU" dirty="0"/>
              <a:t>Поскольку бытие Бога духовно (Бог есть Дух), то и единство мира состоит в его духовности.</a:t>
            </a:r>
          </a:p>
          <a:p>
            <a:r>
              <a:rPr lang="ru-RU" dirty="0"/>
              <a:t>Христианская философия — это реализм, объединяющий в себе и материальное, и идеальное начало.</a:t>
            </a:r>
          </a:p>
          <a:p>
            <a:r>
              <a:rPr lang="ru-RU" dirty="0"/>
              <a:t>О Боге можно знать только по аналогии, познавая материальный мир. Прямое знание о Боге невозможно. Поэтому важно откровение.</a:t>
            </a:r>
          </a:p>
          <a:p>
            <a:endParaRPr lang="ru-RU" dirty="0"/>
          </a:p>
        </p:txBody>
      </p:sp>
    </p:spTree>
    <p:extLst>
      <p:ext uri="{BB962C8B-B14F-4D97-AF65-F5344CB8AC3E}">
        <p14:creationId xmlns:p14="http://schemas.microsoft.com/office/powerpoint/2010/main" val="35710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3200" dirty="0"/>
              <a:t>Человек</a:t>
            </a:r>
          </a:p>
        </p:txBody>
      </p:sp>
      <p:sp>
        <p:nvSpPr>
          <p:cNvPr id="3" name="Содержимое 2"/>
          <p:cNvSpPr>
            <a:spLocks noGrp="1"/>
          </p:cNvSpPr>
          <p:nvPr>
            <p:ph idx="1"/>
          </p:nvPr>
        </p:nvSpPr>
        <p:spPr>
          <a:xfrm>
            <a:off x="457200" y="1142984"/>
            <a:ext cx="8229600" cy="4983179"/>
          </a:xfrm>
        </p:spPr>
        <p:txBody>
          <a:bodyPr>
            <a:normAutofit/>
          </a:bodyPr>
          <a:lstStyle/>
          <a:p>
            <a:r>
              <a:rPr lang="ru-RU" dirty="0"/>
              <a:t>Человек «есть дух в теле, дух в материи, “дух в мире”» (</a:t>
            </a:r>
            <a:r>
              <a:rPr lang="ru-RU" dirty="0" err="1"/>
              <a:t>Корет</a:t>
            </a:r>
            <a:r>
              <a:rPr lang="ru-RU" dirty="0"/>
              <a:t> Э.)</a:t>
            </a:r>
          </a:p>
          <a:p>
            <a:r>
              <a:rPr lang="ru-RU" dirty="0"/>
              <a:t>Три вида познания:</a:t>
            </a:r>
          </a:p>
          <a:p>
            <a:r>
              <a:rPr lang="ru-RU" dirty="0"/>
              <a:t>1. чувственное - несовершенное, ибо это есть познание единичного. </a:t>
            </a:r>
          </a:p>
          <a:p>
            <a:r>
              <a:rPr lang="ru-RU" dirty="0"/>
              <a:t>2. разумное, которое познает общее и поэтому является подлинным познанием. </a:t>
            </a:r>
          </a:p>
          <a:p>
            <a:r>
              <a:rPr lang="ru-RU" dirty="0"/>
              <a:t>3. познание Бога.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666402"/>
          </a:xfrm>
        </p:spPr>
        <p:txBody>
          <a:bodyPr>
            <a:normAutofit fontScale="92500" lnSpcReduction="10000"/>
          </a:bodyPr>
          <a:lstStyle/>
          <a:p>
            <a:r>
              <a:rPr lang="ru-RU" dirty="0"/>
              <a:t>Свобода как выбор. Свободным может быть только разумное существо, ибо нужно знание целей. </a:t>
            </a:r>
          </a:p>
          <a:p>
            <a:r>
              <a:rPr lang="ru-RU" dirty="0"/>
              <a:t>«Корень свободы находится исключительно в разуме» (Ж. </a:t>
            </a:r>
            <a:r>
              <a:rPr lang="ru-RU" dirty="0" err="1"/>
              <a:t>Маритен</a:t>
            </a:r>
            <a:r>
              <a:rPr lang="ru-RU" dirty="0"/>
              <a:t>).</a:t>
            </a:r>
          </a:p>
          <a:p>
            <a:r>
              <a:rPr lang="ru-RU" dirty="0"/>
              <a:t>Свобода </a:t>
            </a:r>
            <a:r>
              <a:rPr lang="ru-RU" i="1" dirty="0"/>
              <a:t>дана </a:t>
            </a:r>
            <a:r>
              <a:rPr lang="ru-RU" dirty="0"/>
              <a:t>человеку Богом, но в рамках благодати.</a:t>
            </a:r>
          </a:p>
          <a:p>
            <a:r>
              <a:rPr lang="ru-RU" dirty="0"/>
              <a:t>Нравственность трансцендентна по отношению к этому миру. Существование нравственности показывает, что она из мира не выводится, следовательно, сама цель жизни человека также трансцендентна.</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8FB1B7B-2ACF-472A-8949-E9C766B9E57C}"/>
              </a:ext>
            </a:extLst>
          </p:cNvPr>
          <p:cNvSpPr>
            <a:spLocks noGrp="1"/>
          </p:cNvSpPr>
          <p:nvPr>
            <p:ph idx="1"/>
          </p:nvPr>
        </p:nvSpPr>
        <p:spPr>
          <a:xfrm>
            <a:off x="827584" y="620688"/>
            <a:ext cx="7859216" cy="5505475"/>
          </a:xfrm>
        </p:spPr>
        <p:txBody>
          <a:bodyPr/>
          <a:lstStyle/>
          <a:p>
            <a:pPr marL="0" indent="0">
              <a:buNone/>
            </a:pPr>
            <a:r>
              <a:rPr lang="ru-RU" dirty="0"/>
              <a:t>Грех и зло в мире проистекают из свободной воли человека, и зло существует в мире не потому, что Бог создал нечто несовершенное, а, наоборот, потому, что страдание необходимо для человека. Мир без страдания был бы умалением Бога, а не Его возвышением.</a:t>
            </a:r>
          </a:p>
          <a:p>
            <a:endParaRPr lang="ru-RU" dirty="0"/>
          </a:p>
        </p:txBody>
      </p:sp>
    </p:spTree>
    <p:extLst>
      <p:ext uri="{BB962C8B-B14F-4D97-AF65-F5344CB8AC3E}">
        <p14:creationId xmlns:p14="http://schemas.microsoft.com/office/powerpoint/2010/main" val="56685630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Персонализм</a:t>
            </a:r>
          </a:p>
        </p:txBody>
      </p:sp>
      <p:sp>
        <p:nvSpPr>
          <p:cNvPr id="3" name="Содержимое 2"/>
          <p:cNvSpPr>
            <a:spLocks noGrp="1"/>
          </p:cNvSpPr>
          <p:nvPr>
            <p:ph idx="1"/>
          </p:nvPr>
        </p:nvSpPr>
        <p:spPr>
          <a:xfrm>
            <a:off x="285720" y="5643578"/>
            <a:ext cx="3429024" cy="1114420"/>
          </a:xfrm>
        </p:spPr>
        <p:txBody>
          <a:bodyPr>
            <a:normAutofit lnSpcReduction="10000"/>
          </a:bodyPr>
          <a:lstStyle/>
          <a:p>
            <a:pPr>
              <a:buNone/>
            </a:pPr>
            <a:r>
              <a:rPr lang="ru-RU" dirty="0"/>
              <a:t>Эммануэль </a:t>
            </a:r>
            <a:r>
              <a:rPr lang="ru-RU" dirty="0" err="1"/>
              <a:t>Мунье</a:t>
            </a:r>
            <a:endParaRPr lang="ru-RU" dirty="0"/>
          </a:p>
          <a:p>
            <a:pPr>
              <a:buNone/>
            </a:pPr>
            <a:r>
              <a:rPr lang="ru-RU" dirty="0"/>
              <a:t>(1905-1950)</a:t>
            </a:r>
          </a:p>
        </p:txBody>
      </p:sp>
      <p:pic>
        <p:nvPicPr>
          <p:cNvPr id="100354" name="Picture 2" descr="http://rudocs.exdat.com/pars_docs/tw_refs/14/13491/13491_html_2de9a432.jpg"/>
          <p:cNvPicPr>
            <a:picLocks noChangeAspect="1" noChangeArrowheads="1"/>
          </p:cNvPicPr>
          <p:nvPr/>
        </p:nvPicPr>
        <p:blipFill>
          <a:blip r:embed="rId2" cstate="print"/>
          <a:srcRect/>
          <a:stretch>
            <a:fillRect/>
          </a:stretch>
        </p:blipFill>
        <p:spPr bwMode="auto">
          <a:xfrm>
            <a:off x="428596" y="1285860"/>
            <a:ext cx="2928958" cy="4036491"/>
          </a:xfrm>
          <a:prstGeom prst="rect">
            <a:avLst/>
          </a:prstGeom>
          <a:noFill/>
        </p:spPr>
      </p:pic>
      <p:sp>
        <p:nvSpPr>
          <p:cNvPr id="5" name="TextBox 4"/>
          <p:cNvSpPr txBox="1"/>
          <p:nvPr/>
        </p:nvSpPr>
        <p:spPr>
          <a:xfrm>
            <a:off x="5214942" y="5572140"/>
            <a:ext cx="3071834" cy="954107"/>
          </a:xfrm>
          <a:prstGeom prst="rect">
            <a:avLst/>
          </a:prstGeom>
          <a:noFill/>
        </p:spPr>
        <p:txBody>
          <a:bodyPr wrap="square" rtlCol="0">
            <a:spAutoFit/>
          </a:bodyPr>
          <a:lstStyle/>
          <a:p>
            <a:r>
              <a:rPr lang="ru-RU" sz="2800" dirty="0"/>
              <a:t>Морис </a:t>
            </a:r>
            <a:r>
              <a:rPr lang="ru-RU" sz="2800" dirty="0" err="1"/>
              <a:t>Недонсель</a:t>
            </a:r>
            <a:r>
              <a:rPr lang="ru-RU" sz="2800" dirty="0"/>
              <a:t> </a:t>
            </a:r>
            <a:br>
              <a:rPr lang="ru-RU" sz="2800" dirty="0"/>
            </a:br>
            <a:r>
              <a:rPr lang="ru-RU" sz="2800" dirty="0"/>
              <a:t>(1905–1976)</a:t>
            </a:r>
          </a:p>
        </p:txBody>
      </p:sp>
      <p:pic>
        <p:nvPicPr>
          <p:cNvPr id="100356" name="Picture 4" descr="&amp;Ncy;&amp;iecy;&amp;dcy;&amp;ocy;&amp;ncy;&amp;scy;&amp;iecy;&amp;lcy;&amp;softcy; &amp;Mcy;&amp;ocy;&amp;rcy;&amp;icy;&amp;scy; &amp;Gcy;&amp;yucy;&amp;scy;&amp;tcy;&amp;acy;&amp;vcy;"/>
          <p:cNvPicPr>
            <a:picLocks noChangeAspect="1" noChangeArrowheads="1"/>
          </p:cNvPicPr>
          <p:nvPr/>
        </p:nvPicPr>
        <p:blipFill>
          <a:blip r:embed="rId3" cstate="print"/>
          <a:srcRect/>
          <a:stretch>
            <a:fillRect/>
          </a:stretch>
        </p:blipFill>
        <p:spPr bwMode="auto">
          <a:xfrm>
            <a:off x="5000628" y="1285860"/>
            <a:ext cx="2714644" cy="4071966"/>
          </a:xfrm>
          <a:prstGeom prst="rect">
            <a:avLst/>
          </a:prstGeom>
          <a:noFill/>
        </p:spPr>
      </p:pic>
    </p:spTree>
    <p:extLst>
      <p:ext uri="{BB962C8B-B14F-4D97-AF65-F5344CB8AC3E}">
        <p14:creationId xmlns:p14="http://schemas.microsoft.com/office/powerpoint/2010/main" val="61206213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92500"/>
          </a:bodyPr>
          <a:lstStyle/>
          <a:p>
            <a:r>
              <a:rPr lang="ru-RU" dirty="0"/>
              <a:t>Конец XIX в. в США: </a:t>
            </a:r>
            <a:r>
              <a:rPr lang="ru-RU" dirty="0" err="1"/>
              <a:t>Джосайя</a:t>
            </a:r>
            <a:r>
              <a:rPr lang="ru-RU" dirty="0"/>
              <a:t> </a:t>
            </a:r>
            <a:r>
              <a:rPr lang="ru-RU" dirty="0" err="1"/>
              <a:t>Ройс</a:t>
            </a:r>
            <a:r>
              <a:rPr lang="ru-RU" dirty="0"/>
              <a:t>, </a:t>
            </a:r>
            <a:r>
              <a:rPr lang="ru-RU" dirty="0" err="1"/>
              <a:t>Борден</a:t>
            </a:r>
            <a:r>
              <a:rPr lang="ru-RU" dirty="0"/>
              <a:t> </a:t>
            </a:r>
            <a:r>
              <a:rPr lang="ru-RU" dirty="0" err="1"/>
              <a:t>Паркер</a:t>
            </a:r>
            <a:r>
              <a:rPr lang="ru-RU" dirty="0"/>
              <a:t> </a:t>
            </a:r>
            <a:r>
              <a:rPr lang="ru-RU" dirty="0" err="1"/>
              <a:t>Боун</a:t>
            </a:r>
            <a:r>
              <a:rPr lang="ru-RU" dirty="0"/>
              <a:t>, Уильям Эрнест </a:t>
            </a:r>
            <a:r>
              <a:rPr lang="ru-RU" dirty="0" err="1"/>
              <a:t>Хокинг</a:t>
            </a:r>
            <a:r>
              <a:rPr lang="ru-RU" dirty="0"/>
              <a:t>. Журнал «</a:t>
            </a:r>
            <a:r>
              <a:rPr lang="ru-RU" dirty="0" err="1"/>
              <a:t>Personalist</a:t>
            </a:r>
            <a:r>
              <a:rPr lang="ru-RU" dirty="0"/>
              <a:t>». </a:t>
            </a:r>
          </a:p>
          <a:p>
            <a:r>
              <a:rPr lang="ru-RU" dirty="0"/>
              <a:t>Начало XX в. - Лев Шестов и Николай Бердяев.</a:t>
            </a:r>
          </a:p>
          <a:p>
            <a:r>
              <a:rPr lang="ru-RU" dirty="0" err="1"/>
              <a:t>Эмманюэль</a:t>
            </a:r>
            <a:r>
              <a:rPr lang="ru-RU" dirty="0"/>
              <a:t> </a:t>
            </a:r>
            <a:r>
              <a:rPr lang="ru-RU" dirty="0" err="1"/>
              <a:t>Мунье</a:t>
            </a:r>
            <a:r>
              <a:rPr lang="ru-RU" dirty="0"/>
              <a:t> и Жан </a:t>
            </a:r>
            <a:r>
              <a:rPr lang="ru-RU" dirty="0" err="1"/>
              <a:t>Лакруа</a:t>
            </a:r>
            <a:r>
              <a:rPr lang="ru-RU" dirty="0"/>
              <a:t>. 1932 г. журнал «</a:t>
            </a:r>
            <a:r>
              <a:rPr lang="ru-RU" dirty="0" err="1"/>
              <a:t>L’esprit</a:t>
            </a:r>
            <a:r>
              <a:rPr lang="ru-RU" dirty="0"/>
              <a:t>» («Дух»). Морис Гюстав </a:t>
            </a:r>
            <a:r>
              <a:rPr lang="ru-RU" dirty="0" err="1"/>
              <a:t>Недонсель</a:t>
            </a:r>
            <a:r>
              <a:rPr lang="ru-RU" dirty="0"/>
              <a:t>, Поль </a:t>
            </a:r>
            <a:r>
              <a:rPr lang="ru-RU" dirty="0" err="1"/>
              <a:t>Рикёр</a:t>
            </a:r>
            <a:r>
              <a:rPr lang="ru-RU" dirty="0"/>
              <a:t>, Поль-Луи </a:t>
            </a:r>
            <a:r>
              <a:rPr lang="ru-RU" dirty="0" err="1"/>
              <a:t>Ландсберг</a:t>
            </a:r>
            <a:r>
              <a:rPr lang="ru-RU" dirty="0"/>
              <a:t> и др.</a:t>
            </a:r>
          </a:p>
          <a:p>
            <a:r>
              <a:rPr lang="ru-RU" dirty="0" err="1"/>
              <a:t>Мунье</a:t>
            </a:r>
            <a:r>
              <a:rPr lang="ru-RU" dirty="0"/>
              <a:t>: «Что такое персонализм», «Персонализм», «Манифест персонализма».</a:t>
            </a:r>
          </a:p>
        </p:txBody>
      </p:sp>
    </p:spTree>
    <p:extLst>
      <p:ext uri="{BB962C8B-B14F-4D97-AF65-F5344CB8AC3E}">
        <p14:creationId xmlns:p14="http://schemas.microsoft.com/office/powerpoint/2010/main" val="161790445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a:bodyPr>
          <a:lstStyle/>
          <a:p>
            <a:r>
              <a:rPr lang="ru-RU" dirty="0"/>
              <a:t>Персонализм — это не философская школа; это умонастроение, жизненная позиция, переоценка ценностей.</a:t>
            </a:r>
          </a:p>
          <a:p>
            <a:r>
              <a:rPr lang="ru-RU" dirty="0"/>
              <a:t>Спиритуалисты и материалисты впадают в одно и то же заблуждение: разделяют тело и душу, мышление и деятельность,</a:t>
            </a:r>
            <a:r>
              <a:rPr lang="ru-RU" i="1" dirty="0"/>
              <a:t> </a:t>
            </a:r>
            <a:r>
              <a:rPr lang="ru-RU" i="1" dirty="0" err="1"/>
              <a:t>homo</a:t>
            </a:r>
            <a:r>
              <a:rPr lang="ru-RU" dirty="0"/>
              <a:t> </a:t>
            </a:r>
            <a:r>
              <a:rPr lang="ru-RU" i="1" dirty="0" err="1"/>
              <a:t>faber</a:t>
            </a:r>
            <a:r>
              <a:rPr lang="ru-RU" dirty="0"/>
              <a:t> и </a:t>
            </a:r>
            <a:r>
              <a:rPr lang="ru-RU" i="1" dirty="0" err="1"/>
              <a:t>homo</a:t>
            </a:r>
            <a:r>
              <a:rPr lang="ru-RU" i="1" dirty="0"/>
              <a:t> </a:t>
            </a:r>
            <a:r>
              <a:rPr lang="ru-RU" i="1" dirty="0" err="1"/>
              <a:t>sapiens</a:t>
            </a:r>
            <a:r>
              <a:rPr lang="ru-RU" dirty="0"/>
              <a:t> (человека созидающего и человека мыслящего).</a:t>
            </a:r>
          </a:p>
        </p:txBody>
      </p:sp>
    </p:spTree>
    <p:extLst>
      <p:ext uri="{BB962C8B-B14F-4D97-AF65-F5344CB8AC3E}">
        <p14:creationId xmlns:p14="http://schemas.microsoft.com/office/powerpoint/2010/main" val="265817016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723F84B-45B5-447B-BF14-4894C8C4838F}"/>
              </a:ext>
            </a:extLst>
          </p:cNvPr>
          <p:cNvSpPr>
            <a:spLocks noGrp="1"/>
          </p:cNvSpPr>
          <p:nvPr>
            <p:ph idx="1"/>
          </p:nvPr>
        </p:nvSpPr>
        <p:spPr>
          <a:xfrm>
            <a:off x="457200" y="692696"/>
            <a:ext cx="8229600" cy="5433467"/>
          </a:xfrm>
        </p:spPr>
        <p:txBody>
          <a:bodyPr>
            <a:normAutofit fontScale="92500"/>
          </a:bodyPr>
          <a:lstStyle/>
          <a:p>
            <a:r>
              <a:rPr lang="ru-RU" dirty="0"/>
              <a:t>«Духовная революция будет экономической или ее не будет. Экономическая революция будет духовной или она не будет революцией».</a:t>
            </a:r>
          </a:p>
          <a:p>
            <a:r>
              <a:rPr lang="ru-RU" dirty="0"/>
              <a:t>Единство материального и духовного в личности.</a:t>
            </a:r>
          </a:p>
          <a:p>
            <a:r>
              <a:rPr lang="ru-RU" dirty="0"/>
              <a:t>Основные термины персонализма: </a:t>
            </a:r>
            <a:r>
              <a:rPr lang="ru-RU" i="1" dirty="0"/>
              <a:t>вовлечение </a:t>
            </a:r>
            <a:r>
              <a:rPr lang="ru-RU" dirty="0"/>
              <a:t>и </a:t>
            </a:r>
            <a:r>
              <a:rPr lang="ru-RU" i="1" dirty="0" err="1"/>
              <a:t>трансценденция</a:t>
            </a:r>
            <a:r>
              <a:rPr lang="ru-RU" dirty="0"/>
              <a:t>: вовлечение человека в материальный и духовный процесс настоящего мира и </a:t>
            </a:r>
            <a:r>
              <a:rPr lang="ru-RU" dirty="0" err="1"/>
              <a:t>трансценденция</a:t>
            </a:r>
            <a:r>
              <a:rPr lang="ru-RU" dirty="0"/>
              <a:t>, т. е. выход его из этого процесса.</a:t>
            </a:r>
          </a:p>
          <a:p>
            <a:endParaRPr lang="ru-RU" dirty="0"/>
          </a:p>
        </p:txBody>
      </p:sp>
    </p:spTree>
    <p:extLst>
      <p:ext uri="{BB962C8B-B14F-4D97-AF65-F5344CB8AC3E}">
        <p14:creationId xmlns:p14="http://schemas.microsoft.com/office/powerpoint/2010/main" val="354345795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lstStyle/>
          <a:p>
            <a:r>
              <a:rPr lang="ru-RU" dirty="0"/>
              <a:t>Личность, в которой пересекаются все слои бытия — и духовный, и материальный — оказывается </a:t>
            </a:r>
            <a:r>
              <a:rPr lang="ru-RU" dirty="0" err="1"/>
              <a:t>онтологичной</a:t>
            </a:r>
            <a:r>
              <a:rPr lang="ru-RU" dirty="0"/>
              <a:t>. Она должна быть возведена к некоему личному началу, объединяющему все личности, т. е. к Богу. </a:t>
            </a:r>
          </a:p>
          <a:p>
            <a:r>
              <a:rPr lang="ru-RU" dirty="0"/>
              <a:t>Человеку нужно вернуться к своим истокам — к Богу, что человек должен через Бога вернуться к самому себе, и таким образом познать самого себя и обрести мир и в своей душе, и в обществе. </a:t>
            </a:r>
            <a:endParaRPr lang="ru-RU"/>
          </a:p>
          <a:p>
            <a:endParaRPr lang="ru-RU" dirty="0"/>
          </a:p>
        </p:txBody>
      </p:sp>
    </p:spTree>
    <p:extLst>
      <p:ext uri="{BB962C8B-B14F-4D97-AF65-F5344CB8AC3E}">
        <p14:creationId xmlns:p14="http://schemas.microsoft.com/office/powerpoint/2010/main" val="406710008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Философская антропология</a:t>
            </a:r>
          </a:p>
        </p:txBody>
      </p:sp>
      <p:sp>
        <p:nvSpPr>
          <p:cNvPr id="3" name="Содержимое 2"/>
          <p:cNvSpPr>
            <a:spLocks noGrp="1"/>
          </p:cNvSpPr>
          <p:nvPr>
            <p:ph idx="1"/>
          </p:nvPr>
        </p:nvSpPr>
        <p:spPr>
          <a:xfrm>
            <a:off x="214282" y="5143512"/>
            <a:ext cx="3000396" cy="1185857"/>
          </a:xfrm>
        </p:spPr>
        <p:txBody>
          <a:bodyPr>
            <a:noAutofit/>
          </a:bodyPr>
          <a:lstStyle/>
          <a:p>
            <a:pPr indent="0">
              <a:buNone/>
            </a:pPr>
            <a:r>
              <a:rPr lang="ru-RU" sz="2800" dirty="0"/>
              <a:t>Макс Шелер</a:t>
            </a:r>
            <a:br>
              <a:rPr lang="ru-RU" sz="2800" dirty="0"/>
            </a:br>
            <a:r>
              <a:rPr lang="ru-RU" sz="2800" dirty="0"/>
              <a:t>(1874-1928)</a:t>
            </a:r>
          </a:p>
        </p:txBody>
      </p:sp>
      <p:pic>
        <p:nvPicPr>
          <p:cNvPr id="99330" name="Picture 2" descr="Scheler max.jpg"/>
          <p:cNvPicPr>
            <a:picLocks noChangeAspect="1" noChangeArrowheads="1"/>
          </p:cNvPicPr>
          <p:nvPr/>
        </p:nvPicPr>
        <p:blipFill>
          <a:blip r:embed="rId2" cstate="print"/>
          <a:srcRect/>
          <a:stretch>
            <a:fillRect/>
          </a:stretch>
        </p:blipFill>
        <p:spPr bwMode="auto">
          <a:xfrm>
            <a:off x="571472" y="1714488"/>
            <a:ext cx="2428892" cy="3312125"/>
          </a:xfrm>
          <a:prstGeom prst="rect">
            <a:avLst/>
          </a:prstGeom>
          <a:noFill/>
        </p:spPr>
      </p:pic>
      <p:pic>
        <p:nvPicPr>
          <p:cNvPr id="99332" name="Picture 4" descr=" (506x699, 38Kb)"/>
          <p:cNvPicPr>
            <a:picLocks noChangeAspect="1" noChangeArrowheads="1"/>
          </p:cNvPicPr>
          <p:nvPr/>
        </p:nvPicPr>
        <p:blipFill>
          <a:blip r:embed="rId3" cstate="print"/>
          <a:srcRect/>
          <a:stretch>
            <a:fillRect/>
          </a:stretch>
        </p:blipFill>
        <p:spPr bwMode="auto">
          <a:xfrm>
            <a:off x="4714876" y="1643050"/>
            <a:ext cx="2500330" cy="3454013"/>
          </a:xfrm>
          <a:prstGeom prst="rect">
            <a:avLst/>
          </a:prstGeom>
          <a:noFill/>
        </p:spPr>
      </p:pic>
      <p:sp>
        <p:nvSpPr>
          <p:cNvPr id="6" name="TextBox 5"/>
          <p:cNvSpPr txBox="1"/>
          <p:nvPr/>
        </p:nvSpPr>
        <p:spPr>
          <a:xfrm>
            <a:off x="4643438" y="5357826"/>
            <a:ext cx="3071834" cy="954107"/>
          </a:xfrm>
          <a:prstGeom prst="rect">
            <a:avLst/>
          </a:prstGeom>
          <a:noFill/>
        </p:spPr>
        <p:txBody>
          <a:bodyPr wrap="square" rtlCol="0">
            <a:spAutoFit/>
          </a:bodyPr>
          <a:lstStyle/>
          <a:p>
            <a:r>
              <a:rPr lang="ru-RU" sz="2800" dirty="0"/>
              <a:t>Хельмут </a:t>
            </a:r>
            <a:r>
              <a:rPr lang="ru-RU" sz="2800" dirty="0" err="1"/>
              <a:t>Плесснер</a:t>
            </a:r>
            <a:r>
              <a:rPr lang="ru-RU" sz="2800" dirty="0"/>
              <a:t> (1892-1995)</a:t>
            </a:r>
          </a:p>
        </p:txBody>
      </p:sp>
    </p:spTree>
    <p:extLst>
      <p:ext uri="{BB962C8B-B14F-4D97-AF65-F5344CB8AC3E}">
        <p14:creationId xmlns:p14="http://schemas.microsoft.com/office/powerpoint/2010/main" val="350903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832648"/>
          </a:xfrm>
        </p:spPr>
        <p:txBody>
          <a:bodyPr>
            <a:normAutofit fontScale="77500" lnSpcReduction="20000"/>
          </a:bodyPr>
          <a:lstStyle/>
          <a:p>
            <a:pPr>
              <a:lnSpc>
                <a:spcPct val="120000"/>
              </a:lnSpc>
            </a:pPr>
            <a:r>
              <a:rPr lang="ru-RU" sz="3400" dirty="0"/>
              <a:t>«Теоретическая физика </a:t>
            </a:r>
            <a:r>
              <a:rPr lang="ru-RU" sz="3400" dirty="0">
                <a:solidFill>
                  <a:srgbClr val="FF0000"/>
                </a:solidFill>
              </a:rPr>
              <a:t>не постигает реальности вещей</a:t>
            </a:r>
            <a:r>
              <a:rPr lang="ru-RU" sz="3400" dirty="0"/>
              <a:t>, она ограничивается только описанием доступных воспроизведению явлений </a:t>
            </a:r>
            <a:r>
              <a:rPr lang="ru-RU" sz="3400" dirty="0">
                <a:solidFill>
                  <a:srgbClr val="FF0000"/>
                </a:solidFill>
              </a:rPr>
              <a:t>при помощи знаков и символов</a:t>
            </a:r>
            <a:r>
              <a:rPr lang="ru-RU" sz="3400" dirty="0"/>
              <a:t>».</a:t>
            </a:r>
          </a:p>
          <a:p>
            <a:pPr>
              <a:lnSpc>
                <a:spcPct val="120000"/>
              </a:lnSpc>
            </a:pPr>
            <a:r>
              <a:rPr lang="ru-RU" sz="3400" dirty="0"/>
              <a:t>«Такой закон (природы) всегда символичен. Но символ, в сущности говоря, не может быть ни правильным, ни неправильным. О нем можно сказать только одно: он лучше или хуже выбран для выражения действительности, которую он представляет, он олицетворяет эту действительность более или менее точно, более или менее детально. Но в приложении к символу слова </a:t>
            </a:r>
            <a:r>
              <a:rPr lang="en-US" sz="3400" dirty="0"/>
              <a:t>“</a:t>
            </a:r>
            <a:r>
              <a:rPr lang="ru-RU" sz="3400" dirty="0"/>
              <a:t>истина</a:t>
            </a:r>
            <a:r>
              <a:rPr lang="en-US" sz="3400" dirty="0"/>
              <a:t>”</a:t>
            </a:r>
            <a:r>
              <a:rPr lang="ru-RU" sz="3400" dirty="0"/>
              <a:t>, </a:t>
            </a:r>
            <a:r>
              <a:rPr lang="en-US" sz="3400" dirty="0"/>
              <a:t>“</a:t>
            </a:r>
            <a:r>
              <a:rPr lang="ru-RU" sz="3400" dirty="0"/>
              <a:t>заблуждение</a:t>
            </a:r>
            <a:r>
              <a:rPr lang="en-US" sz="3400" dirty="0"/>
              <a:t>”</a:t>
            </a:r>
            <a:r>
              <a:rPr lang="ru-RU" sz="3400" dirty="0"/>
              <a:t> теряют всякий смысл».</a:t>
            </a:r>
          </a:p>
          <a:p>
            <a:endParaRPr lang="ru-RU" dirty="0"/>
          </a:p>
        </p:txBody>
      </p:sp>
    </p:spTree>
    <p:extLst>
      <p:ext uri="{BB962C8B-B14F-4D97-AF65-F5344CB8AC3E}">
        <p14:creationId xmlns:p14="http://schemas.microsoft.com/office/powerpoint/2010/main" val="14877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85000" lnSpcReduction="20000"/>
          </a:bodyPr>
          <a:lstStyle/>
          <a:p>
            <a:r>
              <a:rPr lang="ru-RU" dirty="0"/>
              <a:t>Влияние </a:t>
            </a:r>
            <a:r>
              <a:rPr lang="ru-RU" dirty="0" err="1"/>
              <a:t>Гуссерля</a:t>
            </a:r>
            <a:r>
              <a:rPr lang="ru-RU" dirty="0"/>
              <a:t> на Шелера.</a:t>
            </a:r>
          </a:p>
          <a:p>
            <a:r>
              <a:rPr lang="ru-RU" dirty="0"/>
              <a:t>«Положение человека в космосе»</a:t>
            </a:r>
          </a:p>
          <a:p>
            <a:r>
              <a:rPr lang="ru-RU" dirty="0"/>
              <a:t>Кризис мира – это кризис понимания человека. Коммунизм - это отказ от человека.</a:t>
            </a:r>
          </a:p>
          <a:p>
            <a:r>
              <a:rPr lang="ru-RU" dirty="0"/>
              <a:t>Причина - абсолютизация знаний контроля (естественнонаучных знаний) и недооценка знаний культуры. Главное значение имеют знания спасения, но ими люди полностью пренебрегают.</a:t>
            </a:r>
          </a:p>
          <a:p>
            <a:r>
              <a:rPr lang="ru-RU" dirty="0"/>
              <a:t>Иерархия наук: естественные науки, науки о культуре (в том числе философия) и учение о спасении, т. е. религия.</a:t>
            </a:r>
          </a:p>
          <a:p>
            <a:r>
              <a:rPr lang="ru-RU" dirty="0"/>
              <a:t>Человек подпадает под все эти учения. Либо философия занимается человеком, либо она вообще ничем не должна заниматься.</a:t>
            </a:r>
          </a:p>
          <a:p>
            <a:endParaRPr lang="ru-RU" dirty="0"/>
          </a:p>
        </p:txBody>
      </p:sp>
    </p:spTree>
    <p:extLst>
      <p:ext uri="{BB962C8B-B14F-4D97-AF65-F5344CB8AC3E}">
        <p14:creationId xmlns:p14="http://schemas.microsoft.com/office/powerpoint/2010/main" val="30729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r>
              <a:rPr lang="ru-RU" dirty="0"/>
              <a:t>Четыре класса ценностей: ценности удовольствия, ценности жизни, ценности духа и ценности религии.</a:t>
            </a:r>
          </a:p>
          <a:p>
            <a:r>
              <a:rPr lang="ru-RU" dirty="0"/>
              <a:t>Бог — это высшая ценность.</a:t>
            </a:r>
          </a:p>
          <a:p>
            <a:r>
              <a:rPr lang="ru-RU" dirty="0"/>
              <a:t>В человеке есть два начала: жизненное начало и дух, идущий от Бога. </a:t>
            </a:r>
          </a:p>
          <a:p>
            <a:r>
              <a:rPr lang="ru-RU" dirty="0"/>
              <a:t>Божественный дух превосходит человеческую природу, поэтому человек становится человеком тогда, когда он ассимилирует в себя дух божественный.</a:t>
            </a:r>
          </a:p>
          <a:p>
            <a:endParaRPr lang="ru-RU" dirty="0"/>
          </a:p>
          <a:p>
            <a:endParaRPr lang="ru-RU" dirty="0"/>
          </a:p>
        </p:txBody>
      </p:sp>
    </p:spTree>
    <p:extLst>
      <p:ext uri="{BB962C8B-B14F-4D97-AF65-F5344CB8AC3E}">
        <p14:creationId xmlns:p14="http://schemas.microsoft.com/office/powerpoint/2010/main" val="11316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85000" lnSpcReduction="20000"/>
          </a:bodyPr>
          <a:lstStyle/>
          <a:p>
            <a:r>
              <a:rPr lang="ru-RU" dirty="0"/>
              <a:t>Достояние духа достигается благодаря словам, в которых выражается вся культура. Слово является символом, через который человек может познать Бога. Человек может познать сам себя, познавая в себе духовные божественные проявления сквозь символы. Символы — это и наука, и религия, миф, философия и т. п. Сквозь них просвечивает Божественная реальность, поэтому тайна мира, а также тайна Бога сокрыты в человеке. </a:t>
            </a:r>
          </a:p>
          <a:p>
            <a:r>
              <a:rPr lang="ru-RU" dirty="0"/>
              <a:t>Философская антропология должна быть не разделом какой-либо философской системы, а наоборот, вся философия должна выводиться из человека.</a:t>
            </a:r>
          </a:p>
          <a:p>
            <a:r>
              <a:rPr lang="ru-RU" dirty="0"/>
              <a:t>Биологическая антропология: </a:t>
            </a:r>
            <a:r>
              <a:rPr lang="ru-RU" dirty="0" err="1"/>
              <a:t>Гелен</a:t>
            </a:r>
            <a:r>
              <a:rPr lang="ru-RU" dirty="0"/>
              <a:t>, </a:t>
            </a:r>
            <a:r>
              <a:rPr lang="ru-RU" dirty="0" err="1"/>
              <a:t>Плесснер</a:t>
            </a:r>
            <a:r>
              <a:rPr lang="ru-RU" dirty="0"/>
              <a:t>.</a:t>
            </a:r>
          </a:p>
          <a:p>
            <a:r>
              <a:rPr lang="ru-RU" dirty="0"/>
              <a:t>Функциональная антропология: </a:t>
            </a:r>
            <a:r>
              <a:rPr lang="ru-RU" dirty="0" err="1"/>
              <a:t>Э.Кассирер</a:t>
            </a:r>
            <a:r>
              <a:rPr lang="ru-RU" dirty="0"/>
              <a:t>. </a:t>
            </a:r>
          </a:p>
        </p:txBody>
      </p:sp>
    </p:spTree>
    <p:extLst>
      <p:ext uri="{BB962C8B-B14F-4D97-AF65-F5344CB8AC3E}">
        <p14:creationId xmlns:p14="http://schemas.microsoft.com/office/powerpoint/2010/main" val="100829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E53969-2B1D-4E3C-81E0-EC5CE6486824}"/>
              </a:ext>
            </a:extLst>
          </p:cNvPr>
          <p:cNvSpPr>
            <a:spLocks noGrp="1"/>
          </p:cNvSpPr>
          <p:nvPr>
            <p:ph idx="1"/>
          </p:nvPr>
        </p:nvSpPr>
        <p:spPr>
          <a:xfrm>
            <a:off x="457200" y="366098"/>
            <a:ext cx="8229600" cy="559343"/>
          </a:xfrm>
        </p:spPr>
        <p:txBody>
          <a:bodyPr>
            <a:normAutofit lnSpcReduction="10000"/>
          </a:bodyPr>
          <a:lstStyle/>
          <a:p>
            <a:pPr marL="0" indent="0" algn="ctr">
              <a:buNone/>
            </a:pPr>
            <a:r>
              <a:rPr lang="ru-RU" dirty="0"/>
              <a:t>Постмодернизм</a:t>
            </a:r>
          </a:p>
          <a:p>
            <a:endParaRPr lang="ru-RU" dirty="0"/>
          </a:p>
        </p:txBody>
      </p:sp>
      <p:pic>
        <p:nvPicPr>
          <p:cNvPr id="5" name="Рисунок 4">
            <a:extLst>
              <a:ext uri="{FF2B5EF4-FFF2-40B4-BE49-F238E27FC236}">
                <a16:creationId xmlns:a16="http://schemas.microsoft.com/office/drawing/2014/main" id="{B5476771-2992-4348-91AD-E8CB714D9E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268760"/>
            <a:ext cx="3239089" cy="4409209"/>
          </a:xfrm>
          <a:prstGeom prst="rect">
            <a:avLst/>
          </a:prstGeom>
        </p:spPr>
      </p:pic>
      <p:sp>
        <p:nvSpPr>
          <p:cNvPr id="6" name="TextBox 5">
            <a:extLst>
              <a:ext uri="{FF2B5EF4-FFF2-40B4-BE49-F238E27FC236}">
                <a16:creationId xmlns:a16="http://schemas.microsoft.com/office/drawing/2014/main" id="{1F998C0D-CD2B-4F92-B21A-DB6DC8702922}"/>
              </a:ext>
            </a:extLst>
          </p:cNvPr>
          <p:cNvSpPr txBox="1"/>
          <p:nvPr/>
        </p:nvSpPr>
        <p:spPr>
          <a:xfrm>
            <a:off x="4860032" y="5943787"/>
            <a:ext cx="3960440" cy="830997"/>
          </a:xfrm>
          <a:prstGeom prst="rect">
            <a:avLst/>
          </a:prstGeom>
          <a:noFill/>
        </p:spPr>
        <p:txBody>
          <a:bodyPr wrap="square" rtlCol="0">
            <a:spAutoFit/>
          </a:bodyPr>
          <a:lstStyle/>
          <a:p>
            <a:pPr algn="ctr"/>
            <a:r>
              <a:rPr lang="ru-RU" sz="2400" dirty="0"/>
              <a:t>Жан-Франсуа </a:t>
            </a:r>
            <a:r>
              <a:rPr lang="ru-RU" sz="2400" dirty="0" err="1"/>
              <a:t>Лиотар</a:t>
            </a:r>
            <a:r>
              <a:rPr lang="ru-RU" sz="2400" dirty="0"/>
              <a:t> </a:t>
            </a:r>
            <a:br>
              <a:rPr lang="ru-RU" sz="2400" dirty="0"/>
            </a:br>
            <a:r>
              <a:rPr lang="ru-RU" sz="2400" dirty="0"/>
              <a:t>(1924-1998)</a:t>
            </a:r>
          </a:p>
        </p:txBody>
      </p:sp>
      <p:pic>
        <p:nvPicPr>
          <p:cNvPr id="4" name="Рисунок 3">
            <a:extLst>
              <a:ext uri="{FF2B5EF4-FFF2-40B4-BE49-F238E27FC236}">
                <a16:creationId xmlns:a16="http://schemas.microsoft.com/office/drawing/2014/main" id="{50E6B0CD-D916-444F-AAB9-D92285A7B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65" y="1268761"/>
            <a:ext cx="3477293" cy="4409208"/>
          </a:xfrm>
          <a:prstGeom prst="rect">
            <a:avLst/>
          </a:prstGeom>
        </p:spPr>
      </p:pic>
      <p:sp>
        <p:nvSpPr>
          <p:cNvPr id="7" name="TextBox 6">
            <a:extLst>
              <a:ext uri="{FF2B5EF4-FFF2-40B4-BE49-F238E27FC236}">
                <a16:creationId xmlns:a16="http://schemas.microsoft.com/office/drawing/2014/main" id="{282F2834-37F1-4854-920A-5A6E5A22A33C}"/>
              </a:ext>
            </a:extLst>
          </p:cNvPr>
          <p:cNvSpPr txBox="1"/>
          <p:nvPr/>
        </p:nvSpPr>
        <p:spPr>
          <a:xfrm>
            <a:off x="534565" y="5943787"/>
            <a:ext cx="3477292" cy="830997"/>
          </a:xfrm>
          <a:prstGeom prst="rect">
            <a:avLst/>
          </a:prstGeom>
          <a:noFill/>
        </p:spPr>
        <p:txBody>
          <a:bodyPr wrap="square" rtlCol="0">
            <a:spAutoFit/>
          </a:bodyPr>
          <a:lstStyle/>
          <a:p>
            <a:pPr algn="ctr"/>
            <a:r>
              <a:rPr lang="ru-RU" sz="2400" dirty="0"/>
              <a:t>Жан </a:t>
            </a:r>
            <a:r>
              <a:rPr lang="ru-RU" sz="2400" dirty="0" err="1"/>
              <a:t>Бодрийя́р</a:t>
            </a:r>
            <a:r>
              <a:rPr lang="ru-RU" sz="2400" dirty="0"/>
              <a:t> </a:t>
            </a:r>
            <a:br>
              <a:rPr lang="ru-RU" sz="2400" dirty="0"/>
            </a:br>
            <a:r>
              <a:rPr lang="ru-RU" sz="2400" dirty="0"/>
              <a:t>(1929-2007)</a:t>
            </a:r>
          </a:p>
        </p:txBody>
      </p:sp>
    </p:spTree>
    <p:extLst>
      <p:ext uri="{BB962C8B-B14F-4D97-AF65-F5344CB8AC3E}">
        <p14:creationId xmlns:p14="http://schemas.microsoft.com/office/powerpoint/2010/main" val="346020362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953395E-502E-48BA-86C0-374DDB48DF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764703"/>
            <a:ext cx="2808312" cy="4218199"/>
          </a:xfrm>
        </p:spPr>
      </p:pic>
      <p:sp>
        <p:nvSpPr>
          <p:cNvPr id="6" name="TextBox 5">
            <a:extLst>
              <a:ext uri="{FF2B5EF4-FFF2-40B4-BE49-F238E27FC236}">
                <a16:creationId xmlns:a16="http://schemas.microsoft.com/office/drawing/2014/main" id="{67AF78AE-A82E-43BD-8DED-F936FED8326F}"/>
              </a:ext>
            </a:extLst>
          </p:cNvPr>
          <p:cNvSpPr txBox="1"/>
          <p:nvPr/>
        </p:nvSpPr>
        <p:spPr>
          <a:xfrm>
            <a:off x="543016" y="5454516"/>
            <a:ext cx="2808312" cy="830997"/>
          </a:xfrm>
          <a:prstGeom prst="rect">
            <a:avLst/>
          </a:prstGeom>
          <a:noFill/>
        </p:spPr>
        <p:txBody>
          <a:bodyPr wrap="square" rtlCol="0">
            <a:spAutoFit/>
          </a:bodyPr>
          <a:lstStyle/>
          <a:p>
            <a:pPr algn="ctr"/>
            <a:r>
              <a:rPr lang="ru-RU" sz="2400" dirty="0"/>
              <a:t>Жак </a:t>
            </a:r>
            <a:r>
              <a:rPr lang="ru-RU" sz="2400" dirty="0" err="1"/>
              <a:t>Деррида</a:t>
            </a:r>
            <a:r>
              <a:rPr lang="ru-RU" sz="2400" dirty="0"/>
              <a:t> </a:t>
            </a:r>
            <a:br>
              <a:rPr lang="ru-RU" sz="2400" dirty="0"/>
            </a:br>
            <a:r>
              <a:rPr lang="ru-RU" sz="2400" dirty="0"/>
              <a:t>(1930-2004)</a:t>
            </a:r>
          </a:p>
        </p:txBody>
      </p:sp>
      <p:pic>
        <p:nvPicPr>
          <p:cNvPr id="8" name="Рисунок 7">
            <a:extLst>
              <a:ext uri="{FF2B5EF4-FFF2-40B4-BE49-F238E27FC236}">
                <a16:creationId xmlns:a16="http://schemas.microsoft.com/office/drawing/2014/main" id="{C266CFD2-23CB-489B-A244-788C1525A5EC}"/>
              </a:ext>
            </a:extLst>
          </p:cNvPr>
          <p:cNvPicPr>
            <a:picLocks noChangeAspect="1"/>
          </p:cNvPicPr>
          <p:nvPr/>
        </p:nvPicPr>
        <p:blipFill rotWithShape="1">
          <a:blip r:embed="rId3">
            <a:extLst>
              <a:ext uri="{28A0092B-C50C-407E-A947-70E740481C1C}">
                <a14:useLocalDpi xmlns:a14="http://schemas.microsoft.com/office/drawing/2010/main" val="0"/>
              </a:ext>
            </a:extLst>
          </a:blip>
          <a:srcRect l="1" t="29" r="190" b="-29"/>
          <a:stretch/>
        </p:blipFill>
        <p:spPr>
          <a:xfrm>
            <a:off x="4531080" y="751901"/>
            <a:ext cx="3785336" cy="4218199"/>
          </a:xfrm>
          <a:prstGeom prst="rect">
            <a:avLst/>
          </a:prstGeom>
        </p:spPr>
      </p:pic>
      <p:sp>
        <p:nvSpPr>
          <p:cNvPr id="9" name="TextBox 8">
            <a:extLst>
              <a:ext uri="{FF2B5EF4-FFF2-40B4-BE49-F238E27FC236}">
                <a16:creationId xmlns:a16="http://schemas.microsoft.com/office/drawing/2014/main" id="{59A08925-7059-4DC7-AC73-E7ECE6C26AAA}"/>
              </a:ext>
            </a:extLst>
          </p:cNvPr>
          <p:cNvSpPr txBox="1"/>
          <p:nvPr/>
        </p:nvSpPr>
        <p:spPr>
          <a:xfrm>
            <a:off x="4716016" y="5454516"/>
            <a:ext cx="3600400" cy="830997"/>
          </a:xfrm>
          <a:prstGeom prst="rect">
            <a:avLst/>
          </a:prstGeom>
          <a:noFill/>
        </p:spPr>
        <p:txBody>
          <a:bodyPr wrap="square" rtlCol="0">
            <a:spAutoFit/>
          </a:bodyPr>
          <a:lstStyle/>
          <a:p>
            <a:pPr algn="ctr"/>
            <a:r>
              <a:rPr lang="ru-RU" sz="2400" dirty="0"/>
              <a:t>Жиль </a:t>
            </a:r>
            <a:r>
              <a:rPr lang="ru-RU" sz="2400" dirty="0" err="1"/>
              <a:t>Делёз</a:t>
            </a:r>
            <a:r>
              <a:rPr lang="ru-RU" sz="2400" dirty="0"/>
              <a:t> </a:t>
            </a:r>
            <a:br>
              <a:rPr lang="ru-RU" sz="2400" dirty="0"/>
            </a:br>
            <a:r>
              <a:rPr lang="ru-RU" sz="2400" dirty="0"/>
              <a:t>(1905-1995)</a:t>
            </a:r>
          </a:p>
        </p:txBody>
      </p:sp>
    </p:spTree>
    <p:extLst>
      <p:ext uri="{BB962C8B-B14F-4D97-AF65-F5344CB8AC3E}">
        <p14:creationId xmlns:p14="http://schemas.microsoft.com/office/powerpoint/2010/main" val="1752520888"/>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AA2850D-F9DA-47F2-9DF0-B1BBE1955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819532"/>
            <a:ext cx="3240360" cy="4210823"/>
          </a:xfrm>
        </p:spPr>
      </p:pic>
      <p:sp>
        <p:nvSpPr>
          <p:cNvPr id="6" name="TextBox 5">
            <a:extLst>
              <a:ext uri="{FF2B5EF4-FFF2-40B4-BE49-F238E27FC236}">
                <a16:creationId xmlns:a16="http://schemas.microsoft.com/office/drawing/2014/main" id="{CE3B42D0-F3FB-46FD-B5BE-A09C9E32140B}"/>
              </a:ext>
            </a:extLst>
          </p:cNvPr>
          <p:cNvSpPr txBox="1"/>
          <p:nvPr/>
        </p:nvSpPr>
        <p:spPr>
          <a:xfrm>
            <a:off x="610211" y="5589240"/>
            <a:ext cx="3744416" cy="461665"/>
          </a:xfrm>
          <a:prstGeom prst="rect">
            <a:avLst/>
          </a:prstGeom>
          <a:noFill/>
        </p:spPr>
        <p:txBody>
          <a:bodyPr wrap="square" rtlCol="0">
            <a:spAutoFit/>
          </a:bodyPr>
          <a:lstStyle/>
          <a:p>
            <a:pPr algn="ctr"/>
            <a:r>
              <a:rPr lang="ru-RU" sz="2400" dirty="0"/>
              <a:t>Мишель Фуко (1926-1984)</a:t>
            </a:r>
          </a:p>
        </p:txBody>
      </p:sp>
    </p:spTree>
    <p:extLst>
      <p:ext uri="{BB962C8B-B14F-4D97-AF65-F5344CB8AC3E}">
        <p14:creationId xmlns:p14="http://schemas.microsoft.com/office/powerpoint/2010/main" val="279374076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080D573-61E4-4E3F-977D-187E8EE5EB87}"/>
              </a:ext>
            </a:extLst>
          </p:cNvPr>
          <p:cNvSpPr>
            <a:spLocks noGrp="1"/>
          </p:cNvSpPr>
          <p:nvPr>
            <p:ph idx="1"/>
          </p:nvPr>
        </p:nvSpPr>
        <p:spPr>
          <a:xfrm>
            <a:off x="457200" y="476672"/>
            <a:ext cx="8229600" cy="5649491"/>
          </a:xfrm>
        </p:spPr>
        <p:txBody>
          <a:bodyPr>
            <a:normAutofit/>
          </a:bodyPr>
          <a:lstStyle/>
          <a:p>
            <a:pPr marL="0" indent="0" algn="ctr">
              <a:buNone/>
            </a:pPr>
            <a:r>
              <a:rPr lang="ru-RU" sz="2400" b="1" dirty="0" err="1"/>
              <a:t>Лиотар</a:t>
            </a:r>
            <a:r>
              <a:rPr lang="ru-RU" sz="2400" dirty="0"/>
              <a:t>: «Состояние постмодерна» (1979)</a:t>
            </a:r>
          </a:p>
          <a:p>
            <a:r>
              <a:rPr lang="ru-RU" sz="2400" dirty="0">
                <a:effectLst/>
                <a:ea typeface="Calibri" panose="020F0502020204030204" pitchFamily="34" charset="0"/>
              </a:rPr>
              <a:t>«Наша рабочая гипотеза состоит в том, что по мере вхож­дения общества в эпоху, называемую постиндустриаль­ной, а культуры — в эпоху постмодерна, изменяется ста­тус знания. Этот переход начался по меньшей мере с конца пятидесятых годов. </a:t>
            </a:r>
            <a:r>
              <a:rPr lang="ru-RU" sz="2400" dirty="0">
                <a:solidFill>
                  <a:srgbClr val="FF0000"/>
                </a:solidFill>
                <a:effectLst/>
                <a:ea typeface="Calibri" panose="020F0502020204030204" pitchFamily="34" charset="0"/>
              </a:rPr>
              <a:t>Научное знание — это вид дискурса</a:t>
            </a:r>
            <a:r>
              <a:rPr lang="ru-RU" sz="2400" dirty="0">
                <a:effectLst/>
                <a:ea typeface="Calibri" panose="020F0502020204030204" pitchFamily="34" charset="0"/>
              </a:rPr>
              <a:t>. Поэтому можно сказать, что на протяжении сорока лет так назы­ваемые передовые науки и техники имеют дело с язы­ком».</a:t>
            </a:r>
          </a:p>
          <a:p>
            <a:r>
              <a:rPr lang="ru-RU" sz="2400" dirty="0">
                <a:effectLst/>
                <a:ea typeface="Calibri" panose="020F0502020204030204" pitchFamily="34" charset="0"/>
              </a:rPr>
              <a:t>«Было бы естественным полагать, что увеличение числа информационных ма­шин занимает и будет занимать в распространении зна­ний такое же место, какое заняло развитие средств пе­редвижения сначала человека (транспорт), а затем зву­ка и изображения (медиа)».</a:t>
            </a:r>
          </a:p>
          <a:p>
            <a:endParaRPr lang="ru-RU" sz="2400" dirty="0"/>
          </a:p>
        </p:txBody>
      </p:sp>
    </p:spTree>
    <p:extLst>
      <p:ext uri="{BB962C8B-B14F-4D97-AF65-F5344CB8AC3E}">
        <p14:creationId xmlns:p14="http://schemas.microsoft.com/office/powerpoint/2010/main" val="48509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50661B0-C760-4439-B258-F87C1DE377EB}"/>
              </a:ext>
            </a:extLst>
          </p:cNvPr>
          <p:cNvSpPr>
            <a:spLocks noGrp="1"/>
          </p:cNvSpPr>
          <p:nvPr>
            <p:ph idx="1"/>
          </p:nvPr>
        </p:nvSpPr>
        <p:spPr>
          <a:xfrm>
            <a:off x="457200" y="476672"/>
            <a:ext cx="8229600" cy="5649491"/>
          </a:xfrm>
        </p:spPr>
        <p:txBody>
          <a:bodyPr>
            <a:normAutofit/>
          </a:bodyPr>
          <a:lstStyle/>
          <a:p>
            <a:pPr indent="0">
              <a:lnSpc>
                <a:spcPct val="107000"/>
              </a:lnSpc>
              <a:spcAft>
                <a:spcPts val="800"/>
              </a:spcAft>
              <a:buNone/>
            </a:pPr>
            <a:r>
              <a:rPr lang="ru-RU" dirty="0">
                <a:effectLst/>
                <a:ea typeface="Calibri" panose="020F0502020204030204" pitchFamily="34" charset="0"/>
                <a:cs typeface="Times New Roman" panose="02020603050405020304" pitchFamily="18" charset="0"/>
              </a:rPr>
              <a:t>«Знание производится и будет производить­ся для того, чтобы быть проданным, оно потребляется и будет потребляться.</a:t>
            </a:r>
          </a:p>
          <a:p>
            <a:pPr indent="0">
              <a:lnSpc>
                <a:spcPct val="107000"/>
              </a:lnSpc>
              <a:spcAft>
                <a:spcPts val="800"/>
              </a:spcAft>
              <a:buNone/>
            </a:pPr>
            <a:r>
              <a:rPr lang="ru-RU" dirty="0">
                <a:effectLst/>
                <a:ea typeface="Calibri" panose="020F0502020204030204" pitchFamily="34" charset="0"/>
              </a:rPr>
              <a:t>Известно, что в последние десятилетия знание ста­ло главной производительной силой. Знание уже является и будет важнейшей, а может быть, самой значительной ставкой в мировом сопер­ничестве за власть».</a:t>
            </a:r>
            <a:endParaRPr lang="ru-RU" dirty="0"/>
          </a:p>
        </p:txBody>
      </p:sp>
    </p:spTree>
    <p:extLst>
      <p:ext uri="{BB962C8B-B14F-4D97-AF65-F5344CB8AC3E}">
        <p14:creationId xmlns:p14="http://schemas.microsoft.com/office/powerpoint/2010/main" val="4252912115"/>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05E248-5603-444E-813C-63EE3B07D5EE}"/>
              </a:ext>
            </a:extLst>
          </p:cNvPr>
          <p:cNvSpPr>
            <a:spLocks noGrp="1"/>
          </p:cNvSpPr>
          <p:nvPr>
            <p:ph idx="1"/>
          </p:nvPr>
        </p:nvSpPr>
        <p:spPr>
          <a:xfrm>
            <a:off x="457200" y="548680"/>
            <a:ext cx="8229600" cy="5832648"/>
          </a:xfrm>
        </p:spPr>
        <p:txBody>
          <a:bodyPr>
            <a:normAutofit/>
          </a:bodyPr>
          <a:lstStyle/>
          <a:p>
            <a:r>
              <a:rPr lang="ru-RU" sz="2800" dirty="0">
                <a:effectLst/>
                <a:ea typeface="Calibri" panose="020F0502020204030204" pitchFamily="34" charset="0"/>
              </a:rPr>
              <a:t>До сих пор была история предметного мира. А начинается </a:t>
            </a:r>
            <a:r>
              <a:rPr lang="ru-RU" sz="2800" dirty="0">
                <a:solidFill>
                  <a:srgbClr val="FF0000"/>
                </a:solidFill>
                <a:effectLst/>
                <a:ea typeface="Calibri" panose="020F0502020204030204" pitchFamily="34" charset="0"/>
              </a:rPr>
              <a:t>история информационной реальности</a:t>
            </a:r>
            <a:r>
              <a:rPr lang="ru-RU" sz="2800" dirty="0">
                <a:effectLst/>
                <a:ea typeface="Calibri" panose="020F0502020204030204" pitchFamily="34" charset="0"/>
              </a:rPr>
              <a:t>. Но постмодернизм не хочет быть отражением только нового искусственного мира, он развертывается как идеология всего человеческого мышления.</a:t>
            </a:r>
          </a:p>
          <a:p>
            <a:r>
              <a:rPr lang="ru-RU" sz="2800" dirty="0"/>
              <a:t>Генетика, кибернетика – везде язык.</a:t>
            </a:r>
          </a:p>
          <a:p>
            <a:r>
              <a:rPr lang="ru-RU" sz="2800" dirty="0">
                <a:effectLst/>
                <a:ea typeface="Calibri" panose="020F0502020204030204" pitchFamily="34" charset="0"/>
              </a:rPr>
              <a:t>Философия как метафизическое учение о бытии подвергается полному структурному демонтажу, а иногда и детальной «зачистке». </a:t>
            </a:r>
            <a:r>
              <a:rPr lang="ru-RU" sz="2800" dirty="0">
                <a:solidFill>
                  <a:srgbClr val="FF0000"/>
                </a:solidFill>
                <a:effectLst/>
                <a:ea typeface="Calibri" panose="020F0502020204030204" pitchFamily="34" charset="0"/>
              </a:rPr>
              <a:t>Деконструкции</a:t>
            </a:r>
            <a:r>
              <a:rPr lang="ru-RU" sz="2800" dirty="0">
                <a:effectLst/>
                <a:ea typeface="Calibri" panose="020F0502020204030204" pitchFamily="34" charset="0"/>
              </a:rPr>
              <a:t> до блоков, а иногда и деструкции (разрушению) до материала. Если остаются цитаты, то для критики или превращения в нечто противоположное. </a:t>
            </a:r>
          </a:p>
          <a:p>
            <a:endParaRPr lang="ru-RU" dirty="0"/>
          </a:p>
        </p:txBody>
      </p:sp>
    </p:spTree>
    <p:extLst>
      <p:ext uri="{BB962C8B-B14F-4D97-AF65-F5344CB8AC3E}">
        <p14:creationId xmlns:p14="http://schemas.microsoft.com/office/powerpoint/2010/main" val="29229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2E559AF-6B06-456C-A3C1-245407C22A9F}"/>
              </a:ext>
            </a:extLst>
          </p:cNvPr>
          <p:cNvSpPr>
            <a:spLocks noGrp="1"/>
          </p:cNvSpPr>
          <p:nvPr>
            <p:ph idx="1"/>
          </p:nvPr>
        </p:nvSpPr>
        <p:spPr>
          <a:xfrm>
            <a:off x="457200" y="548680"/>
            <a:ext cx="8229600" cy="5832648"/>
          </a:xfrm>
        </p:spPr>
        <p:txBody>
          <a:bodyPr>
            <a:normAutofit fontScale="85000" lnSpcReduction="20000"/>
          </a:bodyPr>
          <a:lstStyle/>
          <a:p>
            <a:pPr marL="0" indent="0">
              <a:buNone/>
            </a:pPr>
            <a:r>
              <a:rPr lang="ru-RU" sz="3200" b="1" dirty="0">
                <a:effectLst/>
                <a:ea typeface="Calibri" panose="020F0502020204030204" pitchFamily="34" charset="0"/>
                <a:cs typeface="Times New Roman" panose="02020603050405020304" pitchFamily="18" charset="0"/>
              </a:rPr>
              <a:t>Ж. </a:t>
            </a:r>
            <a:r>
              <a:rPr lang="ru-RU" sz="3200" b="1" dirty="0" err="1">
                <a:effectLst/>
                <a:ea typeface="Calibri" panose="020F0502020204030204" pitchFamily="34" charset="0"/>
                <a:cs typeface="Times New Roman" panose="02020603050405020304" pitchFamily="18" charset="0"/>
              </a:rPr>
              <a:t>Делез</a:t>
            </a:r>
            <a:r>
              <a:rPr lang="ru-RU" sz="3200" dirty="0">
                <a:effectLst/>
                <a:ea typeface="Calibri" panose="020F0502020204030204" pitchFamily="34" charset="0"/>
                <a:cs typeface="Times New Roman" panose="02020603050405020304" pitchFamily="18" charset="0"/>
              </a:rPr>
              <a:t>: «Занимаясь историей философии вполне можно мыслить бородатого Гегеля, безбородого Маркса и усатую Джоконду».</a:t>
            </a:r>
          </a:p>
          <a:p>
            <a:pPr marL="0" indent="0">
              <a:buNone/>
            </a:pPr>
            <a:r>
              <a:rPr lang="ru-RU" b="1" dirty="0"/>
              <a:t>Ж. </a:t>
            </a:r>
            <a:r>
              <a:rPr lang="ru-RU" b="1" dirty="0" err="1"/>
              <a:t>Деррида</a:t>
            </a:r>
            <a:r>
              <a:rPr lang="ru-RU" b="1" dirty="0"/>
              <a:t>. </a:t>
            </a:r>
            <a:r>
              <a:rPr lang="ru-RU" dirty="0">
                <a:effectLst/>
                <a:ea typeface="Calibri" panose="020F0502020204030204" pitchFamily="34" charset="0"/>
              </a:rPr>
              <a:t>Главная цель деконструкции – отрицание традиционного мира человеческого бытия и основанной на его признании онтологии, соответствующей ей гносеологии, любого «присутствия» бытия не только природы, материи и их «зеркала», сознания, но и трансцендентного, идеальных сущностей Платона, психофизического дуализма Декарта, трансцендентализма Канта, </a:t>
            </a:r>
            <a:r>
              <a:rPr lang="ru-RU" dirty="0"/>
              <a:t>вообще «основного вопроса философии», во всех его существовавших формах и предлагавшихся решениях. Отрицание всей до сих пор когда-либо бывшей в истории человечества философии. Замены присутствия отсутствием.</a:t>
            </a:r>
          </a:p>
        </p:txBody>
      </p:sp>
    </p:spTree>
    <p:extLst>
      <p:ext uri="{BB962C8B-B14F-4D97-AF65-F5344CB8AC3E}">
        <p14:creationId xmlns:p14="http://schemas.microsoft.com/office/powerpoint/2010/main" val="12047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688632"/>
          </a:xfrm>
        </p:spPr>
        <p:txBody>
          <a:bodyPr>
            <a:normAutofit fontScale="92500" lnSpcReduction="20000"/>
          </a:bodyPr>
          <a:lstStyle/>
          <a:p>
            <a:pPr>
              <a:lnSpc>
                <a:spcPct val="120000"/>
              </a:lnSpc>
            </a:pPr>
            <a:r>
              <a:rPr lang="ru-RU" sz="3300" dirty="0"/>
              <a:t>Тезис </a:t>
            </a:r>
            <a:r>
              <a:rPr lang="ru-RU" sz="3300" dirty="0" err="1"/>
              <a:t>Дюгема-Куайна</a:t>
            </a:r>
            <a:endParaRPr lang="ru-RU" sz="3300" dirty="0"/>
          </a:p>
          <a:p>
            <a:pPr>
              <a:lnSpc>
                <a:spcPct val="120000"/>
              </a:lnSpc>
            </a:pPr>
            <a:r>
              <a:rPr lang="ru-RU" sz="3300" dirty="0"/>
              <a:t>«… физик никогда не может подвергнуть контролю опыта одну какую-нибудь </a:t>
            </a:r>
            <a:r>
              <a:rPr lang="ru-RU" sz="3300" dirty="0">
                <a:solidFill>
                  <a:srgbClr val="FF0000"/>
                </a:solidFill>
              </a:rPr>
              <a:t>гипотезу в отдельности</a:t>
            </a:r>
            <a:r>
              <a:rPr lang="ru-RU" sz="3300" dirty="0"/>
              <a:t>, а всегда только целую группу гипотез. Когда же опыт его оказывается в противоречии с предсказаниями, то он может отсюда сделать лишь один вывод, а именно, что, по меньшей мере, одна из этих гипотез неприемлема и должна быть видоизменена, но он отсюда не может ещё заключить, какая именно гипотеза неверна».</a:t>
            </a:r>
            <a:endParaRPr lang="ru-RU" dirty="0"/>
          </a:p>
        </p:txBody>
      </p:sp>
    </p:spTree>
    <p:extLst>
      <p:ext uri="{BB962C8B-B14F-4D97-AF65-F5344CB8AC3E}">
        <p14:creationId xmlns:p14="http://schemas.microsoft.com/office/powerpoint/2010/main" val="280879193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91E540A-5144-4C74-9563-FE244A3642D1}"/>
              </a:ext>
            </a:extLst>
          </p:cNvPr>
          <p:cNvSpPr>
            <a:spLocks noGrp="1"/>
          </p:cNvSpPr>
          <p:nvPr>
            <p:ph idx="1"/>
          </p:nvPr>
        </p:nvSpPr>
        <p:spPr>
          <a:xfrm>
            <a:off x="457200" y="476672"/>
            <a:ext cx="8229600" cy="5649491"/>
          </a:xfrm>
        </p:spPr>
        <p:txBody>
          <a:bodyPr>
            <a:normAutofit fontScale="92500"/>
          </a:bodyPr>
          <a:lstStyle/>
          <a:p>
            <a:r>
              <a:rPr lang="ru-RU" sz="2800" b="1" i="1" dirty="0">
                <a:ea typeface="Calibri" panose="020F0502020204030204" pitchFamily="34" charset="0"/>
              </a:rPr>
              <a:t>Ж. </a:t>
            </a:r>
            <a:r>
              <a:rPr lang="ru-RU" sz="2800" b="1" i="1" dirty="0" err="1">
                <a:ea typeface="Calibri" panose="020F0502020204030204" pitchFamily="34" charset="0"/>
              </a:rPr>
              <a:t>Делез</a:t>
            </a:r>
            <a:r>
              <a:rPr lang="ru-RU" sz="2800" b="1" i="1" dirty="0">
                <a:ea typeface="Calibri" panose="020F0502020204030204" pitchFamily="34" charset="0"/>
              </a:rPr>
              <a:t> и Ф. </a:t>
            </a:r>
            <a:r>
              <a:rPr lang="ru-RU" sz="2800" b="1" i="1" dirty="0" err="1">
                <a:ea typeface="Calibri" panose="020F0502020204030204" pitchFamily="34" charset="0"/>
              </a:rPr>
              <a:t>Гваттари</a:t>
            </a:r>
            <a:r>
              <a:rPr lang="ru-RU" sz="2800" dirty="0">
                <a:ea typeface="Calibri" panose="020F0502020204030204" pitchFamily="34" charset="0"/>
              </a:rPr>
              <a:t>: «</a:t>
            </a:r>
            <a:r>
              <a:rPr lang="ru-RU" sz="2800" dirty="0">
                <a:solidFill>
                  <a:srgbClr val="FF0000"/>
                </a:solidFill>
                <a:effectLst/>
                <a:ea typeface="Calibri" panose="020F0502020204030204" pitchFamily="34" charset="0"/>
              </a:rPr>
              <a:t>Концепт</a:t>
            </a:r>
            <a:r>
              <a:rPr lang="ru-RU" sz="2800" dirty="0">
                <a:effectLst/>
                <a:ea typeface="Calibri" panose="020F0502020204030204" pitchFamily="34" charset="0"/>
              </a:rPr>
              <a:t> лишен пространственно-временных координат и имеет лишь интенсивные ординаты. В нем нет энергии, а есть только интенсивности, он </a:t>
            </a:r>
            <a:r>
              <a:rPr lang="ru-RU" sz="2800" dirty="0" err="1">
                <a:effectLst/>
                <a:ea typeface="Calibri" panose="020F0502020204030204" pitchFamily="34" charset="0"/>
              </a:rPr>
              <a:t>аэнергичен</a:t>
            </a:r>
            <a:r>
              <a:rPr lang="ru-RU" sz="2800" dirty="0">
                <a:effectLst/>
                <a:ea typeface="Calibri" panose="020F0502020204030204" pitchFamily="34" charset="0"/>
              </a:rPr>
              <a:t>. Концепт – это событие, а не сущность и не вещь… Концепт определяется как нераздельность конечного числа разнородных составляющих, пробегаемой некоторой точкой в состоянии абсолютного парения с бесконечной скоростью…». </a:t>
            </a:r>
          </a:p>
          <a:p>
            <a:r>
              <a:rPr lang="ru-RU" sz="2800" dirty="0">
                <a:ea typeface="Calibri" panose="020F0502020204030204" pitchFamily="34" charset="0"/>
                <a:cs typeface="Times New Roman" panose="02020603050405020304" pitchFamily="18" charset="0"/>
              </a:rPr>
              <a:t>Р</a:t>
            </a:r>
            <a:r>
              <a:rPr lang="ru-RU" sz="2800" dirty="0">
                <a:effectLst/>
                <a:ea typeface="Calibri" panose="020F0502020204030204" pitchFamily="34" charset="0"/>
                <a:cs typeface="Times New Roman" panose="02020603050405020304" pitchFamily="18" charset="0"/>
              </a:rPr>
              <a:t>еферент</a:t>
            </a:r>
            <a:r>
              <a:rPr lang="ru-RU" sz="2800" dirty="0">
                <a:ea typeface="Calibri" panose="020F0502020204030204" pitchFamily="34" charset="0"/>
                <a:cs typeface="Times New Roman" panose="02020603050405020304" pitchFamily="18" charset="0"/>
              </a:rPr>
              <a:t> </a:t>
            </a:r>
            <a:r>
              <a:rPr lang="ru-RU" sz="2800" dirty="0">
                <a:effectLst/>
                <a:ea typeface="Calibri" panose="020F0502020204030204" pitchFamily="34" charset="0"/>
                <a:cs typeface="Times New Roman" panose="02020603050405020304" pitchFamily="18" charset="0"/>
              </a:rPr>
              <a:t>концепта - </a:t>
            </a:r>
            <a:r>
              <a:rPr lang="ru-RU" sz="2800" dirty="0">
                <a:solidFill>
                  <a:srgbClr val="FF0000"/>
                </a:solidFill>
                <a:effectLst/>
                <a:ea typeface="Calibri" panose="020F0502020204030204" pitchFamily="34" charset="0"/>
                <a:cs typeface="Times New Roman" panose="02020603050405020304" pitchFamily="18" charset="0"/>
              </a:rPr>
              <a:t>информационная реальность</a:t>
            </a:r>
            <a:r>
              <a:rPr lang="ru-RU" sz="2800" dirty="0">
                <a:effectLst/>
                <a:ea typeface="Calibri" panose="020F0502020204030204" pitchFamily="34" charset="0"/>
                <a:cs typeface="Times New Roman" panose="02020603050405020304" pitchFamily="18" charset="0"/>
              </a:rPr>
              <a:t>.</a:t>
            </a:r>
          </a:p>
          <a:p>
            <a:r>
              <a:rPr lang="ru-RU" sz="2800" dirty="0">
                <a:effectLst/>
                <a:ea typeface="Calibri" panose="020F0502020204030204" pitchFamily="34" charset="0"/>
              </a:rPr>
              <a:t>Таким образом, концепт – это понятие, потерявшее изначальный гносеологический статус концепции и ставшее видом бытия, «</a:t>
            </a:r>
            <a:r>
              <a:rPr lang="ru-RU" sz="2800" dirty="0" err="1">
                <a:effectLst/>
                <a:ea typeface="Calibri" panose="020F0502020204030204" pitchFamily="34" charset="0"/>
              </a:rPr>
              <a:t>онтосом</a:t>
            </a:r>
            <a:r>
              <a:rPr lang="ru-RU" sz="2800" dirty="0">
                <a:effectLst/>
                <a:ea typeface="Calibri" panose="020F0502020204030204" pitchFamily="34" charset="0"/>
              </a:rPr>
              <a:t>».</a:t>
            </a:r>
            <a:endParaRPr lang="ru-RU" sz="2800" dirty="0">
              <a:ea typeface="Calibri" panose="020F0502020204030204" pitchFamily="34" charset="0"/>
            </a:endParaRPr>
          </a:p>
          <a:p>
            <a:endParaRPr lang="ru-RU" dirty="0"/>
          </a:p>
        </p:txBody>
      </p:sp>
    </p:spTree>
    <p:extLst>
      <p:ext uri="{BB962C8B-B14F-4D97-AF65-F5344CB8AC3E}">
        <p14:creationId xmlns:p14="http://schemas.microsoft.com/office/powerpoint/2010/main" val="241577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640CB35-2C32-4FF0-A35A-56E5C0735AC7}"/>
              </a:ext>
            </a:extLst>
          </p:cNvPr>
          <p:cNvSpPr>
            <a:spLocks noGrp="1"/>
          </p:cNvSpPr>
          <p:nvPr>
            <p:ph idx="1"/>
          </p:nvPr>
        </p:nvSpPr>
        <p:spPr>
          <a:xfrm>
            <a:off x="457200" y="332656"/>
            <a:ext cx="8229600" cy="5793507"/>
          </a:xfrm>
        </p:spPr>
        <p:txBody>
          <a:bodyPr>
            <a:normAutofit lnSpcReduction="10000"/>
          </a:bodyPr>
          <a:lstStyle/>
          <a:p>
            <a:r>
              <a:rPr lang="ru-RU" dirty="0"/>
              <a:t>«Он реален без актуальности, идеален без абстрактности… У него нет референции; он </a:t>
            </a:r>
            <a:r>
              <a:rPr lang="ru-RU" dirty="0" err="1"/>
              <a:t>автореферентен</a:t>
            </a:r>
            <a:r>
              <a:rPr lang="ru-RU" dirty="0"/>
              <a:t>, будучи творим, но одновременно сам полагает себя и свой объект. В его конструировании объединяются относительное и абсолютное». </a:t>
            </a:r>
          </a:p>
          <a:p>
            <a:r>
              <a:rPr lang="ru-RU" dirty="0"/>
              <a:t>«Концепт – это конфигурация, констелляция некоторого будущего события… Всякий раз выделять событие из живых существ – такова задача философии, когда она создает концепты и целостности».</a:t>
            </a:r>
          </a:p>
        </p:txBody>
      </p:sp>
    </p:spTree>
    <p:extLst>
      <p:ext uri="{BB962C8B-B14F-4D97-AF65-F5344CB8AC3E}">
        <p14:creationId xmlns:p14="http://schemas.microsoft.com/office/powerpoint/2010/main" val="328499243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3289B3-4E7C-4D52-8F25-30C2A71539C4}"/>
              </a:ext>
            </a:extLst>
          </p:cNvPr>
          <p:cNvSpPr>
            <a:spLocks noGrp="1"/>
          </p:cNvSpPr>
          <p:nvPr>
            <p:ph idx="1"/>
          </p:nvPr>
        </p:nvSpPr>
        <p:spPr>
          <a:xfrm>
            <a:off x="457200" y="620688"/>
            <a:ext cx="8229600" cy="5505475"/>
          </a:xfrm>
        </p:spPr>
        <p:txBody>
          <a:bodyPr>
            <a:normAutofit/>
          </a:bodyPr>
          <a:lstStyle/>
          <a:p>
            <a:r>
              <a:rPr lang="ru-RU" sz="3600" dirty="0">
                <a:effectLst/>
                <a:ea typeface="Calibri" panose="020F0502020204030204" pitchFamily="34" charset="0"/>
              </a:rPr>
              <a:t>Мир концептов – мир чистых </a:t>
            </a:r>
            <a:r>
              <a:rPr lang="ru-RU" sz="3600" dirty="0" err="1">
                <a:effectLst/>
                <a:ea typeface="Calibri" panose="020F0502020204030204" pitchFamily="34" charset="0"/>
              </a:rPr>
              <a:t>бытийствующих</a:t>
            </a:r>
            <a:r>
              <a:rPr lang="ru-RU" sz="3600" dirty="0">
                <a:effectLst/>
                <a:ea typeface="Calibri" panose="020F0502020204030204" pitchFamily="34" charset="0"/>
              </a:rPr>
              <a:t> форм без содержания. </a:t>
            </a:r>
          </a:p>
          <a:p>
            <a:r>
              <a:rPr lang="ru-RU" sz="3600" dirty="0">
                <a:effectLst/>
                <a:ea typeface="Calibri" panose="020F0502020204030204" pitchFamily="34" charset="0"/>
              </a:rPr>
              <a:t>Возникает новая онтология – учение о целиком искусственном информационно-виртуальном мире.</a:t>
            </a:r>
            <a:endParaRPr lang="ru-RU" sz="3600" dirty="0"/>
          </a:p>
        </p:txBody>
      </p:sp>
    </p:spTree>
    <p:extLst>
      <p:ext uri="{BB962C8B-B14F-4D97-AF65-F5344CB8AC3E}">
        <p14:creationId xmlns:p14="http://schemas.microsoft.com/office/powerpoint/2010/main" val="375933582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683A7E1-8460-4609-8A37-22FED47ECC0B}"/>
              </a:ext>
            </a:extLst>
          </p:cNvPr>
          <p:cNvSpPr>
            <a:spLocks noGrp="1"/>
          </p:cNvSpPr>
          <p:nvPr>
            <p:ph idx="1"/>
          </p:nvPr>
        </p:nvSpPr>
        <p:spPr>
          <a:xfrm>
            <a:off x="457200" y="476672"/>
            <a:ext cx="8229600" cy="5649491"/>
          </a:xfrm>
        </p:spPr>
        <p:txBody>
          <a:bodyPr>
            <a:normAutofit/>
          </a:bodyPr>
          <a:lstStyle/>
          <a:p>
            <a:r>
              <a:rPr lang="ru-RU" sz="2400" b="1" dirty="0">
                <a:effectLst/>
                <a:latin typeface="Calibri" panose="020F0502020204030204" pitchFamily="34" charset="0"/>
                <a:ea typeface="Calibri" panose="020F0502020204030204" pitchFamily="34" charset="0"/>
                <a:cs typeface="Times New Roman" panose="02020603050405020304" pitchFamily="18" charset="0"/>
              </a:rPr>
              <a:t>Ж. Бодрийяр</a:t>
            </a:r>
            <a:r>
              <a:rPr lang="ru-RU" sz="2400" dirty="0">
                <a:effectLst/>
                <a:latin typeface="Calibri" panose="020F0502020204030204" pitchFamily="34" charset="0"/>
                <a:ea typeface="Calibri" panose="020F0502020204030204" pitchFamily="34" charset="0"/>
                <a:cs typeface="Times New Roman" panose="02020603050405020304" pitchFamily="18" charset="0"/>
              </a:rPr>
              <a:t>: «</a:t>
            </a:r>
            <a:r>
              <a:rPr lang="ru-RU"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Симулякр</a:t>
            </a:r>
            <a:r>
              <a:rPr lang="ru-RU" sz="2400" dirty="0">
                <a:effectLst/>
                <a:latin typeface="Calibri" panose="020F0502020204030204" pitchFamily="34" charset="0"/>
                <a:ea typeface="Calibri" panose="020F0502020204030204" pitchFamily="34" charset="0"/>
                <a:cs typeface="Times New Roman" panose="02020603050405020304" pitchFamily="18" charset="0"/>
              </a:rPr>
              <a:t> — это </a:t>
            </a:r>
            <a:r>
              <a:rPr lang="ru-RU" sz="2400" dirty="0" err="1">
                <a:effectLst/>
                <a:latin typeface="Calibri" panose="020F0502020204030204" pitchFamily="34" charset="0"/>
                <a:ea typeface="Calibri" panose="020F0502020204030204" pitchFamily="34" charset="0"/>
                <a:cs typeface="Times New Roman" panose="02020603050405020304" pitchFamily="18" charset="0"/>
              </a:rPr>
              <a:t>псевдовещь</a:t>
            </a:r>
            <a:r>
              <a:rPr lang="ru-RU" sz="2400" dirty="0">
                <a:effectLst/>
                <a:latin typeface="Calibri" panose="020F0502020204030204" pitchFamily="34" charset="0"/>
                <a:ea typeface="Calibri" panose="020F0502020204030204" pitchFamily="34" charset="0"/>
                <a:cs typeface="Times New Roman" panose="02020603050405020304" pitchFamily="18" charset="0"/>
              </a:rPr>
              <a:t>, замещающая „агонизирующую реальность“ </a:t>
            </a:r>
            <a:r>
              <a:rPr lang="ru-RU" sz="2400" dirty="0" err="1">
                <a:effectLst/>
                <a:latin typeface="Calibri" panose="020F0502020204030204" pitchFamily="34" charset="0"/>
                <a:ea typeface="Calibri" panose="020F0502020204030204" pitchFamily="34" charset="0"/>
                <a:cs typeface="Times New Roman" panose="02020603050405020304" pitchFamily="18" charset="0"/>
              </a:rPr>
              <a:t>постреальностью</a:t>
            </a:r>
            <a:r>
              <a:rPr lang="ru-RU" sz="2400" dirty="0">
                <a:effectLst/>
                <a:latin typeface="Calibri" panose="020F0502020204030204" pitchFamily="34" charset="0"/>
                <a:ea typeface="Calibri" panose="020F0502020204030204" pitchFamily="34" charset="0"/>
                <a:cs typeface="Times New Roman" panose="02020603050405020304" pitchFamily="18" charset="0"/>
              </a:rPr>
              <a:t> посредством симуляции» (</a:t>
            </a:r>
            <a:r>
              <a:rPr lang="ru-RU" sz="2400" b="1" dirty="0">
                <a:effectLst/>
                <a:latin typeface="Calibri" panose="020F0502020204030204" pitchFamily="34" charset="0"/>
                <a:ea typeface="Calibri" panose="020F0502020204030204" pitchFamily="34" charset="0"/>
                <a:cs typeface="Times New Roman" panose="02020603050405020304" pitchFamily="18" charset="0"/>
              </a:rPr>
              <a:t>«Симулякры и симуляция»</a:t>
            </a:r>
            <a:r>
              <a:rPr lang="ru-RU" sz="24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2400" dirty="0">
                <a:effectLst/>
                <a:latin typeface="Calibri" panose="020F0502020204030204" pitchFamily="34" charset="0"/>
                <a:ea typeface="Calibri" panose="020F0502020204030204" pitchFamily="34" charset="0"/>
                <a:cs typeface="Times New Roman" panose="02020603050405020304" pitchFamily="18" charset="0"/>
              </a:rPr>
              <a:t>Современное общество заместило реальность и смысл символами и знаками, и весь человеческий опыт — это симуляция реальности. Более того, эти симулякры не только не являются отражениями реальности, они даже не обманчивые отражения.</a:t>
            </a:r>
          </a:p>
          <a:p>
            <a:r>
              <a:rPr lang="ru-RU" sz="2400" dirty="0">
                <a:effectLst/>
                <a:latin typeface="Calibri" panose="020F0502020204030204" pitchFamily="34" charset="0"/>
                <a:ea typeface="Calibri" panose="020F0502020204030204" pitchFamily="34" charset="0"/>
                <a:cs typeface="Times New Roman" panose="02020603050405020304" pitchFamily="18" charset="0"/>
              </a:rPr>
              <a:t>Бодрийяр в своей знаменитой работе «Войны в Заливе не было» назвал симулякром войну 1991 года в Персидском заливе, в том смысле, что у наблюдающих за этой войной по CNN не было никакой возможности знать, было ли там что-нибудь на самом деле, или это просто пляска картинок.</a:t>
            </a:r>
            <a:endParaRPr lang="ru-RU" sz="2400" dirty="0"/>
          </a:p>
        </p:txBody>
      </p:sp>
    </p:spTree>
    <p:extLst>
      <p:ext uri="{BB962C8B-B14F-4D97-AF65-F5344CB8AC3E}">
        <p14:creationId xmlns:p14="http://schemas.microsoft.com/office/powerpoint/2010/main" val="394178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D0CE24A-0981-45B7-A234-535B2BFD1E1D}"/>
              </a:ext>
            </a:extLst>
          </p:cNvPr>
          <p:cNvSpPr>
            <a:spLocks noGrp="1"/>
          </p:cNvSpPr>
          <p:nvPr>
            <p:ph idx="1"/>
          </p:nvPr>
        </p:nvSpPr>
        <p:spPr>
          <a:xfrm>
            <a:off x="457200" y="548680"/>
            <a:ext cx="8229600" cy="5577483"/>
          </a:xfrm>
        </p:spPr>
        <p:txBody>
          <a:bodyPr>
            <a:normAutofit/>
          </a:bodyPr>
          <a:lstStyle/>
          <a:p>
            <a:pPr indent="0">
              <a:lnSpc>
                <a:spcPct val="107000"/>
              </a:lnSpc>
              <a:spcAft>
                <a:spcPts val="800"/>
              </a:spcAft>
              <a:buNone/>
            </a:pPr>
            <a:r>
              <a:rPr lang="ru-RU" sz="2800" b="1" dirty="0">
                <a:solidFill>
                  <a:srgbClr val="FF0000"/>
                </a:solidFill>
                <a:effectLst/>
                <a:ea typeface="Calibri" panose="020F0502020204030204" pitchFamily="34" charset="0"/>
                <a:cs typeface="Times New Roman" panose="02020603050405020304" pitchFamily="18" charset="0"/>
              </a:rPr>
              <a:t>Нарратив</a:t>
            </a:r>
            <a:r>
              <a:rPr lang="ru-RU" sz="2800" b="1" dirty="0">
                <a:effectLst/>
                <a:ea typeface="Calibri" panose="020F0502020204030204" pitchFamily="34" charset="0"/>
                <a:cs typeface="Times New Roman" panose="02020603050405020304" pitchFamily="18" charset="0"/>
              </a:rPr>
              <a:t> </a:t>
            </a:r>
            <a:r>
              <a:rPr lang="ru-RU" sz="2800" dirty="0">
                <a:effectLst/>
                <a:ea typeface="Calibri" panose="020F0502020204030204" pitchFamily="34" charset="0"/>
              </a:rPr>
              <a:t>фиксирует </a:t>
            </a:r>
            <a:r>
              <a:rPr lang="ru-RU" sz="2800" dirty="0" err="1">
                <a:effectLst/>
                <a:ea typeface="Calibri" panose="020F0502020204030204" pitchFamily="34" charset="0"/>
              </a:rPr>
              <a:t>процессуальность</a:t>
            </a:r>
            <a:r>
              <a:rPr lang="ru-RU" sz="2800" dirty="0">
                <a:effectLst/>
                <a:ea typeface="Calibri" panose="020F0502020204030204" pitchFamily="34" charset="0"/>
              </a:rPr>
              <a:t> самоосуществления как способ бытия повествовательного текста. Важнейшей атрибутивной характеристикой нарратива является его самодостаточность и самоценность: </a:t>
            </a:r>
            <a:r>
              <a:rPr lang="ru-RU" sz="2800" dirty="0" err="1">
                <a:effectLst/>
                <a:ea typeface="Calibri" panose="020F0502020204030204" pitchFamily="34" charset="0"/>
              </a:rPr>
              <a:t>процессуальность</a:t>
            </a:r>
            <a:r>
              <a:rPr lang="ru-RU" sz="2800" dirty="0">
                <a:effectLst/>
                <a:ea typeface="Calibri" panose="020F0502020204030204" pitchFamily="34" charset="0"/>
              </a:rPr>
              <a:t> повествования разворачивается «ради самого рассказа, а не ради прямого воздействия на действительность, то есть, в конечном счете, вне какой-либо функции, кроме символической деятельности как таковой». </a:t>
            </a:r>
            <a:endParaRPr lang="ru-RU" sz="2800" dirty="0"/>
          </a:p>
        </p:txBody>
      </p:sp>
    </p:spTree>
    <p:extLst>
      <p:ext uri="{BB962C8B-B14F-4D97-AF65-F5344CB8AC3E}">
        <p14:creationId xmlns:p14="http://schemas.microsoft.com/office/powerpoint/2010/main" val="2051813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1920" y="476672"/>
            <a:ext cx="4834880" cy="5649491"/>
          </a:xfrm>
        </p:spPr>
        <p:txBody>
          <a:bodyPr>
            <a:normAutofit fontScale="85000" lnSpcReduction="20000"/>
          </a:bodyPr>
          <a:lstStyle/>
          <a:p>
            <a:pPr>
              <a:lnSpc>
                <a:spcPct val="120000"/>
              </a:lnSpc>
            </a:pPr>
            <a:r>
              <a:rPr lang="ru-RU" dirty="0"/>
              <a:t>«О науке».</a:t>
            </a:r>
          </a:p>
          <a:p>
            <a:pPr>
              <a:lnSpc>
                <a:spcPct val="120000"/>
              </a:lnSpc>
            </a:pPr>
            <a:r>
              <a:rPr lang="ru-RU" dirty="0"/>
              <a:t>Конвенционализм. «Аксиомы геометрии суть не более чем </a:t>
            </a:r>
            <a:r>
              <a:rPr lang="ru-RU" dirty="0">
                <a:solidFill>
                  <a:srgbClr val="FF0000"/>
                </a:solidFill>
              </a:rPr>
              <a:t>замаскированные определения</a:t>
            </a:r>
            <a:r>
              <a:rPr lang="ru-RU" dirty="0"/>
              <a:t>. Никакая геометрия не может быть более истинной, чем другая; та или иная геометрия может быть только более удобной».</a:t>
            </a:r>
          </a:p>
          <a:p>
            <a:pPr>
              <a:lnSpc>
                <a:spcPct val="120000"/>
              </a:lnSpc>
            </a:pPr>
            <a:r>
              <a:rPr lang="ru-RU" dirty="0"/>
              <a:t>«</a:t>
            </a:r>
            <a:r>
              <a:rPr lang="ru-RU" i="1" dirty="0"/>
              <a:t>Только</a:t>
            </a:r>
            <a:r>
              <a:rPr lang="ru-RU" dirty="0"/>
              <a:t> </a:t>
            </a:r>
            <a:r>
              <a:rPr lang="ru-RU" i="1" dirty="0"/>
              <a:t>по определению</a:t>
            </a:r>
            <a:r>
              <a:rPr lang="ru-RU" dirty="0"/>
              <a:t> сила равна произведению массы на ускорение».</a:t>
            </a:r>
          </a:p>
          <a:p>
            <a:endParaRPr lang="ru-RU" dirty="0"/>
          </a:p>
        </p:txBody>
      </p:sp>
      <p:pic>
        <p:nvPicPr>
          <p:cNvPr id="2050" name="Picture 2" descr="https://upload.wikimedia.org/wikipedia/commons/4/45/Henri_Poincar%C3%A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0688"/>
            <a:ext cx="2885217"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D64767-8A9D-46BF-9E01-1B02492276E5}"/>
              </a:ext>
            </a:extLst>
          </p:cNvPr>
          <p:cNvSpPr txBox="1"/>
          <p:nvPr/>
        </p:nvSpPr>
        <p:spPr>
          <a:xfrm>
            <a:off x="457200" y="4869160"/>
            <a:ext cx="2885217" cy="1107996"/>
          </a:xfrm>
          <a:prstGeom prst="rect">
            <a:avLst/>
          </a:prstGeom>
          <a:noFill/>
        </p:spPr>
        <p:txBody>
          <a:bodyPr wrap="square" rtlCol="0">
            <a:spAutoFit/>
          </a:bodyPr>
          <a:lstStyle/>
          <a:p>
            <a:pPr algn="ctr"/>
            <a:r>
              <a:rPr lang="ru-RU" sz="2400" dirty="0"/>
              <a:t>Анри Пуанкаре </a:t>
            </a:r>
            <a:br>
              <a:rPr lang="ru-RU" sz="2400" dirty="0"/>
            </a:br>
            <a:r>
              <a:rPr lang="ru-RU" sz="2400" dirty="0"/>
              <a:t>(1854-1912)</a:t>
            </a:r>
          </a:p>
          <a:p>
            <a:endParaRPr lang="ru-RU" dirty="0"/>
          </a:p>
        </p:txBody>
      </p:sp>
    </p:spTree>
    <p:extLst>
      <p:ext uri="{BB962C8B-B14F-4D97-AF65-F5344CB8AC3E}">
        <p14:creationId xmlns:p14="http://schemas.microsoft.com/office/powerpoint/2010/main" val="290488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714A31-FB90-497A-A67E-A38BC9E8C946}"/>
              </a:ext>
            </a:extLst>
          </p:cNvPr>
          <p:cNvSpPr>
            <a:spLocks noGrp="1"/>
          </p:cNvSpPr>
          <p:nvPr>
            <p:ph idx="1"/>
          </p:nvPr>
        </p:nvSpPr>
        <p:spPr>
          <a:xfrm>
            <a:off x="827584" y="548680"/>
            <a:ext cx="7859216" cy="5904656"/>
          </a:xfrm>
        </p:spPr>
        <p:txBody>
          <a:bodyPr>
            <a:normAutofit lnSpcReduction="10000"/>
          </a:bodyPr>
          <a:lstStyle/>
          <a:p>
            <a:pPr marL="0" indent="0">
              <a:buNone/>
            </a:pPr>
            <a:r>
              <a:rPr lang="ru-RU" dirty="0"/>
              <a:t>«Принципы механики представляются нам в двух различных аспектах. С одной сторо­ны, это — истины, обоснованные опытом, подтверждающиеся весьма приближенно... С другой стороны, это — постулаты, ко­торые прилагаются ко всей Вселенной и считаются строго досто­верными... Это оттого, что они... сводятся к простому </a:t>
            </a:r>
            <a:r>
              <a:rPr lang="ru-RU" i="1" dirty="0">
                <a:solidFill>
                  <a:srgbClr val="FF0000"/>
                </a:solidFill>
              </a:rPr>
              <a:t>соглаше­нию</a:t>
            </a:r>
            <a:r>
              <a:rPr lang="ru-RU" i="1" dirty="0"/>
              <a:t>...</a:t>
            </a:r>
            <a:r>
              <a:rPr lang="ru-RU" dirty="0"/>
              <a:t> Однако это соглашение не абсолютно произвольно... мы принимаем его, потому что известные опыты доказали нам его </a:t>
            </a:r>
            <a:r>
              <a:rPr lang="ru-RU" i="1" dirty="0">
                <a:solidFill>
                  <a:srgbClr val="FF0000"/>
                </a:solidFill>
              </a:rPr>
              <a:t>удобство</a:t>
            </a:r>
            <a:r>
              <a:rPr lang="ru-RU" i="1" dirty="0"/>
              <a:t>».</a:t>
            </a:r>
            <a:endParaRPr lang="ru-RU" dirty="0"/>
          </a:p>
        </p:txBody>
      </p:sp>
    </p:spTree>
    <p:extLst>
      <p:ext uri="{BB962C8B-B14F-4D97-AF65-F5344CB8AC3E}">
        <p14:creationId xmlns:p14="http://schemas.microsoft.com/office/powerpoint/2010/main" val="598498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476672"/>
            <a:ext cx="7643192" cy="5649491"/>
          </a:xfrm>
        </p:spPr>
        <p:txBody>
          <a:bodyPr>
            <a:normAutofit fontScale="92500"/>
          </a:bodyPr>
          <a:lstStyle/>
          <a:p>
            <a:pPr marL="0" indent="0" hangingPunct="0">
              <a:buNone/>
            </a:pPr>
            <a:r>
              <a:rPr lang="ru-RU" dirty="0"/>
              <a:t>«Принципы механики, выигрывая в общности и достоверности, теряют в своей объективности. При первом ознакомлении с принципами особенно уместно подходить к ним с их объективной стороны; это можно сделать, только двигаясь от частного к общему, но не наоборот. </a:t>
            </a:r>
            <a:r>
              <a:rPr lang="ru-RU" dirty="0">
                <a:solidFill>
                  <a:srgbClr val="FF0000"/>
                </a:solidFill>
              </a:rPr>
              <a:t>Принципы – это соглашения</a:t>
            </a:r>
            <a:r>
              <a:rPr lang="ru-RU" dirty="0"/>
              <a:t> и скрытые определения. Тем не менее они извлечены из экспериментальных законов; эти последние были, так сказать, возведены в ранг принципов, которым наш ум приписывает абсолютное значение».</a:t>
            </a:r>
          </a:p>
        </p:txBody>
      </p:sp>
    </p:spTree>
    <p:extLst>
      <p:ext uri="{BB962C8B-B14F-4D97-AF65-F5344CB8AC3E}">
        <p14:creationId xmlns:p14="http://schemas.microsoft.com/office/powerpoint/2010/main" val="1491650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585A5A-C664-4115-BD7A-527EA427B8C6}"/>
              </a:ext>
            </a:extLst>
          </p:cNvPr>
          <p:cNvSpPr>
            <a:spLocks noGrp="1"/>
          </p:cNvSpPr>
          <p:nvPr>
            <p:ph idx="1"/>
          </p:nvPr>
        </p:nvSpPr>
        <p:spPr>
          <a:xfrm>
            <a:off x="457200" y="548680"/>
            <a:ext cx="8229600" cy="5577483"/>
          </a:xfrm>
        </p:spPr>
        <p:txBody>
          <a:bodyPr/>
          <a:lstStyle/>
          <a:p>
            <a:pPr hangingPunct="0"/>
            <a:r>
              <a:rPr lang="ru-RU" sz="3600" dirty="0"/>
              <a:t>«Опыт – единственный источник истины: только опыт может научить нас чему-либо новому, только он может вооружить нас достоверностью». </a:t>
            </a:r>
          </a:p>
          <a:p>
            <a:pPr hangingPunct="0"/>
            <a:r>
              <a:rPr lang="ru-RU" sz="3600" dirty="0"/>
              <a:t>Но зачем нужна </a:t>
            </a:r>
            <a:r>
              <a:rPr lang="ru-RU" sz="3600" dirty="0" err="1"/>
              <a:t>теорфизика</a:t>
            </a:r>
            <a:r>
              <a:rPr lang="ru-RU" sz="3600" dirty="0"/>
              <a:t>?</a:t>
            </a:r>
          </a:p>
          <a:p>
            <a:pPr hangingPunct="0"/>
            <a:r>
              <a:rPr lang="ru-RU" sz="3600" dirty="0"/>
              <a:t>«Опыт не только обобщается, но и подвергается исправлению».</a:t>
            </a:r>
          </a:p>
          <a:p>
            <a:endParaRPr lang="ru-RU" dirty="0"/>
          </a:p>
        </p:txBody>
      </p:sp>
    </p:spTree>
    <p:extLst>
      <p:ext uri="{BB962C8B-B14F-4D97-AF65-F5344CB8AC3E}">
        <p14:creationId xmlns:p14="http://schemas.microsoft.com/office/powerpoint/2010/main" val="1293560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85000" lnSpcReduction="10000"/>
          </a:bodyPr>
          <a:lstStyle/>
          <a:p>
            <a:pPr hangingPunct="0"/>
            <a:r>
              <a:rPr lang="ru-RU" dirty="0"/>
              <a:t>«Что касается математической физики, то ее задача состоит </a:t>
            </a:r>
            <a:r>
              <a:rPr lang="ru-RU" dirty="0">
                <a:solidFill>
                  <a:srgbClr val="FF0000"/>
                </a:solidFill>
              </a:rPr>
              <a:t>в составлении каталога</a:t>
            </a:r>
            <a:r>
              <a:rPr lang="ru-RU" dirty="0"/>
              <a:t>. Если каталог составлен хорошо, то библиотека не делается от этого богаче, но читателю облегчается пользование ее </a:t>
            </a:r>
            <a:r>
              <a:rPr lang="ru-RU" dirty="0" err="1"/>
              <a:t>cокровищами</a:t>
            </a:r>
            <a:r>
              <a:rPr lang="ru-RU" dirty="0"/>
              <a:t>. С другой стороны, каталог, указывая библиотекарю на пробелы в его собраниях, позволяет ему дать его кредитам рациональное употребление; а это тем более важно ввиду их совершенной недостаточности. </a:t>
            </a:r>
          </a:p>
          <a:p>
            <a:pPr hangingPunct="0"/>
            <a:r>
              <a:rPr lang="ru-RU" dirty="0"/>
              <a:t>Итак, вот в чем значение математической физики. Она должна руководить обобщением, руководить так, чтобы от этого увеличивалась производительность науки». </a:t>
            </a:r>
          </a:p>
        </p:txBody>
      </p:sp>
    </p:spTree>
    <p:extLst>
      <p:ext uri="{BB962C8B-B14F-4D97-AF65-F5344CB8AC3E}">
        <p14:creationId xmlns:p14="http://schemas.microsoft.com/office/powerpoint/2010/main" val="333867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594964"/>
          </a:xfrm>
        </p:spPr>
        <p:txBody>
          <a:bodyPr>
            <a:normAutofit lnSpcReduction="10000"/>
          </a:bodyPr>
          <a:lstStyle/>
          <a:p>
            <a:pPr marL="0" indent="0" algn="ctr">
              <a:buNone/>
            </a:pPr>
            <a:r>
              <a:rPr lang="ru-RU" dirty="0"/>
              <a:t>Три закона позитивизма</a:t>
            </a:r>
          </a:p>
          <a:p>
            <a:pPr marL="0" indent="0">
              <a:buNone/>
            </a:pPr>
            <a:r>
              <a:rPr lang="ru-RU" dirty="0"/>
              <a:t>1. </a:t>
            </a:r>
            <a:r>
              <a:rPr lang="ru-RU" dirty="0">
                <a:solidFill>
                  <a:srgbClr val="FF0000"/>
                </a:solidFill>
              </a:rPr>
              <a:t>Закон трех стадий</a:t>
            </a:r>
            <a:r>
              <a:rPr lang="ru-RU" dirty="0"/>
              <a:t>. Человечество проходит три стадии — теологическую, метафизическую и позитивную.</a:t>
            </a:r>
          </a:p>
          <a:p>
            <a:pPr marL="0" indent="0">
              <a:buNone/>
            </a:pPr>
            <a:r>
              <a:rPr lang="ru-RU" dirty="0"/>
              <a:t>2. </a:t>
            </a:r>
            <a:r>
              <a:rPr lang="ru-RU" dirty="0">
                <a:solidFill>
                  <a:srgbClr val="FF0000"/>
                </a:solidFill>
              </a:rPr>
              <a:t>Закон подчинения воображения наблюдению</a:t>
            </a:r>
            <a:r>
              <a:rPr lang="ru-RU" dirty="0"/>
              <a:t>. Опора на факты. Поиск ответа на вопрос, </a:t>
            </a:r>
            <a:r>
              <a:rPr lang="ru-RU" i="1" dirty="0"/>
              <a:t>как</a:t>
            </a:r>
            <a:r>
              <a:rPr lang="ru-RU" dirty="0"/>
              <a:t> происходят явления, а не </a:t>
            </a:r>
            <a:r>
              <a:rPr lang="ru-RU" i="1" dirty="0"/>
              <a:t>почему</a:t>
            </a:r>
            <a:r>
              <a:rPr lang="ru-RU" dirty="0"/>
              <a:t> они происходят.</a:t>
            </a:r>
          </a:p>
          <a:p>
            <a:pPr marL="0" indent="0">
              <a:buNone/>
            </a:pPr>
            <a:r>
              <a:rPr lang="ru-RU" dirty="0"/>
              <a:t>3.</a:t>
            </a:r>
            <a:r>
              <a:rPr lang="ru-RU" i="1" dirty="0"/>
              <a:t> </a:t>
            </a:r>
            <a:r>
              <a:rPr lang="ru-RU" dirty="0">
                <a:solidFill>
                  <a:srgbClr val="FF0000"/>
                </a:solidFill>
              </a:rPr>
              <a:t>Энциклопедический</a:t>
            </a:r>
            <a:r>
              <a:rPr lang="ru-RU" dirty="0"/>
              <a:t>. Математика, астрономия, физика, химия, физиология и социология, впоследствии добавлена мораль.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CF0DDFB-7DBC-4420-BCDD-BE2330E38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1" y="1217446"/>
            <a:ext cx="2805583" cy="4155769"/>
          </a:xfrm>
          <a:prstGeom prst="rect">
            <a:avLst/>
          </a:prstGeom>
        </p:spPr>
      </p:pic>
      <p:sp>
        <p:nvSpPr>
          <p:cNvPr id="7" name="TextBox 6">
            <a:extLst>
              <a:ext uri="{FF2B5EF4-FFF2-40B4-BE49-F238E27FC236}">
                <a16:creationId xmlns:a16="http://schemas.microsoft.com/office/drawing/2014/main" id="{BFB7EC5D-8CC8-429B-A144-CB8E88212060}"/>
              </a:ext>
            </a:extLst>
          </p:cNvPr>
          <p:cNvSpPr txBox="1"/>
          <p:nvPr/>
        </p:nvSpPr>
        <p:spPr>
          <a:xfrm>
            <a:off x="3347864" y="5517232"/>
            <a:ext cx="2448272" cy="830997"/>
          </a:xfrm>
          <a:prstGeom prst="rect">
            <a:avLst/>
          </a:prstGeom>
          <a:noFill/>
        </p:spPr>
        <p:txBody>
          <a:bodyPr wrap="square" rtlCol="0">
            <a:spAutoFit/>
          </a:bodyPr>
          <a:lstStyle/>
          <a:p>
            <a:pPr algn="ctr"/>
            <a:r>
              <a:rPr lang="ru-RU" sz="2400" dirty="0"/>
              <a:t>Бертран Рассел</a:t>
            </a:r>
            <a:br>
              <a:rPr lang="ru-RU" sz="2400" dirty="0"/>
            </a:br>
            <a:r>
              <a:rPr lang="ru-RU" sz="2400" dirty="0"/>
              <a:t>1872-1970</a:t>
            </a:r>
          </a:p>
        </p:txBody>
      </p:sp>
      <p:sp>
        <p:nvSpPr>
          <p:cNvPr id="8" name="Заголовок 1">
            <a:extLst>
              <a:ext uri="{FF2B5EF4-FFF2-40B4-BE49-F238E27FC236}">
                <a16:creationId xmlns:a16="http://schemas.microsoft.com/office/drawing/2014/main" id="{2A5185F0-5538-4C53-A2B1-EA10D237AF7F}"/>
              </a:ext>
            </a:extLst>
          </p:cNvPr>
          <p:cNvSpPr>
            <a:spLocks noGrp="1"/>
          </p:cNvSpPr>
          <p:nvPr>
            <p:ph type="title"/>
          </p:nvPr>
        </p:nvSpPr>
        <p:spPr>
          <a:xfrm>
            <a:off x="457200" y="280555"/>
            <a:ext cx="8229600" cy="907180"/>
          </a:xfrm>
        </p:spPr>
        <p:txBody>
          <a:bodyPr>
            <a:normAutofit fontScale="90000"/>
          </a:bodyPr>
          <a:lstStyle/>
          <a:p>
            <a:r>
              <a:rPr lang="ru-RU" sz="3600" dirty="0"/>
              <a:t>Третий позитивизм</a:t>
            </a:r>
            <a:br>
              <a:rPr lang="ru-RU" sz="3200" dirty="0"/>
            </a:br>
            <a:r>
              <a:rPr lang="ru-RU" sz="2800" dirty="0"/>
              <a:t>Неопозитивизм</a:t>
            </a:r>
          </a:p>
        </p:txBody>
      </p:sp>
    </p:spTree>
    <p:extLst>
      <p:ext uri="{BB962C8B-B14F-4D97-AF65-F5344CB8AC3E}">
        <p14:creationId xmlns:p14="http://schemas.microsoft.com/office/powerpoint/2010/main" val="4094683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384DBCA5-299E-48AD-8117-764E3E3B3940}"/>
              </a:ext>
            </a:extLst>
          </p:cNvPr>
          <p:cNvSpPr txBox="1">
            <a:spLocks/>
          </p:cNvSpPr>
          <p:nvPr/>
        </p:nvSpPr>
        <p:spPr>
          <a:xfrm>
            <a:off x="827584" y="548680"/>
            <a:ext cx="7859216"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b="1" dirty="0"/>
              <a:t>Логический атомизм</a:t>
            </a:r>
          </a:p>
          <a:p>
            <a:r>
              <a:rPr lang="ru-RU" dirty="0"/>
              <a:t>Знание существует в виде логических высказываний</a:t>
            </a:r>
          </a:p>
          <a:p>
            <a:r>
              <a:rPr lang="ru-RU" dirty="0"/>
              <a:t>Высказывание истинно тогда, когда соответствует фактам</a:t>
            </a:r>
          </a:p>
          <a:p>
            <a:r>
              <a:rPr lang="ru-RU" dirty="0"/>
              <a:t>Простые факты называются атомарными («снег белый»).</a:t>
            </a:r>
          </a:p>
          <a:p>
            <a:r>
              <a:rPr lang="ru-RU" dirty="0"/>
              <a:t>Они независимы друг от друга.</a:t>
            </a:r>
          </a:p>
          <a:p>
            <a:r>
              <a:rPr lang="ru-RU" dirty="0"/>
              <a:t>Сложные факты называются молекулярными.</a:t>
            </a:r>
          </a:p>
        </p:txBody>
      </p:sp>
    </p:spTree>
    <p:extLst>
      <p:ext uri="{BB962C8B-B14F-4D97-AF65-F5344CB8AC3E}">
        <p14:creationId xmlns:p14="http://schemas.microsoft.com/office/powerpoint/2010/main" val="1911453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итгенштейн.jpg"/>
          <p:cNvPicPr>
            <a:picLocks noChangeAspect="1"/>
          </p:cNvPicPr>
          <p:nvPr/>
        </p:nvPicPr>
        <p:blipFill>
          <a:blip r:embed="rId2" cstate="print"/>
          <a:stretch>
            <a:fillRect/>
          </a:stretch>
        </p:blipFill>
        <p:spPr>
          <a:xfrm>
            <a:off x="2915816" y="332655"/>
            <a:ext cx="3024336" cy="4904329"/>
          </a:xfrm>
          <a:prstGeom prst="rect">
            <a:avLst/>
          </a:prstGeom>
        </p:spPr>
      </p:pic>
      <p:sp>
        <p:nvSpPr>
          <p:cNvPr id="2" name="TextBox 1">
            <a:extLst>
              <a:ext uri="{FF2B5EF4-FFF2-40B4-BE49-F238E27FC236}">
                <a16:creationId xmlns:a16="http://schemas.microsoft.com/office/drawing/2014/main" id="{3E6CF7FC-7793-4205-A576-553664062EFE}"/>
              </a:ext>
            </a:extLst>
          </p:cNvPr>
          <p:cNvSpPr txBox="1"/>
          <p:nvPr/>
        </p:nvSpPr>
        <p:spPr>
          <a:xfrm>
            <a:off x="3131840" y="5589240"/>
            <a:ext cx="2555099" cy="707886"/>
          </a:xfrm>
          <a:prstGeom prst="rect">
            <a:avLst/>
          </a:prstGeom>
          <a:noFill/>
        </p:spPr>
        <p:txBody>
          <a:bodyPr wrap="square" rtlCol="0">
            <a:spAutoFit/>
          </a:bodyPr>
          <a:lstStyle/>
          <a:p>
            <a:pPr algn="ctr"/>
            <a:r>
              <a:rPr lang="ru-RU" sz="2000" dirty="0"/>
              <a:t>Людвиг </a:t>
            </a:r>
            <a:r>
              <a:rPr lang="ru-RU" sz="2000" dirty="0" err="1"/>
              <a:t>Витгенштейн</a:t>
            </a:r>
            <a:r>
              <a:rPr lang="ru-RU" sz="2000" dirty="0"/>
              <a:t> (1889–1951)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a:extLst>
              <a:ext uri="{FF2B5EF4-FFF2-40B4-BE49-F238E27FC236}">
                <a16:creationId xmlns:a16="http://schemas.microsoft.com/office/drawing/2014/main" id="{80A931D3-E973-4A19-A6C3-449150937B44}"/>
              </a:ext>
            </a:extLst>
          </p:cNvPr>
          <p:cNvSpPr txBox="1">
            <a:spLocks/>
          </p:cNvSpPr>
          <p:nvPr/>
        </p:nvSpPr>
        <p:spPr>
          <a:xfrm>
            <a:off x="1043608" y="764704"/>
            <a:ext cx="7643192" cy="56886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ru-RU" dirty="0"/>
              <a:t>«Логико-философский трактат»</a:t>
            </a:r>
          </a:p>
          <a:p>
            <a:pPr marL="0" indent="0">
              <a:lnSpc>
                <a:spcPct val="120000"/>
              </a:lnSpc>
              <a:buNone/>
            </a:pPr>
            <a:r>
              <a:rPr lang="ru-RU" dirty="0"/>
              <a:t>«Результат философии — не  некоторое количество “философских предложений”, но </a:t>
            </a:r>
            <a:r>
              <a:rPr lang="ru-RU" dirty="0">
                <a:solidFill>
                  <a:srgbClr val="FF0000"/>
                </a:solidFill>
              </a:rPr>
              <a:t>прояснение предложений</a:t>
            </a:r>
            <a:r>
              <a:rPr lang="ru-RU" dirty="0"/>
              <a:t>. Философия должна прояснять и строго разграничивать мысли, которые без этого являются как бы темными и расплывчатыми».</a:t>
            </a:r>
          </a:p>
        </p:txBody>
      </p:sp>
    </p:spTree>
    <p:extLst>
      <p:ext uri="{BB962C8B-B14F-4D97-AF65-F5344CB8AC3E}">
        <p14:creationId xmlns:p14="http://schemas.microsoft.com/office/powerpoint/2010/main" val="198376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r>
              <a:rPr lang="ru-RU" dirty="0"/>
              <a:t>Философия должна заниматься не вымышленными метафизическими проблемами, а помогать науке. Создание идеального языка науки является шагом на пути создания истинной онтологии, поскольку язык есть образ мира. Мир выступает как совокупность фактов, а не вещей.</a:t>
            </a:r>
          </a:p>
          <a:p>
            <a:r>
              <a:rPr lang="ru-RU" dirty="0"/>
              <a:t>Предложения науки должны быть атомарными и независимыми друг от друга.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8FEA1DC-21D9-4E1E-B5BA-27E03E44787A}"/>
              </a:ext>
            </a:extLst>
          </p:cNvPr>
          <p:cNvSpPr>
            <a:spLocks noGrp="1"/>
          </p:cNvSpPr>
          <p:nvPr>
            <p:ph idx="1"/>
          </p:nvPr>
        </p:nvSpPr>
        <p:spPr>
          <a:xfrm>
            <a:off x="457200" y="620688"/>
            <a:ext cx="8229600" cy="5505475"/>
          </a:xfrm>
        </p:spPr>
        <p:txBody>
          <a:bodyPr/>
          <a:lstStyle/>
          <a:p>
            <a:r>
              <a:rPr lang="ru-RU" dirty="0"/>
              <a:t>Отношения между предложениями должны быть внешними, независимыми друг от друга.</a:t>
            </a:r>
          </a:p>
          <a:p>
            <a:r>
              <a:rPr lang="ru-RU" dirty="0"/>
              <a:t>В науке можно говорить лишь о том, о чем можно говорить: «…то, что вообще может быть сказано, может быть сказано ясно, а о чем невозможно говорить, о том следует молчать».</a:t>
            </a:r>
          </a:p>
          <a:p>
            <a:endParaRPr lang="ru-RU" dirty="0"/>
          </a:p>
        </p:txBody>
      </p:sp>
    </p:spTree>
    <p:extLst>
      <p:ext uri="{BB962C8B-B14F-4D97-AF65-F5344CB8AC3E}">
        <p14:creationId xmlns:p14="http://schemas.microsoft.com/office/powerpoint/2010/main" val="3839043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404664"/>
            <a:ext cx="7643192" cy="5721499"/>
          </a:xfrm>
        </p:spPr>
        <p:txBody>
          <a:bodyPr>
            <a:normAutofit/>
          </a:bodyPr>
          <a:lstStyle/>
          <a:p>
            <a:pPr marL="0" indent="0">
              <a:buNone/>
            </a:pPr>
            <a:r>
              <a:rPr lang="ru-RU" dirty="0"/>
              <a:t>«Для позитивистов дело решается просто: мир делится на то, что можно ясно высказать, и на то, о чем нужно молчать. Но, конечно, </a:t>
            </a:r>
            <a:r>
              <a:rPr lang="ru-RU" dirty="0">
                <a:solidFill>
                  <a:srgbClr val="FF0000"/>
                </a:solidFill>
              </a:rPr>
              <a:t>нет философии бессмысленнее. </a:t>
            </a:r>
            <a:r>
              <a:rPr lang="ru-RU" dirty="0"/>
              <a:t>Ведь почти ничего ясно высказать нельзя. Если отсеять все неясное, останутся, наверное, только совершенно неинтересные тавтологии».</a:t>
            </a:r>
          </a:p>
          <a:p>
            <a:pPr marL="0" indent="0" algn="r">
              <a:buNone/>
            </a:pPr>
            <a:r>
              <a:rPr lang="ru-RU" dirty="0"/>
              <a:t>В. Гейзенберг </a:t>
            </a:r>
          </a:p>
        </p:txBody>
      </p:sp>
    </p:spTree>
    <p:extLst>
      <p:ext uri="{BB962C8B-B14F-4D97-AF65-F5344CB8AC3E}">
        <p14:creationId xmlns:p14="http://schemas.microsoft.com/office/powerpoint/2010/main" val="2927968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2F2D3E-92B7-4363-993A-6CFDE46DA231}"/>
              </a:ext>
            </a:extLst>
          </p:cNvPr>
          <p:cNvSpPr txBox="1"/>
          <p:nvPr/>
        </p:nvSpPr>
        <p:spPr>
          <a:xfrm>
            <a:off x="899592" y="548680"/>
            <a:ext cx="7128792" cy="4878259"/>
          </a:xfrm>
          <a:prstGeom prst="rect">
            <a:avLst/>
          </a:prstGeom>
          <a:noFill/>
        </p:spPr>
        <p:txBody>
          <a:bodyPr wrap="square">
            <a:spAutoFit/>
          </a:bodyPr>
          <a:lstStyle/>
          <a:p>
            <a:pPr algn="ctr">
              <a:spcBef>
                <a:spcPts val="600"/>
              </a:spcBef>
            </a:pPr>
            <a:r>
              <a:rPr lang="ru-RU" sz="3600" dirty="0"/>
              <a:t>«Венский кружок»</a:t>
            </a:r>
          </a:p>
          <a:p>
            <a:pPr algn="ctr">
              <a:spcBef>
                <a:spcPts val="600"/>
              </a:spcBef>
            </a:pPr>
            <a:br>
              <a:rPr lang="ru-RU" sz="3600" dirty="0"/>
            </a:br>
            <a:r>
              <a:rPr lang="ru-RU" sz="2800" dirty="0"/>
              <a:t>В 1895 г. в Венском университете была создана кафедра философии индуктивных наук, которой до 1901 года заведовал Эрнст Мах.</a:t>
            </a:r>
          </a:p>
          <a:p>
            <a:pPr algn="ctr">
              <a:spcBef>
                <a:spcPts val="600"/>
              </a:spcBef>
            </a:pPr>
            <a:r>
              <a:rPr lang="ru-RU" sz="2800" dirty="0"/>
              <a:t>В 1922 году завкафедрой стал профессор Мориц </a:t>
            </a:r>
            <a:r>
              <a:rPr lang="ru-RU" sz="2800" dirty="0" err="1"/>
              <a:t>Шлик</a:t>
            </a:r>
            <a:endParaRPr lang="ru-RU" sz="2800" dirty="0"/>
          </a:p>
          <a:p>
            <a:pPr algn="ctr">
              <a:spcBef>
                <a:spcPts val="600"/>
              </a:spcBef>
            </a:pPr>
            <a:r>
              <a:rPr lang="ru-RU" sz="2800" dirty="0"/>
              <a:t>Члены кружка: Отто </a:t>
            </a:r>
            <a:r>
              <a:rPr lang="ru-RU" sz="2800" dirty="0" err="1"/>
              <a:t>Нейрат</a:t>
            </a:r>
            <a:r>
              <a:rPr lang="ru-RU" sz="2800" dirty="0"/>
              <a:t>, Рудольф Карнап,  Курт </a:t>
            </a:r>
            <a:r>
              <a:rPr lang="ru-RU" sz="2800" dirty="0" err="1"/>
              <a:t>Гёдель</a:t>
            </a:r>
            <a:r>
              <a:rPr lang="ru-RU" sz="2800" dirty="0"/>
              <a:t> и др.</a:t>
            </a:r>
          </a:p>
        </p:txBody>
      </p:sp>
    </p:spTree>
    <p:extLst>
      <p:ext uri="{BB962C8B-B14F-4D97-AF65-F5344CB8AC3E}">
        <p14:creationId xmlns:p14="http://schemas.microsoft.com/office/powerpoint/2010/main" val="2382420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29058" y="571480"/>
            <a:ext cx="4757742" cy="5554683"/>
          </a:xfrm>
        </p:spPr>
        <p:txBody>
          <a:bodyPr>
            <a:normAutofit/>
          </a:bodyPr>
          <a:lstStyle/>
          <a:p>
            <a:endParaRPr lang="ru-RU" dirty="0"/>
          </a:p>
          <a:p>
            <a:endParaRPr lang="ru-RU" dirty="0"/>
          </a:p>
          <a:p>
            <a:endParaRPr lang="ru-RU" dirty="0"/>
          </a:p>
          <a:p>
            <a:endParaRPr lang="ru-RU" dirty="0"/>
          </a:p>
        </p:txBody>
      </p:sp>
      <p:pic>
        <p:nvPicPr>
          <p:cNvPr id="4" name="Рисунок 3" descr="Rudolf-carnap.jpg"/>
          <p:cNvPicPr>
            <a:picLocks noChangeAspect="1"/>
          </p:cNvPicPr>
          <p:nvPr/>
        </p:nvPicPr>
        <p:blipFill>
          <a:blip r:embed="rId2" cstate="print"/>
          <a:stretch>
            <a:fillRect/>
          </a:stretch>
        </p:blipFill>
        <p:spPr>
          <a:xfrm>
            <a:off x="2555776" y="708981"/>
            <a:ext cx="3545270" cy="4520219"/>
          </a:xfrm>
          <a:prstGeom prst="rect">
            <a:avLst/>
          </a:prstGeom>
        </p:spPr>
      </p:pic>
      <p:sp>
        <p:nvSpPr>
          <p:cNvPr id="2" name="TextBox 1">
            <a:extLst>
              <a:ext uri="{FF2B5EF4-FFF2-40B4-BE49-F238E27FC236}">
                <a16:creationId xmlns:a16="http://schemas.microsoft.com/office/drawing/2014/main" id="{4E3ACE1A-D00C-4BE4-B041-F671B386F1D3}"/>
              </a:ext>
            </a:extLst>
          </p:cNvPr>
          <p:cNvSpPr txBox="1"/>
          <p:nvPr/>
        </p:nvSpPr>
        <p:spPr>
          <a:xfrm>
            <a:off x="2699792" y="5517232"/>
            <a:ext cx="3312368" cy="830997"/>
          </a:xfrm>
          <a:prstGeom prst="rect">
            <a:avLst/>
          </a:prstGeom>
          <a:noFill/>
        </p:spPr>
        <p:txBody>
          <a:bodyPr wrap="square" rtlCol="0">
            <a:spAutoFit/>
          </a:bodyPr>
          <a:lstStyle/>
          <a:p>
            <a:pPr algn="ctr"/>
            <a:r>
              <a:rPr lang="ru-RU" sz="2400" b="1" dirty="0"/>
              <a:t>Рудольф Карнап </a:t>
            </a:r>
            <a:br>
              <a:rPr lang="ru-RU" sz="2400" b="1" dirty="0"/>
            </a:br>
            <a:r>
              <a:rPr lang="ru-RU" sz="2400" dirty="0"/>
              <a:t>(1891–1970)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D2DD489-D97A-4387-B9BB-8BC62CD30082}"/>
              </a:ext>
            </a:extLst>
          </p:cNvPr>
          <p:cNvSpPr>
            <a:spLocks noGrp="1"/>
          </p:cNvSpPr>
          <p:nvPr>
            <p:ph idx="1"/>
          </p:nvPr>
        </p:nvSpPr>
        <p:spPr>
          <a:xfrm>
            <a:off x="457200" y="548680"/>
            <a:ext cx="8229600" cy="5577483"/>
          </a:xfrm>
        </p:spPr>
        <p:txBody>
          <a:bodyPr/>
          <a:lstStyle/>
          <a:p>
            <a:r>
              <a:rPr lang="ru-RU" dirty="0"/>
              <a:t>«Старая и новая логика»</a:t>
            </a:r>
          </a:p>
          <a:p>
            <a:r>
              <a:rPr lang="ru-RU" dirty="0"/>
              <a:t>«Преодоление метафизики логическим анализом языка». </a:t>
            </a:r>
          </a:p>
          <a:p>
            <a:r>
              <a:rPr lang="ru-RU" dirty="0"/>
              <a:t>«Значение и необходимость: Исследование по семантике и модальной логике»</a:t>
            </a:r>
          </a:p>
          <a:p>
            <a:r>
              <a:rPr lang="ru-RU" dirty="0"/>
              <a:t>«Философские основания физики. Введение в философию науки»</a:t>
            </a:r>
          </a:p>
          <a:p>
            <a:r>
              <a:rPr lang="ru-RU" dirty="0"/>
              <a:t>«</a:t>
            </a:r>
            <a:r>
              <a:rPr lang="en-US" dirty="0"/>
              <a:t>Studies in inductive logic and probability</a:t>
            </a:r>
            <a:r>
              <a:rPr lang="ru-RU" dirty="0"/>
              <a:t>»</a:t>
            </a:r>
          </a:p>
          <a:p>
            <a:r>
              <a:rPr lang="en-US" dirty="0"/>
              <a:t>«Intellectual Autobiography» </a:t>
            </a:r>
            <a:endParaRPr lang="ru-RU" dirty="0"/>
          </a:p>
        </p:txBody>
      </p:sp>
    </p:spTree>
    <p:extLst>
      <p:ext uri="{BB962C8B-B14F-4D97-AF65-F5344CB8AC3E}">
        <p14:creationId xmlns:p14="http://schemas.microsoft.com/office/powerpoint/2010/main" val="24021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4090" y="1008542"/>
            <a:ext cx="5171259" cy="5732826"/>
          </a:xfrm>
        </p:spPr>
        <p:txBody>
          <a:bodyPr/>
          <a:lstStyle/>
          <a:p>
            <a:pPr marL="0" indent="0" algn="r">
              <a:lnSpc>
                <a:spcPct val="110000"/>
              </a:lnSpc>
              <a:buNone/>
            </a:pPr>
            <a:r>
              <a:rPr lang="ru-RU" sz="2800" dirty="0"/>
              <a:t>«Мы и моральный закон рассматриваем не как нечто данное a </a:t>
            </a:r>
            <a:r>
              <a:rPr lang="ru-RU" sz="2800" dirty="0" err="1"/>
              <a:t>priori</a:t>
            </a:r>
            <a:r>
              <a:rPr lang="ru-RU" sz="2800" dirty="0"/>
              <a:t>, но как нечто </a:t>
            </a:r>
            <a:r>
              <a:rPr lang="ru-RU" sz="2800" dirty="0">
                <a:solidFill>
                  <a:srgbClr val="FF0000"/>
                </a:solidFill>
              </a:rPr>
              <a:t>возникшее естественным путем</a:t>
            </a:r>
            <a:r>
              <a:rPr lang="ru-RU" sz="2800" dirty="0"/>
              <a:t>, — точно так же, как Кант рассматривал законы неба. Он ничего не знал о великом становлении органического мира. Быть может, он согласился бы с нами?» </a:t>
            </a:r>
          </a:p>
          <a:p>
            <a:pPr marL="0" indent="0" algn="r">
              <a:spcBef>
                <a:spcPts val="2400"/>
              </a:spcBef>
              <a:buNone/>
            </a:pPr>
            <a:r>
              <a:rPr lang="ru-RU" sz="2400" dirty="0"/>
              <a:t>«Агрессия»</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413" y="1185093"/>
            <a:ext cx="2913111" cy="3200400"/>
          </a:xfrm>
          <a:prstGeom prst="roundRect">
            <a:avLst>
              <a:gd name="adj" fmla="val 9044"/>
            </a:avLst>
          </a:prstGeom>
        </p:spPr>
      </p:pic>
      <p:sp>
        <p:nvSpPr>
          <p:cNvPr id="5" name="TextBox 4"/>
          <p:cNvSpPr txBox="1"/>
          <p:nvPr/>
        </p:nvSpPr>
        <p:spPr>
          <a:xfrm>
            <a:off x="274320" y="4626954"/>
            <a:ext cx="2899954" cy="707886"/>
          </a:xfrm>
          <a:prstGeom prst="rect">
            <a:avLst/>
          </a:prstGeom>
          <a:noFill/>
        </p:spPr>
        <p:txBody>
          <a:bodyPr wrap="square" rtlCol="0">
            <a:spAutoFit/>
          </a:bodyPr>
          <a:lstStyle/>
          <a:p>
            <a:pPr algn="ctr"/>
            <a:r>
              <a:rPr lang="ru-RU" sz="2000" dirty="0"/>
              <a:t>Конрад Лоренц</a:t>
            </a:r>
            <a:br>
              <a:rPr lang="ru-RU" sz="2000" dirty="0"/>
            </a:br>
            <a:r>
              <a:rPr lang="ru-RU" sz="2000" dirty="0"/>
              <a:t>(1903-1989)</a:t>
            </a:r>
            <a:endParaRPr lang="ru-RU" dirty="0"/>
          </a:p>
        </p:txBody>
      </p:sp>
      <p:sp>
        <p:nvSpPr>
          <p:cNvPr id="2" name="TextBox 1">
            <a:extLst>
              <a:ext uri="{FF2B5EF4-FFF2-40B4-BE49-F238E27FC236}">
                <a16:creationId xmlns:a16="http://schemas.microsoft.com/office/drawing/2014/main" id="{AF8EE76B-0F29-45EF-9A55-4F4B6A7DB02E}"/>
              </a:ext>
            </a:extLst>
          </p:cNvPr>
          <p:cNvSpPr txBox="1"/>
          <p:nvPr/>
        </p:nvSpPr>
        <p:spPr>
          <a:xfrm>
            <a:off x="4050853" y="446506"/>
            <a:ext cx="4464496" cy="523220"/>
          </a:xfrm>
          <a:prstGeom prst="rect">
            <a:avLst/>
          </a:prstGeom>
          <a:noFill/>
        </p:spPr>
        <p:txBody>
          <a:bodyPr wrap="square" rtlCol="0">
            <a:spAutoFit/>
          </a:bodyPr>
          <a:lstStyle/>
          <a:p>
            <a:pPr algn="ctr"/>
            <a:r>
              <a:rPr lang="ru-RU" sz="2800" dirty="0"/>
              <a:t>Этология</a:t>
            </a:r>
          </a:p>
        </p:txBody>
      </p:sp>
    </p:spTree>
    <p:extLst>
      <p:ext uri="{BB962C8B-B14F-4D97-AF65-F5344CB8AC3E}">
        <p14:creationId xmlns:p14="http://schemas.microsoft.com/office/powerpoint/2010/main" val="637989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404664"/>
            <a:ext cx="7859216" cy="5904656"/>
          </a:xfrm>
        </p:spPr>
        <p:txBody>
          <a:bodyPr>
            <a:normAutofit lnSpcReduction="10000"/>
          </a:bodyPr>
          <a:lstStyle/>
          <a:p>
            <a:pPr marL="0" indent="0">
              <a:buNone/>
            </a:pPr>
            <a:r>
              <a:rPr lang="ru-RU" dirty="0"/>
              <a:t>Философия должна сводиться к логическому анализу предложений и понятий науки. </a:t>
            </a:r>
          </a:p>
          <a:p>
            <a:pPr marL="0" indent="0">
              <a:buNone/>
            </a:pPr>
            <a:r>
              <a:rPr lang="ru-RU" dirty="0"/>
              <a:t>Понятие имеет смысл тогда и только тогда, когда оно встречается в протокольном предложении. Если понятие употребляется вне протокольного предложения, то это понятие окажется бессмысленным. Такими понятиями наполнена философия, к ним относятся понятия «дух», «материя», «сущность», «субстанция», «принцип бытия», целые предложения (типа «Я мыслю, следовательно я существую»).</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F67C1E-E86B-4217-AD45-E36A235B84AC}"/>
              </a:ext>
            </a:extLst>
          </p:cNvPr>
          <p:cNvSpPr>
            <a:spLocks noGrp="1"/>
          </p:cNvSpPr>
          <p:nvPr>
            <p:ph idx="1"/>
          </p:nvPr>
        </p:nvSpPr>
        <p:spPr>
          <a:xfrm>
            <a:off x="457200" y="548680"/>
            <a:ext cx="8229600" cy="5577483"/>
          </a:xfrm>
        </p:spPr>
        <p:txBody>
          <a:bodyPr>
            <a:normAutofit lnSpcReduction="10000"/>
          </a:bodyPr>
          <a:lstStyle/>
          <a:p>
            <a:r>
              <a:rPr lang="ru-RU" b="1" dirty="0"/>
              <a:t>Принцип верификации</a:t>
            </a:r>
            <a:r>
              <a:rPr lang="ru-RU" dirty="0"/>
              <a:t> – любое предложение науки является истинным тогда и только тогда, когда оно может быть сведено к предложениям факта, к протокольным предложениям, которые непосредственно проверяемы на опыте.</a:t>
            </a:r>
          </a:p>
          <a:p>
            <a:r>
              <a:rPr lang="ru-RU" dirty="0"/>
              <a:t>Слово «Бог» может использоваться в трех смыслах: мифологическом, метафизическом и теологическом.  Метафизическое – бессмысленно («первопричина», «абсолют», «безусловное», «независимое»).</a:t>
            </a:r>
          </a:p>
          <a:p>
            <a:endParaRPr lang="ru-RU" dirty="0"/>
          </a:p>
        </p:txBody>
      </p:sp>
    </p:spTree>
    <p:extLst>
      <p:ext uri="{BB962C8B-B14F-4D97-AF65-F5344CB8AC3E}">
        <p14:creationId xmlns:p14="http://schemas.microsoft.com/office/powerpoint/2010/main" val="3761406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832648"/>
          </a:xfrm>
        </p:spPr>
        <p:txBody>
          <a:bodyPr>
            <a:normAutofit fontScale="85000" lnSpcReduction="10000"/>
          </a:bodyPr>
          <a:lstStyle/>
          <a:p>
            <a:r>
              <a:rPr lang="ru-RU" dirty="0"/>
              <a:t>В предложении «Цезарь есть и» нарушен </a:t>
            </a:r>
            <a:r>
              <a:rPr lang="ru-RU" dirty="0">
                <a:solidFill>
                  <a:srgbClr val="FF0000"/>
                </a:solidFill>
              </a:rPr>
              <a:t>синтаксис</a:t>
            </a:r>
            <a:r>
              <a:rPr lang="ru-RU" dirty="0"/>
              <a:t>, грамматические правила, поэтому это предложение бессмысленно. </a:t>
            </a:r>
            <a:endParaRPr lang="en-US" dirty="0"/>
          </a:p>
          <a:p>
            <a:r>
              <a:rPr lang="ru-RU" dirty="0"/>
              <a:t>Предложение «Цезарь есть простое число» построено синтаксически правильно, но оно также бессмысленно, потому что в нем нарушено </a:t>
            </a:r>
            <a:r>
              <a:rPr lang="ru-RU" dirty="0">
                <a:solidFill>
                  <a:srgbClr val="FF0000"/>
                </a:solidFill>
              </a:rPr>
              <a:t>логическое правило </a:t>
            </a:r>
            <a:r>
              <a:rPr lang="ru-RU" dirty="0"/>
              <a:t>построения предложения. Так как это предложение «выглядит как предложение, но таковым не является, ничего не высказывает, не выражает ни существующего, ни не существующего, то мы называем этот ряд слов “</a:t>
            </a:r>
            <a:r>
              <a:rPr lang="ru-RU" dirty="0" err="1"/>
              <a:t>псевдопредложением</a:t>
            </a:r>
            <a:r>
              <a:rPr lang="ru-RU" dirty="0"/>
              <a:t>”».</a:t>
            </a:r>
          </a:p>
          <a:p>
            <a:r>
              <a:rPr lang="ru-RU" dirty="0" err="1"/>
              <a:t>Псевдовопросы</a:t>
            </a:r>
            <a:r>
              <a:rPr lang="ru-RU" dirty="0"/>
              <a:t>: «“Этот стол </a:t>
            </a:r>
            <a:r>
              <a:rPr lang="ru-RU" dirty="0" err="1"/>
              <a:t>бабик</a:t>
            </a:r>
            <a:r>
              <a:rPr lang="ru-RU" dirty="0"/>
              <a:t>?”; “Число семь священно?”, “Какие числа темнее — четные или нечетные?”»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332656"/>
            <a:ext cx="7787208" cy="5793507"/>
          </a:xfrm>
        </p:spPr>
        <p:txBody>
          <a:bodyPr>
            <a:normAutofit fontScale="92500" lnSpcReduction="20000"/>
          </a:bodyPr>
          <a:lstStyle/>
          <a:p>
            <a:pPr marL="0" indent="0">
              <a:buNone/>
            </a:pPr>
            <a:r>
              <a:rPr lang="ru-RU" b="1" dirty="0"/>
              <a:t>Пять типов предложений.</a:t>
            </a:r>
          </a:p>
          <a:p>
            <a:pPr marL="0" indent="0">
              <a:buNone/>
            </a:pPr>
            <a:r>
              <a:rPr lang="ru-RU" b="1" i="1" dirty="0"/>
              <a:t>Осмысленные предложения: </a:t>
            </a:r>
          </a:p>
          <a:p>
            <a:pPr marL="0" indent="0">
              <a:buNone/>
            </a:pPr>
            <a:r>
              <a:rPr lang="ru-RU" dirty="0"/>
              <a:t>1) тавтологии (A=A), или аналитические суждения Канта, </a:t>
            </a:r>
          </a:p>
          <a:p>
            <a:pPr marL="0" indent="0">
              <a:buNone/>
            </a:pPr>
            <a:r>
              <a:rPr lang="ru-RU" dirty="0"/>
              <a:t>2) заведомо ложные предложения — контрадикции (противоречия) и </a:t>
            </a:r>
          </a:p>
          <a:p>
            <a:pPr marL="0" indent="0">
              <a:buNone/>
            </a:pPr>
            <a:r>
              <a:rPr lang="ru-RU" dirty="0"/>
              <a:t>3) эмпирические предложения, т. е. предложения, которые можно верифицировать. </a:t>
            </a:r>
          </a:p>
          <a:p>
            <a:pPr marL="0" indent="0">
              <a:buNone/>
            </a:pPr>
            <a:r>
              <a:rPr lang="ru-RU" b="1" i="1" dirty="0"/>
              <a:t>Бессмысленные:</a:t>
            </a:r>
          </a:p>
          <a:p>
            <a:pPr marL="0" indent="0">
              <a:buNone/>
            </a:pPr>
            <a:r>
              <a:rPr lang="ru-RU" dirty="0"/>
              <a:t>4) бессмысленные предложения (тра-та-та, </a:t>
            </a:r>
            <a:r>
              <a:rPr lang="ru-RU" dirty="0" err="1"/>
              <a:t>блям-блям</a:t>
            </a:r>
            <a:r>
              <a:rPr lang="ru-RU" dirty="0"/>
              <a:t> и т. п.) и </a:t>
            </a:r>
          </a:p>
          <a:p>
            <a:pPr marL="0" indent="0">
              <a:buNone/>
            </a:pPr>
            <a:r>
              <a:rPr lang="ru-RU" dirty="0"/>
              <a:t>5) метафизические предложения.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92500" lnSpcReduction="10000"/>
          </a:bodyPr>
          <a:lstStyle/>
          <a:p>
            <a:r>
              <a:rPr lang="ru-RU" dirty="0"/>
              <a:t>«(Псевдо-) предложения метафизики служат </a:t>
            </a:r>
            <a:r>
              <a:rPr lang="ru-RU" i="1" dirty="0"/>
              <a:t>не для высказываний о положении дел,</a:t>
            </a:r>
            <a:r>
              <a:rPr lang="ru-RU" dirty="0"/>
              <a:t> ни существующем (тогда они были бы истинными предложениями), ни не существующем (тогда они были бы, по меньшей мере, ложными предложениями); они служат для </a:t>
            </a:r>
            <a:r>
              <a:rPr lang="ru-RU" i="1" dirty="0"/>
              <a:t>выражения чувства жизни</a:t>
            </a:r>
            <a:r>
              <a:rPr lang="ru-RU" dirty="0"/>
              <a:t>». </a:t>
            </a:r>
          </a:p>
          <a:p>
            <a:r>
              <a:rPr lang="ru-RU" dirty="0"/>
              <a:t>Искусство — это адекватное средство для выражения чувства жизни, а философия  — неадекватное средство. </a:t>
            </a:r>
          </a:p>
          <a:p>
            <a:r>
              <a:rPr lang="ru-RU" dirty="0"/>
              <a:t>«Метафизики — музыканты без музыкальных способностей»</a:t>
            </a:r>
            <a:r>
              <a:rPr lang="en-US" dirty="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92500" lnSpcReduction="10000"/>
          </a:bodyPr>
          <a:lstStyle/>
          <a:p>
            <a:r>
              <a:rPr lang="ru-RU" dirty="0"/>
              <a:t>Теория логических каркасов («Эмпиризм, семантика, онтология» (1959)).</a:t>
            </a:r>
          </a:p>
          <a:p>
            <a:r>
              <a:rPr lang="ru-RU" dirty="0"/>
              <a:t>В любом формально непротиворечивом языке всегда существуют парадоксы (теорема К.Гёделя). Для того чтобы решать эти парадоксы, нужно выходить за пределы этого языкового конструкта.</a:t>
            </a:r>
          </a:p>
          <a:p>
            <a:r>
              <a:rPr lang="ru-RU" dirty="0"/>
              <a:t>Разные научные системы могут строиться на основании разных языковых каркасов. Главное, чтобы этот каркас был правильно построенный, тогда научная теория оказывается истинной.</a:t>
            </a:r>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620688"/>
            <a:ext cx="7643192" cy="5505475"/>
          </a:xfrm>
        </p:spPr>
        <p:txBody>
          <a:bodyPr/>
          <a:lstStyle/>
          <a:p>
            <a:pPr marL="0" indent="0">
              <a:buNone/>
            </a:pPr>
            <a:r>
              <a:rPr lang="ru-RU" dirty="0"/>
              <a:t>Аналитическая философия: философия должна исследовать реальный язык. Слово имеет значение не в каком-то абстрактном языке, а в реальном, конкретном, существующем человеческом языке.</a:t>
            </a:r>
          </a:p>
          <a:p>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8640"/>
            <a:ext cx="7859216" cy="5937523"/>
          </a:xfrm>
        </p:spPr>
        <p:txBody>
          <a:bodyPr>
            <a:normAutofit fontScale="85000" lnSpcReduction="20000"/>
          </a:bodyPr>
          <a:lstStyle/>
          <a:p>
            <a:pPr marL="0" indent="0">
              <a:lnSpc>
                <a:spcPct val="120000"/>
              </a:lnSpc>
              <a:buNone/>
            </a:pPr>
            <a:r>
              <a:rPr lang="ru-RU" dirty="0"/>
              <a:t>«Некогда в переписке с одним слишком ретивым позитивистом Венской школы я утверждал нечто иное. Меня раздражало то, что позитивисты за каждым словом хотят видеть совершенно конкретное значение, словно применение слова в каком-то ином смысле непозволительно. Я написал ему тогда в порядке примера, что любому будет понятно, если кто-то скажет об уважаемом человеке, что комната светлеет, когда в нее входит этот человек. Конечно, я понимаю, что фотометр при этом не зарегистрирует никакой разницы в освещенности».</a:t>
            </a:r>
            <a:r>
              <a:rPr lang="ru-RU" i="1" dirty="0"/>
              <a:t> </a:t>
            </a:r>
          </a:p>
          <a:p>
            <a:pPr marL="0" indent="0" algn="r">
              <a:lnSpc>
                <a:spcPct val="120000"/>
              </a:lnSpc>
              <a:buNone/>
            </a:pPr>
            <a:r>
              <a:rPr lang="ru-RU" i="1" dirty="0"/>
              <a:t>В. Гейзенберг</a:t>
            </a:r>
            <a:endParaRPr lang="ru-RU" dirty="0"/>
          </a:p>
        </p:txBody>
      </p:sp>
    </p:spTree>
    <p:extLst>
      <p:ext uri="{BB962C8B-B14F-4D97-AF65-F5344CB8AC3E}">
        <p14:creationId xmlns:p14="http://schemas.microsoft.com/office/powerpoint/2010/main" val="2092833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332656"/>
            <a:ext cx="7859216" cy="5793507"/>
          </a:xfrm>
        </p:spPr>
        <p:txBody>
          <a:bodyPr>
            <a:normAutofit fontScale="85000" lnSpcReduction="20000"/>
          </a:bodyPr>
          <a:lstStyle/>
          <a:p>
            <a:pPr marL="0" indent="0">
              <a:lnSpc>
                <a:spcPct val="120000"/>
              </a:lnSpc>
              <a:buNone/>
            </a:pPr>
            <a:r>
              <a:rPr lang="ru-RU" dirty="0"/>
              <a:t>«Философское положение, что все знание в конечном счете основывается на опыте, в конце концов именно в современном позитивизме ведет к требованию логического анализа каждого высказывания о природе. Такое требование, по-видимому, оправданно в классической физике. Однако с развитием квантовой теории мы узнали, что оно невыполнимо… Абсолютное выполнение требования строгой логической ясности, вероятно, не имеет места ни в одной науке. Современная физика напоминает нам одну старую мудрость: не ошибается тот, кто молчит».</a:t>
            </a:r>
            <a:r>
              <a:rPr lang="ru-RU" i="1" dirty="0"/>
              <a:t> </a:t>
            </a:r>
          </a:p>
          <a:p>
            <a:pPr marL="0" indent="0" algn="r">
              <a:lnSpc>
                <a:spcPct val="120000"/>
              </a:lnSpc>
              <a:buNone/>
            </a:pPr>
            <a:r>
              <a:rPr lang="ru-RU" i="1" dirty="0"/>
              <a:t>В. Гейзенберг</a:t>
            </a:r>
            <a:endParaRPr lang="ru-RU" dirty="0"/>
          </a:p>
        </p:txBody>
      </p:sp>
    </p:spTree>
    <p:extLst>
      <p:ext uri="{BB962C8B-B14F-4D97-AF65-F5344CB8AC3E}">
        <p14:creationId xmlns:p14="http://schemas.microsoft.com/office/powerpoint/2010/main" val="2780227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6F2C0A-79BB-45CB-84C5-5551FFDA957A}"/>
              </a:ext>
            </a:extLst>
          </p:cNvPr>
          <p:cNvSpPr txBox="1"/>
          <p:nvPr/>
        </p:nvSpPr>
        <p:spPr>
          <a:xfrm>
            <a:off x="755576" y="476672"/>
            <a:ext cx="7344816" cy="5386090"/>
          </a:xfrm>
          <a:prstGeom prst="rect">
            <a:avLst/>
          </a:prstGeom>
          <a:noFill/>
        </p:spPr>
        <p:txBody>
          <a:bodyPr wrap="square">
            <a:spAutoFit/>
          </a:bodyPr>
          <a:lstStyle/>
          <a:p>
            <a:pPr algn="ctr">
              <a:spcBef>
                <a:spcPts val="600"/>
              </a:spcBef>
              <a:spcAft>
                <a:spcPts val="600"/>
              </a:spcAft>
            </a:pPr>
            <a:r>
              <a:rPr lang="ru-RU" sz="3600" dirty="0" err="1"/>
              <a:t>Постпозитивизм</a:t>
            </a:r>
            <a:endParaRPr lang="ru-RU" sz="3600" dirty="0"/>
          </a:p>
          <a:p>
            <a:pPr algn="ctr"/>
            <a:br>
              <a:rPr lang="ru-RU" sz="4400" dirty="0"/>
            </a:br>
            <a:r>
              <a:rPr lang="ru-RU" sz="2800" dirty="0"/>
              <a:t>Томас Кун («Структура научных революций»)</a:t>
            </a:r>
          </a:p>
          <a:p>
            <a:pPr algn="ctr">
              <a:spcBef>
                <a:spcPts val="600"/>
              </a:spcBef>
              <a:spcAft>
                <a:spcPts val="600"/>
              </a:spcAft>
            </a:pPr>
            <a:r>
              <a:rPr lang="ru-RU" sz="2800" dirty="0" err="1"/>
              <a:t>Имре</a:t>
            </a:r>
            <a:r>
              <a:rPr lang="ru-RU" sz="2800" dirty="0"/>
              <a:t> </a:t>
            </a:r>
            <a:r>
              <a:rPr lang="ru-RU" sz="2800" dirty="0" err="1"/>
              <a:t>Лакатос</a:t>
            </a:r>
            <a:r>
              <a:rPr lang="ru-RU" sz="2800" dirty="0"/>
              <a:t> («Доказательства и опровержения»)</a:t>
            </a:r>
          </a:p>
          <a:p>
            <a:pPr algn="ctr">
              <a:spcBef>
                <a:spcPts val="600"/>
              </a:spcBef>
              <a:spcAft>
                <a:spcPts val="600"/>
              </a:spcAft>
            </a:pPr>
            <a:r>
              <a:rPr lang="ru-RU" sz="2800" dirty="0"/>
              <a:t>Пол </a:t>
            </a:r>
            <a:r>
              <a:rPr lang="ru-RU" sz="2800" dirty="0" err="1"/>
              <a:t>Фейерабенд</a:t>
            </a:r>
            <a:r>
              <a:rPr lang="ru-RU" sz="2800" dirty="0"/>
              <a:t> («Против метода», «Прощай, разум»)</a:t>
            </a:r>
          </a:p>
          <a:p>
            <a:pPr algn="ctr">
              <a:spcBef>
                <a:spcPts val="600"/>
              </a:spcBef>
              <a:spcAft>
                <a:spcPts val="600"/>
              </a:spcAft>
            </a:pPr>
            <a:r>
              <a:rPr lang="ru-RU" sz="2800" dirty="0"/>
              <a:t>Майкл </a:t>
            </a:r>
            <a:r>
              <a:rPr lang="ru-RU" sz="2800" dirty="0" err="1"/>
              <a:t>Полани</a:t>
            </a:r>
            <a:r>
              <a:rPr lang="ru-RU" sz="2800" dirty="0"/>
              <a:t> («Личностное знание: На пути к </a:t>
            </a:r>
            <a:r>
              <a:rPr lang="ru-RU" sz="2800" dirty="0" err="1"/>
              <a:t>посткритической</a:t>
            </a:r>
            <a:r>
              <a:rPr lang="ru-RU" sz="2800" dirty="0"/>
              <a:t> философии»)</a:t>
            </a:r>
          </a:p>
          <a:p>
            <a:pPr algn="ctr">
              <a:spcBef>
                <a:spcPts val="600"/>
              </a:spcBef>
              <a:spcAft>
                <a:spcPts val="600"/>
              </a:spcAft>
            </a:pPr>
            <a:r>
              <a:rPr lang="ru-RU" sz="2800" dirty="0"/>
              <a:t>Стивен </a:t>
            </a:r>
            <a:r>
              <a:rPr lang="ru-RU" sz="2800" dirty="0" err="1"/>
              <a:t>Тулмин</a:t>
            </a:r>
            <a:r>
              <a:rPr lang="ru-RU" sz="2800" dirty="0"/>
              <a:t> («Человеческое понимание»).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88640"/>
            <a:ext cx="7643192" cy="6120680"/>
          </a:xfrm>
        </p:spPr>
        <p:txBody>
          <a:bodyPr>
            <a:normAutofit fontScale="92500" lnSpcReduction="20000"/>
          </a:bodyPr>
          <a:lstStyle/>
          <a:p>
            <a:pPr marL="0" indent="0">
              <a:lnSpc>
                <a:spcPct val="110000"/>
              </a:lnSpc>
              <a:buNone/>
            </a:pPr>
            <a:r>
              <a:rPr lang="ru-RU" dirty="0"/>
              <a:t>«Установив … совершенную бесплодность смутных и произвольных объяснений, свойственных первоначальной философии - как теологической, так и метафизической, - наш ум отныне </a:t>
            </a:r>
            <a:r>
              <a:rPr lang="ru-RU" dirty="0">
                <a:solidFill>
                  <a:srgbClr val="FF0000"/>
                </a:solidFill>
              </a:rPr>
              <a:t>отказывается от абсолютных исследований</a:t>
            </a:r>
            <a:r>
              <a:rPr lang="ru-RU" dirty="0"/>
              <a:t>, уместных только в его младенческом состоянии, и сосредоточивает свои усилия </a:t>
            </a:r>
            <a:r>
              <a:rPr lang="ru-RU" dirty="0">
                <a:solidFill>
                  <a:srgbClr val="FF0000"/>
                </a:solidFill>
              </a:rPr>
              <a:t>в области действительного наблюдения</a:t>
            </a:r>
            <a:r>
              <a:rPr lang="ru-RU" dirty="0"/>
              <a:t>… Отныне она (логика. – </a:t>
            </a:r>
            <a:r>
              <a:rPr lang="ru-RU" i="1" dirty="0"/>
              <a:t>В.Л.</a:t>
            </a:r>
            <a:r>
              <a:rPr lang="ru-RU" dirty="0"/>
              <a:t>) признает как </a:t>
            </a:r>
            <a:r>
              <a:rPr lang="ru-RU" b="1" i="1" dirty="0"/>
              <a:t>основное правило, </a:t>
            </a:r>
            <a:r>
              <a:rPr lang="ru-RU" dirty="0"/>
              <a:t>что всякое предложение, которое недоступно точному превращению в простое изъяснение частного или общего факта, не может представлять никакого реального или понятного смысла. </a:t>
            </a:r>
          </a:p>
        </p:txBody>
      </p:sp>
    </p:spTree>
    <p:extLst>
      <p:ext uri="{BB962C8B-B14F-4D97-AF65-F5344CB8AC3E}">
        <p14:creationId xmlns:p14="http://schemas.microsoft.com/office/powerpoint/2010/main" val="2258000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arl Popper.jpg">
            <a:extLst>
              <a:ext uri="{FF2B5EF4-FFF2-40B4-BE49-F238E27FC236}">
                <a16:creationId xmlns:a16="http://schemas.microsoft.com/office/drawing/2014/main" id="{E5CA6A47-B2D3-44DD-8312-E1EAEB1D8097}"/>
              </a:ext>
            </a:extLst>
          </p:cNvPr>
          <p:cNvPicPr>
            <a:picLocks noChangeAspect="1" noChangeArrowheads="1"/>
          </p:cNvPicPr>
          <p:nvPr/>
        </p:nvPicPr>
        <p:blipFill>
          <a:blip r:embed="rId2" cstate="print"/>
          <a:srcRect/>
          <a:stretch>
            <a:fillRect/>
          </a:stretch>
        </p:blipFill>
        <p:spPr bwMode="auto">
          <a:xfrm>
            <a:off x="2718178" y="548680"/>
            <a:ext cx="3707644" cy="4752528"/>
          </a:xfrm>
          <a:prstGeom prst="rect">
            <a:avLst/>
          </a:prstGeom>
          <a:noFill/>
        </p:spPr>
      </p:pic>
      <p:sp>
        <p:nvSpPr>
          <p:cNvPr id="5" name="TextBox 4">
            <a:extLst>
              <a:ext uri="{FF2B5EF4-FFF2-40B4-BE49-F238E27FC236}">
                <a16:creationId xmlns:a16="http://schemas.microsoft.com/office/drawing/2014/main" id="{A3133599-0ACB-4499-A714-26BD0F2DC77E}"/>
              </a:ext>
            </a:extLst>
          </p:cNvPr>
          <p:cNvSpPr txBox="1"/>
          <p:nvPr/>
        </p:nvSpPr>
        <p:spPr>
          <a:xfrm>
            <a:off x="3019485" y="5733256"/>
            <a:ext cx="3105030" cy="830997"/>
          </a:xfrm>
          <a:prstGeom prst="rect">
            <a:avLst/>
          </a:prstGeom>
          <a:noFill/>
        </p:spPr>
        <p:txBody>
          <a:bodyPr wrap="square" rtlCol="0">
            <a:spAutoFit/>
          </a:bodyPr>
          <a:lstStyle/>
          <a:p>
            <a:pPr algn="ctr"/>
            <a:r>
              <a:rPr lang="ru-RU" sz="2400" dirty="0"/>
              <a:t>Карл Поппер </a:t>
            </a:r>
            <a:br>
              <a:rPr lang="ru-RU" sz="2400" dirty="0"/>
            </a:br>
            <a:r>
              <a:rPr lang="ru-RU" sz="2400" dirty="0"/>
              <a:t>(1902–1994)</a:t>
            </a:r>
          </a:p>
        </p:txBody>
      </p:sp>
    </p:spTree>
    <p:extLst>
      <p:ext uri="{BB962C8B-B14F-4D97-AF65-F5344CB8AC3E}">
        <p14:creationId xmlns:p14="http://schemas.microsoft.com/office/powerpoint/2010/main" val="1651538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2A7589-A4C6-49DF-94FA-AF081ACA6193}"/>
              </a:ext>
            </a:extLst>
          </p:cNvPr>
          <p:cNvSpPr>
            <a:spLocks noGrp="1"/>
          </p:cNvSpPr>
          <p:nvPr>
            <p:ph idx="1"/>
          </p:nvPr>
        </p:nvSpPr>
        <p:spPr>
          <a:xfrm>
            <a:off x="457200" y="548680"/>
            <a:ext cx="8229600" cy="5577483"/>
          </a:xfrm>
        </p:spPr>
        <p:txBody>
          <a:bodyPr>
            <a:normAutofit/>
          </a:bodyPr>
          <a:lstStyle/>
          <a:p>
            <a:r>
              <a:rPr lang="ru-RU" dirty="0"/>
              <a:t>Родился  в Вене.</a:t>
            </a:r>
          </a:p>
          <a:p>
            <a:r>
              <a:rPr lang="ru-RU" dirty="0"/>
              <a:t>Венский университет: математика и теоретическая физика.</a:t>
            </a:r>
          </a:p>
          <a:p>
            <a:r>
              <a:rPr lang="ru-RU" dirty="0"/>
              <a:t>Интересуется философией. Занимается музыкой. Год учится в консерватории.</a:t>
            </a:r>
          </a:p>
          <a:p>
            <a:r>
              <a:rPr lang="ru-RU" dirty="0"/>
              <a:t>1928 г. – диссертация по когнитивной психологии.</a:t>
            </a:r>
          </a:p>
          <a:p>
            <a:r>
              <a:rPr lang="ru-RU" dirty="0"/>
              <a:t>1937 г. – Новая Зеландия.</a:t>
            </a:r>
          </a:p>
          <a:p>
            <a:r>
              <a:rPr lang="ru-RU" dirty="0"/>
              <a:t>1946 г. – гражданин Великобритании.</a:t>
            </a:r>
          </a:p>
          <a:p>
            <a:r>
              <a:rPr lang="ru-RU" dirty="0"/>
              <a:t>1964 г. – посвящен в рыцари.</a:t>
            </a:r>
          </a:p>
        </p:txBody>
      </p:sp>
    </p:spTree>
    <p:extLst>
      <p:ext uri="{BB962C8B-B14F-4D97-AF65-F5344CB8AC3E}">
        <p14:creationId xmlns:p14="http://schemas.microsoft.com/office/powerpoint/2010/main" val="3829614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2FDF3C9-188F-4231-9BE5-124F5C018068}"/>
              </a:ext>
            </a:extLst>
          </p:cNvPr>
          <p:cNvSpPr>
            <a:spLocks noGrp="1" noChangeArrowheads="1"/>
          </p:cNvSpPr>
          <p:nvPr>
            <p:ph idx="1"/>
          </p:nvPr>
        </p:nvSpPr>
        <p:spPr bwMode="auto">
          <a:xfrm>
            <a:off x="1043608" y="661919"/>
            <a:ext cx="7487459"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None/>
              <a:tabLst/>
            </a:pPr>
            <a:r>
              <a:rPr kumimoji="0" lang="ru-RU" altLang="ru-RU" sz="2800" b="1" i="0" u="none" strike="noStrike" cap="none" normalizeH="0" baseline="0" dirty="0">
                <a:ln>
                  <a:noFill/>
                </a:ln>
                <a:solidFill>
                  <a:schemeClr val="tx1"/>
                </a:solidFill>
                <a:effectLst/>
              </a:rPr>
              <a:t>Работы</a:t>
            </a:r>
          </a:p>
          <a:p>
            <a:pPr marL="0" marR="0" lvl="0" indent="0" algn="l" defTabSz="914400" rtl="0" eaLnBrk="0" fontAlgn="base" latinLnBrk="0" hangingPunct="0">
              <a:lnSpc>
                <a:spcPct val="100000"/>
              </a:lnSpc>
              <a:spcBef>
                <a:spcPct val="0"/>
              </a:spcBef>
              <a:spcAft>
                <a:spcPts val="600"/>
              </a:spcAft>
              <a:buClrTx/>
              <a:buSzTx/>
              <a:buNone/>
              <a:tabLst/>
            </a:pPr>
            <a:r>
              <a:rPr kumimoji="0" lang="ru-RU" altLang="ru-RU" sz="2800" b="0" i="0" u="none" strike="noStrike" cap="none" normalizeH="0" baseline="0" dirty="0">
                <a:ln>
                  <a:noFill/>
                </a:ln>
                <a:solidFill>
                  <a:schemeClr val="tx1"/>
                </a:solidFill>
                <a:effectLst/>
              </a:rPr>
              <a:t>«Логика и рост научного знания» (1934)</a:t>
            </a:r>
          </a:p>
          <a:p>
            <a:pPr marL="0" marR="0" lvl="0" indent="0" algn="l" defTabSz="914400" rtl="0" eaLnBrk="0" fontAlgn="base" latinLnBrk="0" hangingPunct="0">
              <a:lnSpc>
                <a:spcPct val="100000"/>
              </a:lnSpc>
              <a:spcBef>
                <a:spcPct val="0"/>
              </a:spcBef>
              <a:spcAft>
                <a:spcPts val="600"/>
              </a:spcAft>
              <a:buClrTx/>
              <a:buSzTx/>
              <a:buNone/>
              <a:tabLst/>
            </a:pPr>
            <a:r>
              <a:rPr kumimoji="0" lang="ru-RU" altLang="ru-RU" sz="2800" b="0" i="0" u="none" strike="noStrike" cap="none" normalizeH="0" baseline="0" dirty="0">
                <a:ln>
                  <a:noFill/>
                </a:ln>
                <a:solidFill>
                  <a:schemeClr val="tx1"/>
                </a:solidFill>
                <a:effectLst/>
              </a:rPr>
              <a:t>«Открытое общество и его враги, т. 1 (1945) </a:t>
            </a:r>
          </a:p>
          <a:p>
            <a:pPr marL="0" marR="0" lvl="0" indent="0" algn="l" defTabSz="914400" rtl="0" eaLnBrk="0" fontAlgn="base" latinLnBrk="0" hangingPunct="0">
              <a:lnSpc>
                <a:spcPct val="100000"/>
              </a:lnSpc>
              <a:spcBef>
                <a:spcPct val="0"/>
              </a:spcBef>
              <a:spcAft>
                <a:spcPts val="600"/>
              </a:spcAft>
              <a:buClrTx/>
              <a:buSzTx/>
              <a:buNone/>
              <a:tabLst/>
            </a:pPr>
            <a:r>
              <a:rPr kumimoji="0" lang="ru-RU" altLang="ru-RU" sz="2800" b="0" i="0" u="none" strike="noStrike" cap="none" normalizeH="0" baseline="0" dirty="0">
                <a:ln>
                  <a:noFill/>
                </a:ln>
                <a:solidFill>
                  <a:schemeClr val="tx1"/>
                </a:solidFill>
                <a:effectLst/>
              </a:rPr>
              <a:t>«Нищета </a:t>
            </a:r>
            <a:r>
              <a:rPr kumimoji="0" lang="ru-RU" altLang="ru-RU" sz="2800" b="0" i="0" u="none" strike="noStrike" cap="none" normalizeH="0" baseline="0" dirty="0" err="1">
                <a:ln>
                  <a:noFill/>
                </a:ln>
                <a:solidFill>
                  <a:schemeClr val="tx1"/>
                </a:solidFill>
                <a:effectLst/>
              </a:rPr>
              <a:t>историцизма</a:t>
            </a:r>
            <a:r>
              <a:rPr kumimoji="0" lang="ru-RU" altLang="ru-RU" sz="2800" b="0" i="0" u="none" strike="noStrike" cap="none" normalizeH="0" baseline="0" dirty="0">
                <a:ln>
                  <a:noFill/>
                </a:ln>
                <a:solidFill>
                  <a:schemeClr val="tx1"/>
                </a:solidFill>
                <a:effectLst/>
              </a:rPr>
              <a:t>» (1957)</a:t>
            </a:r>
          </a:p>
          <a:p>
            <a:pPr marL="0" marR="0" lvl="0" indent="0" algn="l" defTabSz="914400" rtl="0" eaLnBrk="0" fontAlgn="base" latinLnBrk="0" hangingPunct="0">
              <a:lnSpc>
                <a:spcPct val="100000"/>
              </a:lnSpc>
              <a:spcBef>
                <a:spcPct val="0"/>
              </a:spcBef>
              <a:spcAft>
                <a:spcPts val="600"/>
              </a:spcAft>
              <a:buClrTx/>
              <a:buSzTx/>
              <a:buNone/>
              <a:tabLst/>
            </a:pPr>
            <a:r>
              <a:rPr kumimoji="0" lang="ru-RU" altLang="ru-RU" sz="2800" b="0" i="0" u="none" strike="noStrike" cap="none" normalizeH="0" baseline="0" dirty="0">
                <a:ln>
                  <a:noFill/>
                </a:ln>
                <a:solidFill>
                  <a:schemeClr val="tx1"/>
                </a:solidFill>
                <a:effectLst/>
              </a:rPr>
              <a:t>«Предположения и опровержения: рост научного знания» (1963)</a:t>
            </a:r>
          </a:p>
          <a:p>
            <a:pPr marL="0" marR="0" lvl="0" indent="0" algn="l" defTabSz="914400" rtl="0" eaLnBrk="0" fontAlgn="base" latinLnBrk="0" hangingPunct="0">
              <a:lnSpc>
                <a:spcPct val="100000"/>
              </a:lnSpc>
              <a:spcBef>
                <a:spcPct val="0"/>
              </a:spcBef>
              <a:spcAft>
                <a:spcPts val="600"/>
              </a:spcAft>
              <a:buClrTx/>
              <a:buSzTx/>
              <a:buNone/>
              <a:tabLst/>
            </a:pPr>
            <a:r>
              <a:rPr kumimoji="0" lang="ru-RU" altLang="ru-RU" sz="2800" b="0" i="0" u="none" strike="noStrike" cap="none" normalizeH="0" baseline="0" dirty="0">
                <a:ln>
                  <a:noFill/>
                </a:ln>
                <a:solidFill>
                  <a:schemeClr val="tx1"/>
                </a:solidFill>
                <a:effectLst/>
              </a:rPr>
              <a:t>«Открытое общество и его враги, т. 2 (1965)</a:t>
            </a:r>
          </a:p>
          <a:p>
            <a:pPr marL="0" marR="0" lvl="0" indent="0" algn="l" defTabSz="914400" rtl="0" eaLnBrk="0" fontAlgn="base" latinLnBrk="0" hangingPunct="0">
              <a:lnSpc>
                <a:spcPct val="100000"/>
              </a:lnSpc>
              <a:spcBef>
                <a:spcPct val="0"/>
              </a:spcBef>
              <a:spcAft>
                <a:spcPts val="600"/>
              </a:spcAft>
              <a:buClrTx/>
              <a:buSzTx/>
              <a:buNone/>
              <a:tabLst/>
            </a:pPr>
            <a:r>
              <a:rPr kumimoji="0" lang="ru-RU" altLang="ru-RU" sz="2800" b="0" i="0" u="none" strike="noStrike" cap="none" normalizeH="0" baseline="0" dirty="0">
                <a:ln>
                  <a:noFill/>
                </a:ln>
                <a:solidFill>
                  <a:schemeClr val="tx1"/>
                </a:solidFill>
                <a:effectLst/>
              </a:rPr>
              <a:t>«Объективное знание: эволюционный подход» (1972) </a:t>
            </a:r>
          </a:p>
          <a:p>
            <a:pPr marL="0" marR="0" lvl="0" indent="0" algn="l" defTabSz="914400" rtl="0" eaLnBrk="0" fontAlgn="base" latinLnBrk="0" hangingPunct="0">
              <a:lnSpc>
                <a:spcPct val="100000"/>
              </a:lnSpc>
              <a:spcBef>
                <a:spcPct val="0"/>
              </a:spcBef>
              <a:spcAft>
                <a:spcPts val="600"/>
              </a:spcAft>
              <a:buClrTx/>
              <a:buSzTx/>
              <a:buNone/>
              <a:tabLst/>
            </a:pPr>
            <a:r>
              <a:rPr kumimoji="0" lang="ru-RU" altLang="ru-RU" sz="2800" b="0" i="0" u="none" strike="noStrike" cap="none" normalizeH="0" baseline="0" dirty="0">
                <a:ln>
                  <a:noFill/>
                </a:ln>
                <a:solidFill>
                  <a:schemeClr val="tx1"/>
                </a:solidFill>
                <a:effectLst/>
              </a:rPr>
              <a:t>«Неоконченный поиск: интеллектуальная автобиография» (1992)</a:t>
            </a:r>
          </a:p>
        </p:txBody>
      </p:sp>
    </p:spTree>
    <p:extLst>
      <p:ext uri="{BB962C8B-B14F-4D97-AF65-F5344CB8AC3E}">
        <p14:creationId xmlns:p14="http://schemas.microsoft.com/office/powerpoint/2010/main" val="3121255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lstStyle/>
          <a:p>
            <a:pPr marL="0" indent="0">
              <a:buNone/>
            </a:pPr>
            <a:r>
              <a:rPr lang="ru-RU" sz="3600" dirty="0"/>
              <a:t>Проблемы принципа верификации.</a:t>
            </a:r>
          </a:p>
          <a:p>
            <a:pPr marL="0" indent="0">
              <a:buNone/>
            </a:pPr>
            <a:r>
              <a:rPr lang="ru-RU" sz="3600" dirty="0"/>
              <a:t>1. Сам принцип верификации — это протокольное предложение или нет? Можно ли верифицировать принцип верификации?</a:t>
            </a:r>
          </a:p>
          <a:p>
            <a:pPr marL="0" indent="0">
              <a:buNone/>
            </a:pPr>
            <a:r>
              <a:rPr lang="ru-RU" sz="3600" dirty="0"/>
              <a:t>2. </a:t>
            </a:r>
            <a:r>
              <a:rPr lang="ru-RU" sz="3600" dirty="0" err="1"/>
              <a:t>Неверифицируемыми</a:t>
            </a:r>
            <a:r>
              <a:rPr lang="ru-RU" sz="3600" dirty="0"/>
              <a:t> оказываются основные положения науки — законы.</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332656"/>
            <a:ext cx="7643192" cy="5976664"/>
          </a:xfrm>
        </p:spPr>
        <p:txBody>
          <a:bodyPr>
            <a:normAutofit/>
          </a:bodyPr>
          <a:lstStyle/>
          <a:p>
            <a:pPr marL="0" indent="0">
              <a:lnSpc>
                <a:spcPct val="120000"/>
              </a:lnSpc>
              <a:buNone/>
            </a:pPr>
            <a:r>
              <a:rPr lang="ru-RU" dirty="0"/>
              <a:t>Принцип фальсификации: научное знание должно быть фальсифицируемо, т. е. знание является научным тогда и только тогда, когда его можно опровергать. Научное знание должно быть опровергаемо, т. е. фальсифицируемо </a:t>
            </a:r>
            <a:r>
              <a:rPr lang="ru-RU" i="1" dirty="0"/>
              <a:t>в принципе</a:t>
            </a:r>
            <a:r>
              <a:rPr lang="ru-RU" dirty="0"/>
              <a:t>. Оно должно давать возможность с ним спорить, опровергать на опыте.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B9A13A0-4469-4A98-ACA5-36B195ABBE10}"/>
              </a:ext>
            </a:extLst>
          </p:cNvPr>
          <p:cNvSpPr>
            <a:spLocks noGrp="1"/>
          </p:cNvSpPr>
          <p:nvPr>
            <p:ph idx="1"/>
          </p:nvPr>
        </p:nvSpPr>
        <p:spPr>
          <a:xfrm>
            <a:off x="457200" y="476672"/>
            <a:ext cx="8229600" cy="5649491"/>
          </a:xfrm>
        </p:spPr>
        <p:txBody>
          <a:bodyPr>
            <a:normAutofit/>
          </a:bodyPr>
          <a:lstStyle/>
          <a:p>
            <a:pPr>
              <a:lnSpc>
                <a:spcPct val="120000"/>
              </a:lnSpc>
            </a:pPr>
            <a:r>
              <a:rPr lang="ru-RU" dirty="0"/>
              <a:t>«Закон сохранения энергии можно выразить в форме “Не существует вечного двигателя”, а гипотезу об элементарном электрическом заряде — в форме “Не существует иного электрического заряда, чем заряд, кратный элементарному электрическому заряду”»</a:t>
            </a:r>
          </a:p>
          <a:p>
            <a:pPr>
              <a:lnSpc>
                <a:spcPct val="120000"/>
              </a:lnSpc>
            </a:pPr>
            <a:r>
              <a:rPr lang="ru-RU" dirty="0" err="1"/>
              <a:t>Нефальсифицируемы</a:t>
            </a:r>
            <a:r>
              <a:rPr lang="ru-RU" dirty="0"/>
              <a:t> научный коммунизм, гегелевская диалектика и фрейдизм. </a:t>
            </a:r>
          </a:p>
          <a:p>
            <a:endParaRPr lang="ru-RU" dirty="0"/>
          </a:p>
        </p:txBody>
      </p:sp>
    </p:spTree>
    <p:extLst>
      <p:ext uri="{BB962C8B-B14F-4D97-AF65-F5344CB8AC3E}">
        <p14:creationId xmlns:p14="http://schemas.microsoft.com/office/powerpoint/2010/main" val="613856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04664"/>
            <a:ext cx="7931224" cy="5904656"/>
          </a:xfrm>
        </p:spPr>
        <p:txBody>
          <a:bodyPr>
            <a:normAutofit lnSpcReduction="10000"/>
          </a:bodyPr>
          <a:lstStyle/>
          <a:p>
            <a:pPr marL="0" indent="0">
              <a:buNone/>
            </a:pPr>
            <a:r>
              <a:rPr lang="ru-RU" dirty="0"/>
              <a:t>«Согласно этому критерию, высказывания или системы высказываний содержат информацию об эмпирическом мире только в том случае, если они обладают способностью прийти в столкновение с опытом, или более точно — если их можно систематически проверять, то есть подвергнуть (в соответствии с некоторым „методологическим решением“) проверкам, результатом которых может быть их </a:t>
            </a:r>
            <a:r>
              <a:rPr lang="ru-RU" dirty="0">
                <a:solidFill>
                  <a:srgbClr val="FF0000"/>
                </a:solidFill>
              </a:rPr>
              <a:t>опровержение</a:t>
            </a:r>
            <a:r>
              <a:rPr lang="ru-RU" dirty="0"/>
              <a:t>» </a:t>
            </a:r>
          </a:p>
          <a:p>
            <a:pPr marL="0" indent="0" algn="r">
              <a:buNone/>
            </a:pPr>
            <a:r>
              <a:rPr lang="ru-RU" dirty="0"/>
              <a:t>«Логика и рост научного знания»</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lvl="0"/>
            <a:r>
              <a:rPr lang="ru-RU" sz="2800" dirty="0">
                <a:solidFill>
                  <a:prstClr val="black"/>
                </a:solidFill>
              </a:rPr>
              <a:t>«Научное исследование должно быть посвящено тому, чтобы не подтверждать научную теорию, а </a:t>
            </a:r>
            <a:r>
              <a:rPr lang="ru-RU" sz="2800" dirty="0">
                <a:solidFill>
                  <a:srgbClr val="FF0000"/>
                </a:solidFill>
              </a:rPr>
              <a:t>опровергать её</a:t>
            </a:r>
            <a:r>
              <a:rPr lang="ru-RU" sz="2800" dirty="0">
                <a:solidFill>
                  <a:prstClr val="black"/>
                </a:solidFill>
              </a:rPr>
              <a:t>. К научным отнести только те теории, для которых можно найти потенциальные фальсификаторы, то есть противоречащие теории предположения, истинность которых опять же обнаруживается в опыте». </a:t>
            </a:r>
          </a:p>
          <a:p>
            <a:pPr lvl="0"/>
            <a:r>
              <a:rPr lang="ru-RU" sz="2800" dirty="0">
                <a:solidFill>
                  <a:prstClr val="black"/>
                </a:solidFill>
              </a:rPr>
              <a:t>Методологическое правило Поппера: «Ученый, найдя такой фальсификатор, должен немедленно отказаться от своей теории и разрабатывать следующую теорию».</a:t>
            </a:r>
          </a:p>
          <a:p>
            <a:endParaRPr lang="ru-RU" dirty="0"/>
          </a:p>
        </p:txBody>
      </p:sp>
    </p:spTree>
    <p:extLst>
      <p:ext uri="{BB962C8B-B14F-4D97-AF65-F5344CB8AC3E}">
        <p14:creationId xmlns:p14="http://schemas.microsoft.com/office/powerpoint/2010/main" val="21776854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Карл Маркс (5 мая 1818 — 14 марта 1883) </a:t>
            </a:r>
            <a:br>
              <a:rPr lang="ru-RU" sz="2800" b="1" dirty="0"/>
            </a:br>
            <a:r>
              <a:rPr lang="ru-RU" sz="2800" b="1" dirty="0"/>
              <a:t>Фридрих Энгельс (28 ноября 1820 — 5 августа 1895)</a:t>
            </a:r>
          </a:p>
        </p:txBody>
      </p:sp>
      <p:pic>
        <p:nvPicPr>
          <p:cNvPr id="4" name="Содержимое 3" descr="Маркс.jpg"/>
          <p:cNvPicPr>
            <a:picLocks noGrp="1" noChangeAspect="1"/>
          </p:cNvPicPr>
          <p:nvPr>
            <p:ph idx="1"/>
          </p:nvPr>
        </p:nvPicPr>
        <p:blipFill>
          <a:blip r:embed="rId2" cstate="print"/>
          <a:stretch>
            <a:fillRect/>
          </a:stretch>
        </p:blipFill>
        <p:spPr>
          <a:xfrm>
            <a:off x="571472" y="1857363"/>
            <a:ext cx="3357586" cy="4398437"/>
          </a:xfrm>
        </p:spPr>
      </p:pic>
      <p:pic>
        <p:nvPicPr>
          <p:cNvPr id="5" name="Рисунок 4" descr="Engels.jpg"/>
          <p:cNvPicPr>
            <a:picLocks noChangeAspect="1"/>
          </p:cNvPicPr>
          <p:nvPr/>
        </p:nvPicPr>
        <p:blipFill>
          <a:blip r:embed="rId3" cstate="print"/>
          <a:stretch>
            <a:fillRect/>
          </a:stretch>
        </p:blipFill>
        <p:spPr>
          <a:xfrm>
            <a:off x="5214942" y="1857364"/>
            <a:ext cx="3143272" cy="442852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738410"/>
          </a:xfrm>
        </p:spPr>
        <p:txBody>
          <a:bodyPr>
            <a:normAutofit fontScale="85000" lnSpcReduction="10000"/>
          </a:bodyPr>
          <a:lstStyle/>
          <a:p>
            <a:pPr hangingPunct="0">
              <a:lnSpc>
                <a:spcPct val="120000"/>
              </a:lnSpc>
            </a:pPr>
            <a:r>
              <a:rPr lang="ru-RU" dirty="0"/>
              <a:t>Три составные части марксизма — политическая экономия, философия и научный коммунизм.</a:t>
            </a:r>
          </a:p>
          <a:p>
            <a:pPr hangingPunct="0">
              <a:lnSpc>
                <a:spcPct val="120000"/>
              </a:lnSpc>
            </a:pPr>
            <a:r>
              <a:rPr lang="ru-RU" dirty="0"/>
              <a:t>Философия: </a:t>
            </a:r>
            <a:r>
              <a:rPr lang="ru-RU" dirty="0">
                <a:solidFill>
                  <a:srgbClr val="FF0000"/>
                </a:solidFill>
              </a:rPr>
              <a:t>диалектический</a:t>
            </a:r>
            <a:r>
              <a:rPr lang="ru-RU" dirty="0"/>
              <a:t> и </a:t>
            </a:r>
            <a:r>
              <a:rPr lang="ru-RU" dirty="0">
                <a:solidFill>
                  <a:srgbClr val="FF0000"/>
                </a:solidFill>
              </a:rPr>
              <a:t>исторический</a:t>
            </a:r>
            <a:r>
              <a:rPr lang="ru-RU" dirty="0"/>
              <a:t> материализм.</a:t>
            </a:r>
          </a:p>
          <a:p>
            <a:pPr>
              <a:lnSpc>
                <a:spcPct val="120000"/>
              </a:lnSpc>
            </a:pPr>
            <a:r>
              <a:rPr lang="ru-RU" i="1" dirty="0"/>
              <a:t>Диалектический материализм</a:t>
            </a:r>
            <a:r>
              <a:rPr lang="ru-RU" dirty="0"/>
              <a:t> означает то, что философия марксизма есть материалистическая по решению основного вопроса философии и диалектическая по своему методу. </a:t>
            </a:r>
          </a:p>
          <a:p>
            <a:pPr>
              <a:lnSpc>
                <a:spcPct val="120000"/>
              </a:lnSpc>
            </a:pPr>
            <a:r>
              <a:rPr lang="ru-RU" i="1" dirty="0"/>
              <a:t>Исторический материализм</a:t>
            </a:r>
            <a:r>
              <a:rPr lang="ru-RU" dirty="0"/>
              <a:t> есть диалектический материализм в применении к пониманию общества.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5BD5C0-A558-4C2B-A049-95D721A417D5}"/>
              </a:ext>
            </a:extLst>
          </p:cNvPr>
          <p:cNvSpPr>
            <a:spLocks noGrp="1"/>
          </p:cNvSpPr>
          <p:nvPr>
            <p:ph idx="1"/>
          </p:nvPr>
        </p:nvSpPr>
        <p:spPr>
          <a:xfrm>
            <a:off x="899592" y="548680"/>
            <a:ext cx="7787208" cy="5760640"/>
          </a:xfrm>
        </p:spPr>
        <p:txBody>
          <a:bodyPr>
            <a:normAutofit fontScale="85000" lnSpcReduction="20000"/>
          </a:bodyPr>
          <a:lstStyle/>
          <a:p>
            <a:pPr marL="0" indent="0">
              <a:lnSpc>
                <a:spcPct val="120000"/>
              </a:lnSpc>
              <a:buNone/>
            </a:pPr>
            <a:r>
              <a:rPr lang="ru-RU" dirty="0"/>
              <a:t>Принципы, которыми она пользуется, являются сами ни чем иным, как действительными фактами, но более общими и более отвлеченными, чем те, связь которых они должны образовать. Каков бы ни был, сверх того, рациональный или экспериментальный метод их открытия, их научная сила постоянно вытекает исключительно из их прямого или косвенного </a:t>
            </a:r>
            <a:r>
              <a:rPr lang="ru-RU" dirty="0">
                <a:solidFill>
                  <a:srgbClr val="FF0000"/>
                </a:solidFill>
              </a:rPr>
              <a:t>соответствия с наблюдаемыми явлениями</a:t>
            </a:r>
            <a:r>
              <a:rPr lang="ru-RU" dirty="0"/>
              <a:t>. Чистое воображение теряет тогда безвозвратно свое былое   первенство в области мысли и неизбежно подчиняется   наблюдению» </a:t>
            </a:r>
          </a:p>
          <a:p>
            <a:pPr marL="0" indent="0" algn="r">
              <a:buNone/>
            </a:pPr>
            <a:r>
              <a:rPr lang="ru-RU" dirty="0"/>
              <a:t>«Дух позитивной философии»</a:t>
            </a:r>
          </a:p>
        </p:txBody>
      </p:sp>
    </p:spTree>
    <p:extLst>
      <p:ext uri="{BB962C8B-B14F-4D97-AF65-F5344CB8AC3E}">
        <p14:creationId xmlns:p14="http://schemas.microsoft.com/office/powerpoint/2010/main" val="35962076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BDE653-E95B-4DFE-96F8-BE1DFEFC8EDB}"/>
              </a:ext>
            </a:extLst>
          </p:cNvPr>
          <p:cNvSpPr>
            <a:spLocks noGrp="1"/>
          </p:cNvSpPr>
          <p:nvPr>
            <p:ph idx="1"/>
          </p:nvPr>
        </p:nvSpPr>
        <p:spPr>
          <a:xfrm>
            <a:off x="457200" y="548680"/>
            <a:ext cx="8229600" cy="5760640"/>
          </a:xfrm>
        </p:spPr>
        <p:txBody>
          <a:bodyPr>
            <a:normAutofit fontScale="85000" lnSpcReduction="10000"/>
          </a:bodyPr>
          <a:lstStyle/>
          <a:p>
            <a:pPr>
              <a:lnSpc>
                <a:spcPct val="120000"/>
              </a:lnSpc>
            </a:pPr>
            <a:r>
              <a:rPr lang="ru-RU" dirty="0"/>
              <a:t>«</a:t>
            </a:r>
            <a:r>
              <a:rPr lang="ru-RU" dirty="0">
                <a:solidFill>
                  <a:srgbClr val="FF0000"/>
                </a:solidFill>
              </a:rPr>
              <a:t>Высший вопрос всей философии</a:t>
            </a:r>
            <a:r>
              <a:rPr lang="ru-RU" dirty="0"/>
              <a:t>, вопрос об отношении мышления к бытию, духа к природе»</a:t>
            </a:r>
          </a:p>
          <a:p>
            <a:pPr>
              <a:lnSpc>
                <a:spcPct val="120000"/>
              </a:lnSpc>
            </a:pPr>
            <a:r>
              <a:rPr lang="ru-RU" dirty="0"/>
              <a:t>«Философы разделились на два больших лагеря сообразно тому, как отвечали они на этот вопрос. Те, </a:t>
            </a:r>
            <a:r>
              <a:rPr lang="ru-RU"/>
              <a:t>которые утверждали, </a:t>
            </a:r>
            <a:r>
              <a:rPr lang="ru-RU" dirty="0"/>
              <a:t>что дух существовал прежде природы..., — составили </a:t>
            </a:r>
            <a:r>
              <a:rPr lang="ru-RU" dirty="0">
                <a:solidFill>
                  <a:srgbClr val="FF0000"/>
                </a:solidFill>
              </a:rPr>
              <a:t>идеалистический</a:t>
            </a:r>
            <a:r>
              <a:rPr lang="ru-RU" dirty="0"/>
              <a:t> лагерь. Те же, которые основным началом считали природу, примкнули к различным школам </a:t>
            </a:r>
            <a:r>
              <a:rPr lang="ru-RU" dirty="0">
                <a:solidFill>
                  <a:srgbClr val="FF0000"/>
                </a:solidFill>
              </a:rPr>
              <a:t>материализма</a:t>
            </a:r>
            <a:r>
              <a:rPr lang="ru-RU" dirty="0"/>
              <a:t>» </a:t>
            </a:r>
          </a:p>
          <a:p>
            <a:pPr marL="0" indent="0" algn="r">
              <a:lnSpc>
                <a:spcPct val="120000"/>
              </a:lnSpc>
              <a:buNone/>
            </a:pPr>
            <a:r>
              <a:rPr lang="ru-RU" dirty="0"/>
              <a:t>Ф. Энгельс </a:t>
            </a:r>
            <a:br>
              <a:rPr lang="ru-RU" dirty="0"/>
            </a:br>
            <a:r>
              <a:rPr lang="ru-RU" dirty="0"/>
              <a:t>«Людвиг Фейербах </a:t>
            </a:r>
            <a:br>
              <a:rPr lang="ru-RU" dirty="0"/>
            </a:br>
            <a:r>
              <a:rPr lang="ru-RU" dirty="0"/>
              <a:t>и конец немецкой классической философии»</a:t>
            </a:r>
          </a:p>
        </p:txBody>
      </p:sp>
    </p:spTree>
    <p:extLst>
      <p:ext uri="{BB962C8B-B14F-4D97-AF65-F5344CB8AC3E}">
        <p14:creationId xmlns:p14="http://schemas.microsoft.com/office/powerpoint/2010/main" val="2721181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738410"/>
          </a:xfrm>
        </p:spPr>
        <p:txBody>
          <a:bodyPr>
            <a:normAutofit/>
          </a:bodyPr>
          <a:lstStyle/>
          <a:p>
            <a:pPr>
              <a:lnSpc>
                <a:spcPct val="110000"/>
              </a:lnSpc>
            </a:pPr>
            <a:r>
              <a:rPr lang="ru-RU" dirty="0"/>
              <a:t>Материя имеет начало движения в самой себе, а объясняют этот факт </a:t>
            </a:r>
            <a:r>
              <a:rPr lang="ru-RU" dirty="0">
                <a:solidFill>
                  <a:srgbClr val="FF0000"/>
                </a:solidFill>
              </a:rPr>
              <a:t>законы диалектики</a:t>
            </a:r>
            <a:r>
              <a:rPr lang="ru-RU" dirty="0"/>
              <a:t>. </a:t>
            </a:r>
          </a:p>
          <a:p>
            <a:pPr>
              <a:lnSpc>
                <a:spcPct val="110000"/>
              </a:lnSpc>
            </a:pPr>
            <a:r>
              <a:rPr lang="ru-RU" dirty="0"/>
              <a:t>«По сути дела они сводятся к следующим трем законам: Закон перехода количества в качество и обратно. Закон взаимного проникновения противоположностей. Закон отрицания </a:t>
            </a:r>
            <a:r>
              <a:rPr lang="ru-RU" dirty="0" err="1"/>
              <a:t>отрицания</a:t>
            </a:r>
            <a:r>
              <a:rPr lang="ru-RU" dirty="0"/>
              <a:t>».</a:t>
            </a:r>
          </a:p>
          <a:p>
            <a:pPr marL="0" indent="0" algn="r">
              <a:lnSpc>
                <a:spcPct val="110000"/>
              </a:lnSpc>
              <a:buNone/>
            </a:pPr>
            <a:r>
              <a:rPr lang="ru-RU" i="1" dirty="0"/>
              <a:t>Энгельс Ф. </a:t>
            </a:r>
            <a:r>
              <a:rPr lang="ru-RU" dirty="0"/>
              <a:t>Диалектика природы</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0B73130-6E42-4885-BB5A-2BE42D20DA37}"/>
              </a:ext>
            </a:extLst>
          </p:cNvPr>
          <p:cNvSpPr>
            <a:spLocks noGrp="1"/>
          </p:cNvSpPr>
          <p:nvPr>
            <p:ph idx="1"/>
          </p:nvPr>
        </p:nvSpPr>
        <p:spPr>
          <a:xfrm>
            <a:off x="457200" y="548680"/>
            <a:ext cx="8229600" cy="5577483"/>
          </a:xfrm>
        </p:spPr>
        <p:txBody>
          <a:bodyPr>
            <a:normAutofit/>
          </a:bodyPr>
          <a:lstStyle/>
          <a:p>
            <a:r>
              <a:rPr lang="ru-RU" dirty="0"/>
              <a:t>«Под противоположностями в диалектике понимаются такие стороны, моменты, черты какого-либо предмета (или разные предметы), которые коренным образом отличаются друг от друга по какому-либо признаку и вместе с тем предполагают друг друга, не могут существовать друг без друга». </a:t>
            </a:r>
          </a:p>
          <a:p>
            <a:pPr marL="0" indent="0" algn="r">
              <a:buNone/>
            </a:pPr>
            <a:r>
              <a:rPr lang="ru-RU" dirty="0"/>
              <a:t>«Диалектический и исторический материализм»</a:t>
            </a:r>
          </a:p>
        </p:txBody>
      </p:sp>
    </p:spTree>
    <p:extLst>
      <p:ext uri="{BB962C8B-B14F-4D97-AF65-F5344CB8AC3E}">
        <p14:creationId xmlns:p14="http://schemas.microsoft.com/office/powerpoint/2010/main" val="26679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61CEA2-02D8-4117-B200-F2B3D07B6FA7}"/>
              </a:ext>
            </a:extLst>
          </p:cNvPr>
          <p:cNvSpPr>
            <a:spLocks noGrp="1"/>
          </p:cNvSpPr>
          <p:nvPr>
            <p:ph idx="1"/>
          </p:nvPr>
        </p:nvSpPr>
        <p:spPr>
          <a:xfrm>
            <a:off x="457200" y="548680"/>
            <a:ext cx="8229600" cy="5577483"/>
          </a:xfrm>
        </p:spPr>
        <p:txBody>
          <a:bodyPr>
            <a:normAutofit lnSpcReduction="10000"/>
          </a:bodyPr>
          <a:lstStyle/>
          <a:p>
            <a:r>
              <a:rPr lang="ru-RU" dirty="0"/>
              <a:t>Сущность </a:t>
            </a:r>
            <a:r>
              <a:rPr lang="ru-RU" i="1" dirty="0"/>
              <a:t>закона перехода количественных изменений в качественные и обратно</a:t>
            </a:r>
            <a:r>
              <a:rPr lang="ru-RU" dirty="0"/>
              <a:t> выражается следующим образом: </a:t>
            </a:r>
          </a:p>
          <a:p>
            <a:r>
              <a:rPr lang="ru-RU" dirty="0"/>
              <a:t>«Количественные изменения по достижении определенного момента (который называется границей меры) вызывают качественные изменения, а качественные изменения в свою очередь приводят к определенным количественным изменениям». </a:t>
            </a:r>
          </a:p>
          <a:p>
            <a:pPr marL="0" indent="0" algn="r">
              <a:buNone/>
            </a:pPr>
            <a:r>
              <a:rPr lang="ru-RU" dirty="0"/>
              <a:t>Там же.</a:t>
            </a:r>
          </a:p>
          <a:p>
            <a:endParaRPr lang="ru-RU" dirty="0"/>
          </a:p>
        </p:txBody>
      </p:sp>
    </p:spTree>
    <p:extLst>
      <p:ext uri="{BB962C8B-B14F-4D97-AF65-F5344CB8AC3E}">
        <p14:creationId xmlns:p14="http://schemas.microsoft.com/office/powerpoint/2010/main" val="146314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87E021-6EEB-4A5C-B33E-50D758276EFB}"/>
              </a:ext>
            </a:extLst>
          </p:cNvPr>
          <p:cNvSpPr>
            <a:spLocks noGrp="1"/>
          </p:cNvSpPr>
          <p:nvPr>
            <p:ph idx="1"/>
          </p:nvPr>
        </p:nvSpPr>
        <p:spPr>
          <a:xfrm>
            <a:off x="457200" y="692696"/>
            <a:ext cx="8229600" cy="5433467"/>
          </a:xfrm>
        </p:spPr>
        <p:txBody>
          <a:bodyPr/>
          <a:lstStyle/>
          <a:p>
            <a:r>
              <a:rPr lang="ru-RU" dirty="0"/>
              <a:t>«Отрицание — это такая связь старого и нового в процессе развития, когда новое возникает на базе старого, преодолевает его и при этом сохраняет так или иначе некоторые положительные черты, стороны, присущие старому»</a:t>
            </a:r>
          </a:p>
          <a:p>
            <a:pPr marL="0" indent="0" algn="r">
              <a:buNone/>
            </a:pPr>
            <a:r>
              <a:rPr lang="ru-RU" dirty="0"/>
              <a:t>Там же</a:t>
            </a:r>
          </a:p>
          <a:p>
            <a:endParaRPr lang="ru-RU" dirty="0"/>
          </a:p>
        </p:txBody>
      </p:sp>
    </p:spTree>
    <p:extLst>
      <p:ext uri="{BB962C8B-B14F-4D97-AF65-F5344CB8AC3E}">
        <p14:creationId xmlns:p14="http://schemas.microsoft.com/office/powerpoint/2010/main" val="29225832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02A24B8-3C69-4512-8E7E-63973DDF1A40}"/>
              </a:ext>
            </a:extLst>
          </p:cNvPr>
          <p:cNvSpPr>
            <a:spLocks noGrp="1"/>
          </p:cNvSpPr>
          <p:nvPr>
            <p:ph idx="1"/>
          </p:nvPr>
        </p:nvSpPr>
        <p:spPr>
          <a:xfrm>
            <a:off x="457200" y="692696"/>
            <a:ext cx="8229600" cy="5433467"/>
          </a:xfrm>
        </p:spPr>
        <p:txBody>
          <a:bodyPr/>
          <a:lstStyle/>
          <a:p>
            <a:r>
              <a:rPr lang="ru-RU" sz="3600" dirty="0"/>
              <a:t>«Философы лишь различным образом </a:t>
            </a:r>
            <a:r>
              <a:rPr lang="ru-RU" sz="3600" i="1" dirty="0"/>
              <a:t>объясняли</a:t>
            </a:r>
            <a:r>
              <a:rPr lang="ru-RU" sz="3600" dirty="0"/>
              <a:t> мир, но дело заключается в том, чтобы </a:t>
            </a:r>
            <a:r>
              <a:rPr lang="ru-RU" sz="3600" i="1" dirty="0"/>
              <a:t>изменить</a:t>
            </a:r>
            <a:r>
              <a:rPr lang="ru-RU" sz="3600" dirty="0"/>
              <a:t> его» </a:t>
            </a:r>
          </a:p>
          <a:p>
            <a:pPr marL="0" indent="0" algn="r">
              <a:buNone/>
            </a:pPr>
            <a:r>
              <a:rPr lang="ru-RU" dirty="0"/>
              <a:t>Маркс К.</a:t>
            </a:r>
          </a:p>
          <a:p>
            <a:pPr marL="0" indent="0" algn="r">
              <a:buNone/>
            </a:pPr>
            <a:r>
              <a:rPr lang="ru-RU" dirty="0"/>
              <a:t> «Тезисы о Фейербахе» </a:t>
            </a:r>
          </a:p>
          <a:p>
            <a:endParaRPr lang="ru-RU" dirty="0"/>
          </a:p>
        </p:txBody>
      </p:sp>
    </p:spTree>
    <p:extLst>
      <p:ext uri="{BB962C8B-B14F-4D97-AF65-F5344CB8AC3E}">
        <p14:creationId xmlns:p14="http://schemas.microsoft.com/office/powerpoint/2010/main" val="13822612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809848"/>
          </a:xfrm>
        </p:spPr>
        <p:txBody>
          <a:bodyPr>
            <a:normAutofit/>
          </a:bodyPr>
          <a:lstStyle/>
          <a:p>
            <a:pPr marL="0" indent="0" algn="ctr">
              <a:spcBef>
                <a:spcPts val="0"/>
              </a:spcBef>
              <a:spcAft>
                <a:spcPts val="1200"/>
              </a:spcAft>
              <a:buNone/>
            </a:pPr>
            <a:r>
              <a:rPr lang="ru-RU" b="1" dirty="0"/>
              <a:t>Исторический материализм</a:t>
            </a:r>
          </a:p>
          <a:p>
            <a:pPr marL="0" indent="0">
              <a:spcBef>
                <a:spcPts val="0"/>
              </a:spcBef>
              <a:buNone/>
            </a:pPr>
            <a:r>
              <a:rPr lang="ru-RU" dirty="0"/>
              <a:t>«Мы исходим не из того, что люди говорят, воображают, представляют себе, — мы исходим также не из существующих только на словах, мыслимых, воображаемых, представляемых людей, чтобы от них прийти к подлинным людям; для нас исходной точкой являются действительно деятельные люди». </a:t>
            </a:r>
          </a:p>
          <a:p>
            <a:pPr marL="0" indent="0" algn="r">
              <a:spcBef>
                <a:spcPts val="0"/>
              </a:spcBef>
              <a:buNone/>
            </a:pPr>
            <a:r>
              <a:rPr lang="ru-RU" dirty="0"/>
              <a:t>«Немецкая идеология»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8EB9DD5-18C8-4CCB-9378-E45E2D85A67F}"/>
              </a:ext>
            </a:extLst>
          </p:cNvPr>
          <p:cNvSpPr>
            <a:spLocks noGrp="1"/>
          </p:cNvSpPr>
          <p:nvPr>
            <p:ph idx="1"/>
          </p:nvPr>
        </p:nvSpPr>
        <p:spPr>
          <a:xfrm>
            <a:off x="457200" y="548680"/>
            <a:ext cx="8229600" cy="5832648"/>
          </a:xfrm>
        </p:spPr>
        <p:txBody>
          <a:bodyPr>
            <a:normAutofit fontScale="62500" lnSpcReduction="20000"/>
          </a:bodyPr>
          <a:lstStyle/>
          <a:p>
            <a:pPr>
              <a:lnSpc>
                <a:spcPct val="120000"/>
              </a:lnSpc>
            </a:pPr>
            <a:r>
              <a:rPr lang="ru-RU" sz="3500" dirty="0"/>
              <a:t>Труд связывает человека с материальным миром; именно через трудовую деятельность человека законы природы проявляются в обществе. </a:t>
            </a:r>
          </a:p>
          <a:p>
            <a:pPr>
              <a:lnSpc>
                <a:spcPct val="120000"/>
              </a:lnSpc>
            </a:pPr>
            <a:r>
              <a:rPr lang="ru-RU" sz="3500" dirty="0"/>
              <a:t>«Труд есть прежде всего процесс, совершающийся между человеком и природой, процесс, в котором человек своей собственной деятельностью опосредствует, регулирует и контролирует обмен веществ между собой и природой. Веществу природы он сам противостоит как сила природы. Для того чтобы присвоить вещество природы в форме, пригодной для его собственной жизни, он приводит в движение принадлежащие его телу естественные силы: руки и ноги, голову и пальцы. Воздействуя посредством этого движения на внешнюю природу и изменяя ее, он в то же время изменяет свою собственную природу. Он развивает дремлющие в ней силы и подчиняет игру этих сил своей собственной власти».</a:t>
            </a:r>
          </a:p>
          <a:p>
            <a:pPr marL="0" indent="0" algn="r">
              <a:buNone/>
            </a:pPr>
            <a:r>
              <a:rPr lang="ru-RU" dirty="0"/>
              <a:t> </a:t>
            </a:r>
            <a:r>
              <a:rPr lang="ru-RU" i="1" dirty="0"/>
              <a:t>Маркс К.</a:t>
            </a:r>
            <a:r>
              <a:rPr lang="ru-RU" dirty="0"/>
              <a:t> Капитал.</a:t>
            </a:r>
          </a:p>
          <a:p>
            <a:endParaRPr lang="ru-RU" dirty="0"/>
          </a:p>
        </p:txBody>
      </p:sp>
    </p:spTree>
    <p:extLst>
      <p:ext uri="{BB962C8B-B14F-4D97-AF65-F5344CB8AC3E}">
        <p14:creationId xmlns:p14="http://schemas.microsoft.com/office/powerpoint/2010/main" val="3767582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F3EC3B-582C-462A-9004-E9CA2E9E508F}"/>
              </a:ext>
            </a:extLst>
          </p:cNvPr>
          <p:cNvSpPr>
            <a:spLocks noGrp="1"/>
          </p:cNvSpPr>
          <p:nvPr>
            <p:ph idx="1"/>
          </p:nvPr>
        </p:nvSpPr>
        <p:spPr>
          <a:xfrm>
            <a:off x="457200" y="476672"/>
            <a:ext cx="8229600" cy="5649491"/>
          </a:xfrm>
        </p:spPr>
        <p:txBody>
          <a:bodyPr>
            <a:normAutofit fontScale="85000" lnSpcReduction="10000"/>
          </a:bodyPr>
          <a:lstStyle/>
          <a:p>
            <a:pPr>
              <a:lnSpc>
                <a:spcPct val="120000"/>
              </a:lnSpc>
            </a:pPr>
            <a:r>
              <a:rPr lang="ru-RU" dirty="0"/>
              <a:t>«Мы предполагаем груд в такой форме, в которой он составляет исключительное достояние человека. Паук совершает операции, напоминающие операции ткача, и пчела постройкой своих восковых ячеек посрамляет некоторых людей-архитекторов. Но и самый плохой архитектор от наилучшей пчелы с самого начала отличается тем, что, прежде чем строить ячейку из воска, он уже построил ее в своей голове. В конце процесса труда получается результат, который уже в начале этого процесса имелся в представлении человека, т. е. идеально»</a:t>
            </a:r>
          </a:p>
          <a:p>
            <a:pPr marL="0" indent="0" algn="r">
              <a:buNone/>
            </a:pPr>
            <a:r>
              <a:rPr lang="ru-RU" dirty="0"/>
              <a:t>Маркс К. «Капитал»</a:t>
            </a:r>
          </a:p>
        </p:txBody>
      </p:sp>
    </p:spTree>
    <p:extLst>
      <p:ext uri="{BB962C8B-B14F-4D97-AF65-F5344CB8AC3E}">
        <p14:creationId xmlns:p14="http://schemas.microsoft.com/office/powerpoint/2010/main" val="33520149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DB0F449-CD95-4C81-9AED-8575B1D51D19}"/>
              </a:ext>
            </a:extLst>
          </p:cNvPr>
          <p:cNvSpPr>
            <a:spLocks noGrp="1"/>
          </p:cNvSpPr>
          <p:nvPr>
            <p:ph idx="1"/>
          </p:nvPr>
        </p:nvSpPr>
        <p:spPr>
          <a:xfrm>
            <a:off x="457200" y="476672"/>
            <a:ext cx="8229600" cy="5649491"/>
          </a:xfrm>
        </p:spPr>
        <p:txBody>
          <a:bodyPr/>
          <a:lstStyle/>
          <a:p>
            <a:r>
              <a:rPr lang="ru-RU" dirty="0">
                <a:solidFill>
                  <a:srgbClr val="FF0000"/>
                </a:solidFill>
              </a:rPr>
              <a:t>Средства производства </a:t>
            </a:r>
            <a:r>
              <a:rPr lang="ru-RU" dirty="0"/>
              <a:t>— совокупность средств труда и предметов труда. </a:t>
            </a:r>
          </a:p>
          <a:p>
            <a:r>
              <a:rPr lang="ru-RU" dirty="0">
                <a:solidFill>
                  <a:srgbClr val="FF0000"/>
                </a:solidFill>
              </a:rPr>
              <a:t>Производительные силы </a:t>
            </a:r>
            <a:r>
              <a:rPr lang="ru-RU" dirty="0"/>
              <a:t>— средства производства и люди, приводящие эти средства производства в действие. </a:t>
            </a:r>
          </a:p>
          <a:p>
            <a:r>
              <a:rPr lang="ru-RU" dirty="0">
                <a:solidFill>
                  <a:srgbClr val="FF0000"/>
                </a:solidFill>
              </a:rPr>
              <a:t>Производственные отношения </a:t>
            </a:r>
            <a:r>
              <a:rPr lang="ru-RU" dirty="0"/>
              <a:t>— отношения между людьми, складывающиеся в процессе общественного производства. </a:t>
            </a:r>
          </a:p>
        </p:txBody>
      </p:sp>
    </p:spTree>
    <p:extLst>
      <p:ext uri="{BB962C8B-B14F-4D97-AF65-F5344CB8AC3E}">
        <p14:creationId xmlns:p14="http://schemas.microsoft.com/office/powerpoint/2010/main" val="1867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476672"/>
            <a:ext cx="7499176" cy="5904656"/>
          </a:xfrm>
        </p:spPr>
        <p:txBody>
          <a:bodyPr>
            <a:normAutofit fontScale="92500" lnSpcReduction="10000"/>
          </a:bodyPr>
          <a:lstStyle/>
          <a:p>
            <a:pPr marL="0" indent="0" algn="ctr">
              <a:buNone/>
            </a:pPr>
            <a:r>
              <a:rPr lang="ru-RU" dirty="0"/>
              <a:t>Проблема индукции</a:t>
            </a:r>
          </a:p>
          <a:p>
            <a:pPr marL="0" indent="0">
              <a:buNone/>
            </a:pPr>
            <a:r>
              <a:rPr lang="ru-RU" dirty="0"/>
              <a:t>«Истинный положительный дух в основе не менее далек от эмпиризма, чем от мистицизма; именно между этими двумя одинаково гибельными ложными  путями   он  должен всегда прокладывать себе дорогу… Именно в законах явлений действительно заключается </a:t>
            </a:r>
            <a:r>
              <a:rPr lang="ru-RU" b="1" i="1" dirty="0"/>
              <a:t>наука, </a:t>
            </a:r>
            <a:r>
              <a:rPr lang="ru-RU" dirty="0"/>
              <a:t>для которой факты в собственном смысле слова, как бы точны и многочисленны они ни были, являются всегда только необходимым сырым  материалом»</a:t>
            </a:r>
          </a:p>
          <a:p>
            <a:pPr marL="0" indent="0" algn="r">
              <a:buNone/>
            </a:pPr>
            <a:r>
              <a:rPr lang="ru-RU" sz="2600" dirty="0"/>
              <a:t>«Дух позитивной философии»</a:t>
            </a:r>
          </a:p>
        </p:txBody>
      </p:sp>
    </p:spTree>
    <p:extLst>
      <p:ext uri="{BB962C8B-B14F-4D97-AF65-F5344CB8AC3E}">
        <p14:creationId xmlns:p14="http://schemas.microsoft.com/office/powerpoint/2010/main" val="8266630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809E68C-5277-4051-96A4-79FF29BFDE38}"/>
              </a:ext>
            </a:extLst>
          </p:cNvPr>
          <p:cNvSpPr>
            <a:spLocks noGrp="1"/>
          </p:cNvSpPr>
          <p:nvPr>
            <p:ph idx="1"/>
          </p:nvPr>
        </p:nvSpPr>
        <p:spPr>
          <a:xfrm>
            <a:off x="971600" y="548680"/>
            <a:ext cx="7715200" cy="5577483"/>
          </a:xfrm>
        </p:spPr>
        <p:txBody>
          <a:bodyPr>
            <a:normAutofit fontScale="92500" lnSpcReduction="20000"/>
          </a:bodyPr>
          <a:lstStyle/>
          <a:p>
            <a:pPr marL="0" indent="0">
              <a:lnSpc>
                <a:spcPct val="120000"/>
              </a:lnSpc>
              <a:spcBef>
                <a:spcPts val="0"/>
              </a:spcBef>
              <a:buNone/>
            </a:pPr>
            <a:r>
              <a:rPr lang="ru-RU" dirty="0"/>
              <a:t>«В производстве люди вступают в отношение не только к природе. Они не могут производить, не соединяясь известным образом для совместной деятельности и для взаимного обмена своей деятельностью. Чтобы производить, люди вступают в </a:t>
            </a:r>
            <a:r>
              <a:rPr lang="ru-RU" dirty="0">
                <a:solidFill>
                  <a:srgbClr val="FF0000"/>
                </a:solidFill>
              </a:rPr>
              <a:t>определенные связи и отношения</a:t>
            </a:r>
            <a:r>
              <a:rPr lang="ru-RU" dirty="0"/>
              <a:t>, и только в рамках этих общественных связей и отношений существует их отношение к природе, имеет место производство»</a:t>
            </a:r>
          </a:p>
          <a:p>
            <a:pPr marL="0" indent="0" algn="r">
              <a:lnSpc>
                <a:spcPct val="120000"/>
              </a:lnSpc>
              <a:buNone/>
            </a:pPr>
            <a:r>
              <a:rPr lang="ru-RU" dirty="0">
                <a:effectLst/>
              </a:rPr>
              <a:t>Маркс К. «Наемный труд и капитал»</a:t>
            </a:r>
            <a:endParaRPr lang="ru-RU" dirty="0"/>
          </a:p>
        </p:txBody>
      </p:sp>
    </p:spTree>
    <p:extLst>
      <p:ext uri="{BB962C8B-B14F-4D97-AF65-F5344CB8AC3E}">
        <p14:creationId xmlns:p14="http://schemas.microsoft.com/office/powerpoint/2010/main" val="2798593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23695B-AF88-46C7-87C2-869233E4D3DD}"/>
              </a:ext>
            </a:extLst>
          </p:cNvPr>
          <p:cNvSpPr>
            <a:spLocks noGrp="1"/>
          </p:cNvSpPr>
          <p:nvPr>
            <p:ph idx="1"/>
          </p:nvPr>
        </p:nvSpPr>
        <p:spPr>
          <a:xfrm>
            <a:off x="457200" y="548680"/>
            <a:ext cx="8229600" cy="5832648"/>
          </a:xfrm>
        </p:spPr>
        <p:txBody>
          <a:bodyPr>
            <a:noAutofit/>
          </a:bodyPr>
          <a:lstStyle/>
          <a:p>
            <a:r>
              <a:rPr lang="ru-RU" sz="2800" dirty="0">
                <a:solidFill>
                  <a:srgbClr val="FF0000"/>
                </a:solidFill>
              </a:rPr>
              <a:t>Общественное бытие </a:t>
            </a:r>
            <a:r>
              <a:rPr lang="ru-RU" sz="2800" dirty="0"/>
              <a:t>— это материальные отношения людей к природе и друг к другу. </a:t>
            </a:r>
          </a:p>
          <a:p>
            <a:r>
              <a:rPr lang="ru-RU" sz="2800" dirty="0">
                <a:solidFill>
                  <a:srgbClr val="FF0000"/>
                </a:solidFill>
              </a:rPr>
              <a:t>Общественное сознание </a:t>
            </a:r>
            <a:r>
              <a:rPr lang="ru-RU" sz="2800" dirty="0"/>
              <a:t>— целостное духовное явление, обладающее определенной внутренней структурой, включающей различные уровни (теоретическое и обыденное сознание, идеология и общественная психология) и формы сознания (политическое и правовое сознание, мораль, религия, искусство, философия, наука). </a:t>
            </a:r>
          </a:p>
          <a:p>
            <a:r>
              <a:rPr lang="ru-RU" sz="2800" dirty="0"/>
              <a:t>«Не сознание людей определяет их бытие, а, наоборот, их </a:t>
            </a:r>
            <a:r>
              <a:rPr lang="ru-RU" sz="2800" dirty="0">
                <a:solidFill>
                  <a:srgbClr val="FF0000"/>
                </a:solidFill>
              </a:rPr>
              <a:t>об­щественное бытие определяет их сознание</a:t>
            </a:r>
            <a:r>
              <a:rPr lang="ru-RU" sz="2800" dirty="0"/>
              <a:t>» (Маркс К. «К критике политической экономии»)</a:t>
            </a:r>
            <a:endParaRPr lang="ru-RU" sz="2800" dirty="0">
              <a:effectLst/>
            </a:endParaRPr>
          </a:p>
        </p:txBody>
      </p:sp>
    </p:spTree>
    <p:extLst>
      <p:ext uri="{BB962C8B-B14F-4D97-AF65-F5344CB8AC3E}">
        <p14:creationId xmlns:p14="http://schemas.microsoft.com/office/powerpoint/2010/main" val="42025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r>
              <a:rPr lang="ru-RU" dirty="0">
                <a:solidFill>
                  <a:srgbClr val="FF0000"/>
                </a:solidFill>
              </a:rPr>
              <a:t>Прибавочная стоимость </a:t>
            </a:r>
            <a:r>
              <a:rPr lang="ru-RU" dirty="0"/>
              <a:t>— стоимость, создаваемая трудом наёмного рабочего сверх стоимости его рабочей силы и безвозмездно присваиваемая капиталистом.</a:t>
            </a:r>
          </a:p>
          <a:p>
            <a:r>
              <a:rPr lang="ru-RU" dirty="0"/>
              <a:t>Материалистическое понимание истории и учение о прибавочной стоимости — главное в марксизме как историческом материализме.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C5CC391-2392-4DB0-B1B3-4532C76C4CFB}"/>
              </a:ext>
            </a:extLst>
          </p:cNvPr>
          <p:cNvSpPr>
            <a:spLocks noGrp="1"/>
          </p:cNvSpPr>
          <p:nvPr>
            <p:ph idx="1"/>
          </p:nvPr>
        </p:nvSpPr>
        <p:spPr>
          <a:xfrm>
            <a:off x="827584" y="548680"/>
            <a:ext cx="7931224" cy="5760640"/>
          </a:xfrm>
        </p:spPr>
        <p:txBody>
          <a:bodyPr>
            <a:normAutofit fontScale="85000" lnSpcReduction="20000"/>
          </a:bodyPr>
          <a:lstStyle/>
          <a:p>
            <a:pPr marL="0" indent="0">
              <a:lnSpc>
                <a:spcPct val="120000"/>
              </a:lnSpc>
              <a:buNone/>
            </a:pPr>
            <a:r>
              <a:rPr lang="ru-RU" sz="2500" dirty="0">
                <a:effectLst/>
                <a:ea typeface="Times New Roman" panose="02020603050405020304" pitchFamily="18" charset="0"/>
              </a:rPr>
              <a:t>«Капиталистическое производство есть не только производство товара, по самому своему существу оно есть производство </a:t>
            </a:r>
            <a:r>
              <a:rPr lang="ru-RU" sz="2500" dirty="0">
                <a:solidFill>
                  <a:srgbClr val="FF0000"/>
                </a:solidFill>
                <a:effectLst/>
                <a:ea typeface="Times New Roman" panose="02020603050405020304" pitchFamily="18" charset="0"/>
              </a:rPr>
              <a:t>прибавочной стоимости</a:t>
            </a:r>
            <a:r>
              <a:rPr lang="ru-RU" sz="2500" dirty="0">
                <a:effectLst/>
                <a:ea typeface="Times New Roman" panose="02020603050405020304" pitchFamily="18" charset="0"/>
              </a:rPr>
              <a:t>. Рабочий производит не для себя, а для капитала. Поэтому уже недостаточно того, что он вообще производит. Он должен производить прибавочную стоимость. Только тот рабочий производителен, который производит для капиталиста прибавочную стоимость или служит самовозрастанию капитала.… Поэтому понятие производительного рабочего включает в себя не только отношение между деятельностью и её полезным эффектом, между рабочим и продуктом его труда, но также и специфически общественное, исторически возникшее производственное отношение, делающее рабочего непосредственным орудием увеличения капитала. Следовательно, быть производительным рабочим — вовсе не счастье, а проклятие». </a:t>
            </a:r>
          </a:p>
          <a:p>
            <a:pPr marL="0" indent="0" algn="r">
              <a:lnSpc>
                <a:spcPct val="120000"/>
              </a:lnSpc>
              <a:buNone/>
            </a:pPr>
            <a:r>
              <a:rPr lang="ru-RU" sz="2400" i="1" dirty="0">
                <a:effectLst/>
                <a:ea typeface="Times New Roman" panose="02020603050405020304" pitchFamily="18" charset="0"/>
              </a:rPr>
              <a:t>Маркс К. </a:t>
            </a:r>
            <a:r>
              <a:rPr lang="ru-RU" sz="2400" dirty="0">
                <a:effectLst/>
                <a:ea typeface="Times New Roman" panose="02020603050405020304" pitchFamily="18" charset="0"/>
              </a:rPr>
              <a:t>«Капитал»</a:t>
            </a:r>
          </a:p>
          <a:p>
            <a:endParaRPr lang="ru-RU" dirty="0"/>
          </a:p>
        </p:txBody>
      </p:sp>
    </p:spTree>
    <p:extLst>
      <p:ext uri="{BB962C8B-B14F-4D97-AF65-F5344CB8AC3E}">
        <p14:creationId xmlns:p14="http://schemas.microsoft.com/office/powerpoint/2010/main" val="4079198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25D949-E246-41F1-A313-B9C777653B5E}"/>
              </a:ext>
            </a:extLst>
          </p:cNvPr>
          <p:cNvSpPr>
            <a:spLocks noGrp="1"/>
          </p:cNvSpPr>
          <p:nvPr>
            <p:ph idx="1"/>
          </p:nvPr>
        </p:nvSpPr>
        <p:spPr>
          <a:xfrm>
            <a:off x="457200" y="548680"/>
            <a:ext cx="8229600" cy="5832648"/>
          </a:xfrm>
        </p:spPr>
        <p:txBody>
          <a:bodyPr>
            <a:normAutofit fontScale="85000" lnSpcReduction="20000"/>
          </a:bodyPr>
          <a:lstStyle/>
          <a:p>
            <a:pPr marL="0" indent="0">
              <a:lnSpc>
                <a:spcPct val="120000"/>
              </a:lnSpc>
              <a:buNone/>
            </a:pPr>
            <a:r>
              <a:rPr lang="ru-RU" dirty="0">
                <a:solidFill>
                  <a:srgbClr val="FF0000"/>
                </a:solidFill>
              </a:rPr>
              <a:t>Общественно-экономические формации.</a:t>
            </a:r>
          </a:p>
          <a:p>
            <a:pPr marL="0" indent="0">
              <a:lnSpc>
                <a:spcPct val="120000"/>
              </a:lnSpc>
              <a:buNone/>
            </a:pPr>
            <a:r>
              <a:rPr lang="ru-RU" dirty="0"/>
              <a:t>«Производственные отношения в своей совокупности образуют то, что называют общественными отношениями, обществом, и притом образуют общество, находящееся на определенной ступени исторического развития, общество с своеобразным отличительным характером. </a:t>
            </a:r>
            <a:r>
              <a:rPr lang="ru-RU" dirty="0">
                <a:solidFill>
                  <a:srgbClr val="FF0000"/>
                </a:solidFill>
              </a:rPr>
              <a:t>Античное</a:t>
            </a:r>
            <a:r>
              <a:rPr lang="ru-RU" dirty="0"/>
              <a:t> общество, </a:t>
            </a:r>
            <a:r>
              <a:rPr lang="ru-RU" dirty="0">
                <a:solidFill>
                  <a:srgbClr val="FF0000"/>
                </a:solidFill>
              </a:rPr>
              <a:t>феодальное</a:t>
            </a:r>
            <a:r>
              <a:rPr lang="ru-RU" dirty="0"/>
              <a:t> общество, </a:t>
            </a:r>
            <a:r>
              <a:rPr lang="ru-RU" dirty="0">
                <a:solidFill>
                  <a:srgbClr val="FF0000"/>
                </a:solidFill>
              </a:rPr>
              <a:t>буржуазное</a:t>
            </a:r>
            <a:r>
              <a:rPr lang="ru-RU" dirty="0"/>
              <a:t> общество представляют собой такие совокупности производственных отношений, из которых каждая вместе с тем знаменует собой особую ступень в историческом развитии человечества».</a:t>
            </a:r>
          </a:p>
          <a:p>
            <a:pPr marL="0" indent="0" algn="r">
              <a:lnSpc>
                <a:spcPct val="120000"/>
              </a:lnSpc>
              <a:buNone/>
            </a:pPr>
            <a:r>
              <a:rPr lang="ru-RU" dirty="0">
                <a:effectLst/>
              </a:rPr>
              <a:t>Маркс К. «Наемный труд и капитал»</a:t>
            </a:r>
            <a:endParaRPr lang="ru-RU" dirty="0"/>
          </a:p>
        </p:txBody>
      </p:sp>
    </p:spTree>
    <p:extLst>
      <p:ext uri="{BB962C8B-B14F-4D97-AF65-F5344CB8AC3E}">
        <p14:creationId xmlns:p14="http://schemas.microsoft.com/office/powerpoint/2010/main" val="80801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10CEDDA-B3F0-41A2-92EC-65A940F2EBA1}"/>
              </a:ext>
            </a:extLst>
          </p:cNvPr>
          <p:cNvSpPr>
            <a:spLocks noGrp="1"/>
          </p:cNvSpPr>
          <p:nvPr>
            <p:ph idx="1"/>
          </p:nvPr>
        </p:nvSpPr>
        <p:spPr>
          <a:xfrm>
            <a:off x="457200" y="620688"/>
            <a:ext cx="8229600" cy="5616624"/>
          </a:xfrm>
        </p:spPr>
        <p:txBody>
          <a:bodyPr>
            <a:normAutofit fontScale="92500"/>
          </a:bodyPr>
          <a:lstStyle/>
          <a:p>
            <a:pPr marL="0" indent="0">
              <a:buNone/>
            </a:pPr>
            <a:r>
              <a:rPr lang="ru-RU" sz="2800" dirty="0">
                <a:effectLst/>
                <a:latin typeface="+mj-lt"/>
                <a:ea typeface="Times New Roman" panose="02020603050405020304" pitchFamily="18" charset="0"/>
              </a:rPr>
              <a:t>«На известной ступени своего развития материальные производительные силы общества приходят в противоречие с существующими производственными отношениями, или — что является только юридическим выражением последних — с отношениями собственности, внутри которых они до сих пор развивались. Из форм развития производительных сил эти отношения превращаются в их оковы. Тогда наступает </a:t>
            </a:r>
            <a:r>
              <a:rPr lang="ru-RU" sz="2800" dirty="0">
                <a:solidFill>
                  <a:srgbClr val="FF0000"/>
                </a:solidFill>
                <a:effectLst/>
                <a:latin typeface="+mj-lt"/>
                <a:ea typeface="Times New Roman" panose="02020603050405020304" pitchFamily="18" charset="0"/>
              </a:rPr>
              <a:t>эпоха социальной революции</a:t>
            </a:r>
            <a:r>
              <a:rPr lang="ru-RU" sz="2800" dirty="0">
                <a:effectLst/>
                <a:latin typeface="+mj-lt"/>
                <a:ea typeface="Times New Roman" panose="02020603050405020304" pitchFamily="18" charset="0"/>
              </a:rPr>
              <a:t>. С изменением экономической основы более или менее быстро происходит переворот во всей громадной надстройке».</a:t>
            </a:r>
            <a:r>
              <a:rPr lang="ru-RU" sz="2800" dirty="0">
                <a:effectLst/>
                <a:latin typeface="+mj-lt"/>
              </a:rPr>
              <a:t> </a:t>
            </a:r>
          </a:p>
          <a:p>
            <a:pPr marL="0" indent="0" algn="r">
              <a:buNone/>
            </a:pPr>
            <a:r>
              <a:rPr lang="ru-RU" sz="2800" b="1" dirty="0">
                <a:effectLst/>
                <a:latin typeface="+mj-lt"/>
                <a:ea typeface="Times New Roman" panose="02020603050405020304" pitchFamily="18" charset="0"/>
              </a:rPr>
              <a:t>Маркс К.</a:t>
            </a:r>
            <a:r>
              <a:rPr lang="ru-RU" sz="2800" dirty="0">
                <a:effectLst/>
                <a:latin typeface="+mj-lt"/>
                <a:ea typeface="Times New Roman" panose="02020603050405020304" pitchFamily="18" charset="0"/>
              </a:rPr>
              <a:t> </a:t>
            </a:r>
          </a:p>
          <a:p>
            <a:pPr marL="0" indent="0" algn="r">
              <a:buNone/>
            </a:pPr>
            <a:r>
              <a:rPr lang="ru-RU" sz="2800" dirty="0">
                <a:effectLst/>
                <a:latin typeface="+mj-lt"/>
                <a:ea typeface="Times New Roman" panose="02020603050405020304" pitchFamily="18" charset="0"/>
              </a:rPr>
              <a:t>«К критике политической экономии»</a:t>
            </a:r>
          </a:p>
          <a:p>
            <a:endParaRPr lang="ru-RU" dirty="0"/>
          </a:p>
        </p:txBody>
      </p:sp>
    </p:spTree>
    <p:extLst>
      <p:ext uri="{BB962C8B-B14F-4D97-AF65-F5344CB8AC3E}">
        <p14:creationId xmlns:p14="http://schemas.microsoft.com/office/powerpoint/2010/main" val="91354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58F6B5-0D5F-4267-BA31-2715A69EE128}"/>
              </a:ext>
            </a:extLst>
          </p:cNvPr>
          <p:cNvSpPr>
            <a:spLocks noGrp="1"/>
          </p:cNvSpPr>
          <p:nvPr>
            <p:ph idx="1"/>
          </p:nvPr>
        </p:nvSpPr>
        <p:spPr>
          <a:xfrm>
            <a:off x="457200" y="548680"/>
            <a:ext cx="8229600" cy="5832648"/>
          </a:xfrm>
        </p:spPr>
        <p:txBody>
          <a:bodyPr>
            <a:normAutofit/>
          </a:bodyPr>
          <a:lstStyle/>
          <a:p>
            <a:pPr marL="0" indent="0">
              <a:buNone/>
            </a:pPr>
            <a:r>
              <a:rPr lang="ru-RU" sz="2800" dirty="0">
                <a:ea typeface="Times New Roman" panose="02020603050405020304" pitchFamily="18" charset="0"/>
              </a:rPr>
              <a:t>«К</a:t>
            </a:r>
            <a:r>
              <a:rPr lang="ru-RU" sz="2800" dirty="0">
                <a:effectLst/>
                <a:ea typeface="Times New Roman" panose="02020603050405020304" pitchFamily="18" charset="0"/>
              </a:rPr>
              <a:t>огда труд перестанет быть только средством для жизни, а станет сам первой потребностью жизни; когда вместе с всесторонним развитием индивидов вырастут и производительные силы и все источники общественного богатства польются полным потоком, лишь тогда можно будет совершенно преодолеть узкий горизонт буржуазного права, и общество сможет написать на своем знамени: </a:t>
            </a:r>
            <a:r>
              <a:rPr lang="ru-RU" sz="2800" dirty="0">
                <a:solidFill>
                  <a:srgbClr val="FF0000"/>
                </a:solidFill>
                <a:effectLst/>
                <a:ea typeface="Times New Roman" panose="02020603050405020304" pitchFamily="18" charset="0"/>
              </a:rPr>
              <a:t>Каждый по способностям, каждому по потребностям</a:t>
            </a:r>
            <a:r>
              <a:rPr lang="ru-RU" sz="2800" dirty="0">
                <a:effectLst/>
                <a:ea typeface="Times New Roman" panose="02020603050405020304" pitchFamily="18" charset="0"/>
              </a:rPr>
              <a:t>!»</a:t>
            </a:r>
            <a:r>
              <a:rPr lang="ru-RU" sz="2800" dirty="0">
                <a:effectLst/>
              </a:rPr>
              <a:t> </a:t>
            </a:r>
          </a:p>
          <a:p>
            <a:pPr marL="0" indent="0" algn="r">
              <a:buNone/>
            </a:pPr>
            <a:r>
              <a:rPr lang="ru-RU" sz="2800" i="1" dirty="0">
                <a:effectLst/>
                <a:ea typeface="Times New Roman" panose="02020603050405020304" pitchFamily="18" charset="0"/>
              </a:rPr>
              <a:t>Маркс К.</a:t>
            </a:r>
            <a:r>
              <a:rPr lang="ru-RU" sz="2800" dirty="0">
                <a:effectLst/>
                <a:ea typeface="Times New Roman" panose="02020603050405020304" pitchFamily="18" charset="0"/>
              </a:rPr>
              <a:t> </a:t>
            </a:r>
          </a:p>
          <a:p>
            <a:pPr marL="0" indent="0" algn="r">
              <a:buNone/>
            </a:pPr>
            <a:r>
              <a:rPr lang="ru-RU" sz="2800" dirty="0">
                <a:effectLst/>
                <a:ea typeface="Times New Roman" panose="02020603050405020304" pitchFamily="18" charset="0"/>
              </a:rPr>
              <a:t>«Критика Готской программы»</a:t>
            </a:r>
            <a:endParaRPr lang="ru-RU" sz="2800" dirty="0"/>
          </a:p>
        </p:txBody>
      </p:sp>
    </p:spTree>
    <p:extLst>
      <p:ext uri="{BB962C8B-B14F-4D97-AF65-F5344CB8AC3E}">
        <p14:creationId xmlns:p14="http://schemas.microsoft.com/office/powerpoint/2010/main" val="25739832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D63721-D246-4DDE-BE51-3DE1ACE9E4D6}"/>
              </a:ext>
            </a:extLst>
          </p:cNvPr>
          <p:cNvSpPr>
            <a:spLocks noGrp="1"/>
          </p:cNvSpPr>
          <p:nvPr>
            <p:ph idx="1"/>
          </p:nvPr>
        </p:nvSpPr>
        <p:spPr>
          <a:xfrm>
            <a:off x="457200" y="548680"/>
            <a:ext cx="8229600" cy="5832648"/>
          </a:xfrm>
        </p:spPr>
        <p:txBody>
          <a:bodyPr>
            <a:normAutofit fontScale="85000" lnSpcReduction="20000"/>
          </a:bodyPr>
          <a:lstStyle/>
          <a:p>
            <a:pPr>
              <a:lnSpc>
                <a:spcPct val="120000"/>
              </a:lnSpc>
            </a:pPr>
            <a:r>
              <a:rPr lang="ru-RU" dirty="0">
                <a:solidFill>
                  <a:srgbClr val="FF0000"/>
                </a:solidFill>
              </a:rPr>
              <a:t>Классовая борьба</a:t>
            </a:r>
            <a:r>
              <a:rPr lang="ru-RU" dirty="0"/>
              <a:t> </a:t>
            </a:r>
          </a:p>
          <a:p>
            <a:pPr>
              <a:lnSpc>
                <a:spcPct val="120000"/>
              </a:lnSpc>
            </a:pPr>
            <a:r>
              <a:rPr lang="ru-RU" dirty="0"/>
              <a:t>«История всех до сих пор существовавших обществ была историей </a:t>
            </a:r>
            <a:r>
              <a:rPr lang="ru-RU" dirty="0">
                <a:solidFill>
                  <a:srgbClr val="FF0000"/>
                </a:solidFill>
              </a:rPr>
              <a:t>борьбы классов</a:t>
            </a:r>
            <a:r>
              <a:rPr lang="ru-RU" dirty="0"/>
              <a:t>. Свободный и раб, патриций и плебей, помещик и крепостной, мастер и подмастерье, короче, угнетающий и угнетаемый находились в вечном антагонизме друг к другу»</a:t>
            </a:r>
          </a:p>
          <a:p>
            <a:pPr>
              <a:lnSpc>
                <a:spcPct val="120000"/>
              </a:lnSpc>
            </a:pPr>
            <a:r>
              <a:rPr lang="ru-RU" dirty="0"/>
              <a:t>«Пусть господствующие классы содрогаются перед Коммунистической Революцией. Пролетариям нечего в ней терять, кроме своих цепей. Приобретут же они весь мир. </a:t>
            </a:r>
            <a:r>
              <a:rPr lang="ru-RU" dirty="0">
                <a:solidFill>
                  <a:srgbClr val="FF0000"/>
                </a:solidFill>
              </a:rPr>
              <a:t>Пролетарии всех стран, соединяйтесь</a:t>
            </a:r>
            <a:r>
              <a:rPr lang="ru-RU" dirty="0"/>
              <a:t>!» </a:t>
            </a:r>
          </a:p>
          <a:p>
            <a:pPr marL="0" indent="0" algn="r">
              <a:lnSpc>
                <a:spcPct val="120000"/>
              </a:lnSpc>
              <a:buNone/>
            </a:pPr>
            <a:r>
              <a:rPr lang="ru-RU" i="1" dirty="0"/>
              <a:t>Маркс К., Энгельс Ф. </a:t>
            </a:r>
            <a:br>
              <a:rPr lang="ru-RU" i="1" dirty="0"/>
            </a:br>
            <a:r>
              <a:rPr lang="ru-RU" dirty="0"/>
              <a:t>«Манифест коммунистической партии»</a:t>
            </a:r>
          </a:p>
          <a:p>
            <a:endParaRPr lang="ru-RU" dirty="0"/>
          </a:p>
        </p:txBody>
      </p:sp>
    </p:spTree>
    <p:extLst>
      <p:ext uri="{BB962C8B-B14F-4D97-AF65-F5344CB8AC3E}">
        <p14:creationId xmlns:p14="http://schemas.microsoft.com/office/powerpoint/2010/main" val="13568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DAF5FAA-A4E7-48BC-81A7-6ADC65D41EFC}"/>
              </a:ext>
            </a:extLst>
          </p:cNvPr>
          <p:cNvSpPr>
            <a:spLocks noGrp="1"/>
          </p:cNvSpPr>
          <p:nvPr>
            <p:ph idx="1"/>
          </p:nvPr>
        </p:nvSpPr>
        <p:spPr>
          <a:xfrm>
            <a:off x="457200" y="476672"/>
            <a:ext cx="8229600" cy="5649491"/>
          </a:xfrm>
        </p:spPr>
        <p:txBody>
          <a:bodyPr/>
          <a:lstStyle/>
          <a:p>
            <a:r>
              <a:rPr lang="ru-RU" sz="3600" dirty="0"/>
              <a:t>Буржуазия «производит прежде всего своих собственных могильщиков. Ее гибель и победа пролетариата одинаково неизбежны»</a:t>
            </a:r>
          </a:p>
          <a:p>
            <a:pPr marL="0" indent="0" algn="r">
              <a:spcBef>
                <a:spcPts val="2400"/>
              </a:spcBef>
              <a:buNone/>
            </a:pPr>
            <a:r>
              <a:rPr lang="ru-RU" dirty="0"/>
              <a:t>«Манифест Коммунистической партии», </a:t>
            </a:r>
          </a:p>
        </p:txBody>
      </p:sp>
    </p:spTree>
    <p:extLst>
      <p:ext uri="{BB962C8B-B14F-4D97-AF65-F5344CB8AC3E}">
        <p14:creationId xmlns:p14="http://schemas.microsoft.com/office/powerpoint/2010/main" val="30680346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CF32C6F-3DA9-4766-BF13-C74530A70138}"/>
              </a:ext>
            </a:extLst>
          </p:cNvPr>
          <p:cNvSpPr>
            <a:spLocks noGrp="1"/>
          </p:cNvSpPr>
          <p:nvPr>
            <p:ph idx="1"/>
          </p:nvPr>
        </p:nvSpPr>
        <p:spPr>
          <a:xfrm>
            <a:off x="457200" y="476672"/>
            <a:ext cx="8229600" cy="5649491"/>
          </a:xfrm>
        </p:spPr>
        <p:txBody>
          <a:bodyPr>
            <a:normAutofit/>
          </a:bodyPr>
          <a:lstStyle/>
          <a:p>
            <a:pPr marL="0" indent="0" algn="ctr">
              <a:buNone/>
            </a:pPr>
            <a:r>
              <a:rPr lang="ru-RU" dirty="0">
                <a:solidFill>
                  <a:srgbClr val="FF0000"/>
                </a:solidFill>
              </a:rPr>
              <a:t>Противоречия в марксизме</a:t>
            </a:r>
          </a:p>
          <a:p>
            <a:pPr>
              <a:lnSpc>
                <a:spcPct val="120000"/>
              </a:lnSpc>
            </a:pPr>
            <a:r>
              <a:rPr lang="ru-RU" dirty="0"/>
              <a:t>«И в чем же опять мы находим характерный признак человеческого общества, отличающий его от стада обезьян? </a:t>
            </a:r>
            <a:r>
              <a:rPr lang="ru-RU" i="1" dirty="0"/>
              <a:t>В труде</a:t>
            </a:r>
            <a:r>
              <a:rPr lang="ru-RU" dirty="0"/>
              <a:t>». </a:t>
            </a:r>
          </a:p>
          <a:p>
            <a:pPr>
              <a:lnSpc>
                <a:spcPct val="120000"/>
              </a:lnSpc>
            </a:pPr>
            <a:r>
              <a:rPr lang="ru-RU" dirty="0"/>
              <a:t>«Труд начинается с изготовления орудий». </a:t>
            </a:r>
          </a:p>
          <a:p>
            <a:pPr marL="0" indent="0" algn="r">
              <a:lnSpc>
                <a:spcPct val="120000"/>
              </a:lnSpc>
              <a:buNone/>
            </a:pPr>
            <a:r>
              <a:rPr lang="ru-RU" dirty="0"/>
              <a:t> Энгельс Ф. </a:t>
            </a:r>
            <a:br>
              <a:rPr lang="ru-RU" dirty="0"/>
            </a:br>
            <a:r>
              <a:rPr lang="ru-RU" dirty="0"/>
              <a:t>«Роль труда в процессе превращения </a:t>
            </a:r>
            <a:br>
              <a:rPr lang="ru-RU" dirty="0"/>
            </a:br>
            <a:r>
              <a:rPr lang="ru-RU" dirty="0"/>
              <a:t>обезьяны в человека»</a:t>
            </a:r>
          </a:p>
        </p:txBody>
      </p:sp>
    </p:spTree>
    <p:extLst>
      <p:ext uri="{BB962C8B-B14F-4D97-AF65-F5344CB8AC3E}">
        <p14:creationId xmlns:p14="http://schemas.microsoft.com/office/powerpoint/2010/main" val="6764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lnSpcReduction="10000"/>
          </a:bodyPr>
          <a:lstStyle/>
          <a:p>
            <a:r>
              <a:rPr lang="ru-RU" dirty="0"/>
              <a:t>Несовместимость науки с теологией:</a:t>
            </a:r>
          </a:p>
          <a:p>
            <a:r>
              <a:rPr lang="ru-RU" dirty="0"/>
              <a:t>«Это объяснение непосредственно обнаруживает </a:t>
            </a:r>
            <a:r>
              <a:rPr lang="ru-RU" dirty="0">
                <a:solidFill>
                  <a:srgbClr val="FF0000"/>
                </a:solidFill>
              </a:rPr>
              <a:t>окончательную несовместимость положительных концепций с какими бы то ни было теологическими воззрениями</a:t>
            </a:r>
            <a:r>
              <a:rPr lang="ru-RU" dirty="0"/>
              <a:t>… По мере того, как физические законы становились известными, господство сверхъестественной воли все более и более ограничивалось и признавалось всегда   преимущественно по отношению к явлениям, законы которых оставались неоткрытыми» (Там же). </a:t>
            </a:r>
          </a:p>
        </p:txBody>
      </p:sp>
    </p:spTree>
    <p:extLst>
      <p:ext uri="{BB962C8B-B14F-4D97-AF65-F5344CB8AC3E}">
        <p14:creationId xmlns:p14="http://schemas.microsoft.com/office/powerpoint/2010/main" val="32832894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4BCC709-B343-4807-96C6-AB2A7B5913CF}"/>
              </a:ext>
            </a:extLst>
          </p:cNvPr>
          <p:cNvSpPr>
            <a:spLocks noGrp="1"/>
          </p:cNvSpPr>
          <p:nvPr>
            <p:ph idx="1"/>
          </p:nvPr>
        </p:nvSpPr>
        <p:spPr>
          <a:xfrm>
            <a:off x="457200" y="476672"/>
            <a:ext cx="8229600" cy="5649491"/>
          </a:xfrm>
        </p:spPr>
        <p:txBody>
          <a:bodyPr>
            <a:normAutofit fontScale="92500" lnSpcReduction="10000"/>
          </a:bodyPr>
          <a:lstStyle/>
          <a:p>
            <a:pPr marL="0" indent="0">
              <a:lnSpc>
                <a:spcPct val="120000"/>
              </a:lnSpc>
              <a:buNone/>
            </a:pPr>
            <a:r>
              <a:rPr lang="ru-RU" dirty="0"/>
              <a:t>«В процессе труда получается результат, который уже в начале этого процесса имелся в представлении человека, т. е. идеально»</a:t>
            </a:r>
          </a:p>
          <a:p>
            <a:pPr marL="0" indent="0" algn="r">
              <a:lnSpc>
                <a:spcPct val="120000"/>
              </a:lnSpc>
              <a:buNone/>
            </a:pPr>
            <a:r>
              <a:rPr lang="ru-RU" dirty="0"/>
              <a:t>Маркс К. «Капитал» </a:t>
            </a:r>
          </a:p>
          <a:p>
            <a:pPr>
              <a:lnSpc>
                <a:spcPct val="120000"/>
              </a:lnSpc>
            </a:pPr>
            <a:endParaRPr lang="ru-RU" dirty="0"/>
          </a:p>
          <a:p>
            <a:pPr>
              <a:lnSpc>
                <a:spcPct val="110000"/>
              </a:lnSpc>
            </a:pPr>
            <a:r>
              <a:rPr lang="ru-RU" dirty="0"/>
              <a:t>«Сущность человека не есть абстракт, присущий отдельному индивиду. В своей действительности она есть совокупность всех общественных отношений». </a:t>
            </a:r>
          </a:p>
          <a:p>
            <a:pPr marL="0" indent="0" algn="r">
              <a:buNone/>
            </a:pPr>
            <a:r>
              <a:rPr lang="ru-RU" dirty="0"/>
              <a:t>Маркс К. </a:t>
            </a:r>
            <a:br>
              <a:rPr lang="ru-RU" dirty="0"/>
            </a:br>
            <a:r>
              <a:rPr lang="ru-RU" i="1" dirty="0"/>
              <a:t>«</a:t>
            </a:r>
            <a:r>
              <a:rPr lang="ru-RU" dirty="0"/>
              <a:t>Тезисы о Фейербахе».</a:t>
            </a:r>
          </a:p>
          <a:p>
            <a:endParaRPr lang="ru-RU" dirty="0"/>
          </a:p>
        </p:txBody>
      </p:sp>
    </p:spTree>
    <p:extLst>
      <p:ext uri="{BB962C8B-B14F-4D97-AF65-F5344CB8AC3E}">
        <p14:creationId xmlns:p14="http://schemas.microsoft.com/office/powerpoint/2010/main" val="404494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C3CB07-8CAC-45E1-A039-5E0E2EB701DA}"/>
              </a:ext>
            </a:extLst>
          </p:cNvPr>
          <p:cNvSpPr>
            <a:spLocks noGrp="1"/>
          </p:cNvSpPr>
          <p:nvPr>
            <p:ph idx="1"/>
          </p:nvPr>
        </p:nvSpPr>
        <p:spPr>
          <a:xfrm>
            <a:off x="457200" y="476672"/>
            <a:ext cx="8229600" cy="5649491"/>
          </a:xfrm>
        </p:spPr>
        <p:txBody>
          <a:bodyPr/>
          <a:lstStyle/>
          <a:p>
            <a:pPr marL="0" indent="0" algn="ctr">
              <a:buNone/>
            </a:pPr>
            <a:r>
              <a:rPr lang="ru-RU" dirty="0">
                <a:solidFill>
                  <a:srgbClr val="FF0000"/>
                </a:solidFill>
              </a:rPr>
              <a:t>Учение о религии</a:t>
            </a:r>
          </a:p>
          <a:p>
            <a:r>
              <a:rPr lang="ru-RU" dirty="0"/>
              <a:t>«...Всякая религия является не чем иным, как фантастическим отражением в головах людей тех внешних сил, которые господствуют над ними в их повседневной жизни, - отражением, в котором земные силы приобретают форму неземных». </a:t>
            </a:r>
          </a:p>
          <a:p>
            <a:pPr marL="0" indent="0" algn="r">
              <a:buNone/>
            </a:pPr>
            <a:r>
              <a:rPr lang="ru-RU" i="1" dirty="0"/>
              <a:t>Энгельс Ф.</a:t>
            </a:r>
            <a:r>
              <a:rPr lang="ru-RU" dirty="0"/>
              <a:t> Анти-Дюринг.</a:t>
            </a:r>
          </a:p>
          <a:p>
            <a:endParaRPr lang="ru-RU" dirty="0"/>
          </a:p>
        </p:txBody>
      </p:sp>
    </p:spTree>
    <p:extLst>
      <p:ext uri="{BB962C8B-B14F-4D97-AF65-F5344CB8AC3E}">
        <p14:creationId xmlns:p14="http://schemas.microsoft.com/office/powerpoint/2010/main" val="6360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192688"/>
          </a:xfrm>
        </p:spPr>
        <p:txBody>
          <a:bodyPr>
            <a:normAutofit lnSpcReduction="10000"/>
          </a:bodyPr>
          <a:lstStyle/>
          <a:p>
            <a:pPr>
              <a:lnSpc>
                <a:spcPct val="120000"/>
              </a:lnSpc>
            </a:pPr>
            <a:r>
              <a:rPr lang="ru-RU" dirty="0"/>
              <a:t>«Это государство, это общество порождают религию, </a:t>
            </a:r>
            <a:r>
              <a:rPr lang="ru-RU" i="1" dirty="0"/>
              <a:t>превратное мировоззрение,</a:t>
            </a:r>
            <a:r>
              <a:rPr lang="ru-RU" dirty="0"/>
              <a:t> ибо сами они — </a:t>
            </a:r>
            <a:r>
              <a:rPr lang="ru-RU" i="1" dirty="0"/>
              <a:t>превратный мир</a:t>
            </a:r>
            <a:r>
              <a:rPr lang="ru-RU" dirty="0"/>
              <a:t>».</a:t>
            </a:r>
          </a:p>
          <a:p>
            <a:pPr>
              <a:lnSpc>
                <a:spcPct val="120000"/>
              </a:lnSpc>
            </a:pPr>
            <a:r>
              <a:rPr lang="ru-RU" dirty="0"/>
              <a:t>«Религия — это вздох угнетённой твари, сердце бессердечного мира, подобно тому как она — дух бездушных порядков. </a:t>
            </a:r>
            <a:r>
              <a:rPr lang="ru-RU" dirty="0">
                <a:solidFill>
                  <a:srgbClr val="FF0000"/>
                </a:solidFill>
              </a:rPr>
              <a:t>Религия есть </a:t>
            </a:r>
            <a:r>
              <a:rPr lang="ru-RU" i="1" dirty="0">
                <a:solidFill>
                  <a:srgbClr val="FF0000"/>
                </a:solidFill>
              </a:rPr>
              <a:t>опиум</a:t>
            </a:r>
            <a:r>
              <a:rPr lang="ru-RU" dirty="0">
                <a:solidFill>
                  <a:srgbClr val="FF0000"/>
                </a:solidFill>
              </a:rPr>
              <a:t> народа</a:t>
            </a:r>
            <a:r>
              <a:rPr lang="ru-RU" dirty="0"/>
              <a:t>»</a:t>
            </a:r>
            <a:r>
              <a:rPr lang="en-US" dirty="0"/>
              <a:t>.</a:t>
            </a:r>
          </a:p>
          <a:p>
            <a:pPr marL="0" indent="0" algn="r">
              <a:lnSpc>
                <a:spcPct val="120000"/>
              </a:lnSpc>
              <a:spcBef>
                <a:spcPts val="1800"/>
              </a:spcBef>
              <a:buNone/>
            </a:pPr>
            <a:r>
              <a:rPr lang="ru-RU" dirty="0"/>
              <a:t>Маркс К.</a:t>
            </a:r>
            <a:br>
              <a:rPr lang="ru-RU" dirty="0"/>
            </a:br>
            <a:r>
              <a:rPr lang="ru-RU" dirty="0"/>
              <a:t>«К критике гегелевской философии права». Введение</a:t>
            </a:r>
          </a:p>
        </p:txBody>
      </p:sp>
    </p:spTree>
    <p:extLst>
      <p:ext uri="{BB962C8B-B14F-4D97-AF65-F5344CB8AC3E}">
        <p14:creationId xmlns:p14="http://schemas.microsoft.com/office/powerpoint/2010/main" val="62983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558DAB6-7342-41F7-AFAF-959E26223603}"/>
              </a:ext>
            </a:extLst>
          </p:cNvPr>
          <p:cNvSpPr>
            <a:spLocks noGrp="1"/>
          </p:cNvSpPr>
          <p:nvPr>
            <p:ph idx="1"/>
          </p:nvPr>
        </p:nvSpPr>
        <p:spPr>
          <a:xfrm>
            <a:off x="457200" y="620688"/>
            <a:ext cx="8229600" cy="5505475"/>
          </a:xfrm>
        </p:spPr>
        <p:txBody>
          <a:bodyPr/>
          <a:lstStyle/>
          <a:p>
            <a:pPr>
              <a:lnSpc>
                <a:spcPct val="120000"/>
              </a:lnSpc>
            </a:pPr>
            <a:r>
              <a:rPr lang="ru-RU" sz="3600" dirty="0"/>
              <a:t>Поэтому «упразднение религии, как </a:t>
            </a:r>
            <a:r>
              <a:rPr lang="ru-RU" sz="3600" i="1" dirty="0"/>
              <a:t>иллюзорного</a:t>
            </a:r>
            <a:r>
              <a:rPr lang="ru-RU" sz="3600" dirty="0"/>
              <a:t> счастья народа, есть требование его </a:t>
            </a:r>
            <a:r>
              <a:rPr lang="ru-RU" sz="3600" i="1" dirty="0"/>
              <a:t>действительного</a:t>
            </a:r>
            <a:r>
              <a:rPr lang="ru-RU" sz="3600" dirty="0"/>
              <a:t> счастья». </a:t>
            </a:r>
          </a:p>
          <a:p>
            <a:pPr marL="0" indent="0" algn="r">
              <a:lnSpc>
                <a:spcPct val="120000"/>
              </a:lnSpc>
              <a:spcBef>
                <a:spcPts val="1800"/>
              </a:spcBef>
              <a:buNone/>
            </a:pPr>
            <a:r>
              <a:rPr lang="ru-RU" dirty="0"/>
              <a:t>Маркс К.</a:t>
            </a:r>
            <a:br>
              <a:rPr lang="ru-RU" dirty="0"/>
            </a:br>
            <a:r>
              <a:rPr lang="ru-RU" dirty="0"/>
              <a:t>«К критике гегелевской философии права». Введение</a:t>
            </a:r>
          </a:p>
          <a:p>
            <a:endParaRPr lang="ru-RU" dirty="0"/>
          </a:p>
        </p:txBody>
      </p:sp>
    </p:spTree>
    <p:extLst>
      <p:ext uri="{BB962C8B-B14F-4D97-AF65-F5344CB8AC3E}">
        <p14:creationId xmlns:p14="http://schemas.microsoft.com/office/powerpoint/2010/main" val="35171309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r>
              <a:rPr lang="ru-RU" sz="3600" dirty="0"/>
              <a:t>«Критика религии есть, следовательно, в </a:t>
            </a:r>
            <a:r>
              <a:rPr lang="ru-RU" sz="3600" i="1" dirty="0"/>
              <a:t>зародыше критика той юдоли плача, священным ореолом</a:t>
            </a:r>
            <a:r>
              <a:rPr lang="ru-RU" sz="3600" dirty="0"/>
              <a:t> которой является религия».</a:t>
            </a:r>
          </a:p>
          <a:p>
            <a:r>
              <a:rPr lang="ru-RU" sz="3600" dirty="0"/>
              <a:t>«Критика неба превращается, таким образом, в критику земли, </a:t>
            </a:r>
            <a:r>
              <a:rPr lang="ru-RU" sz="3600" i="1" dirty="0"/>
              <a:t>критика религии — </a:t>
            </a:r>
            <a:r>
              <a:rPr lang="ru-RU" sz="3600" dirty="0"/>
              <a:t>в </a:t>
            </a:r>
            <a:r>
              <a:rPr lang="ru-RU" sz="3600" i="1" dirty="0"/>
              <a:t>критику права, критика теологии — </a:t>
            </a:r>
            <a:r>
              <a:rPr lang="ru-RU" sz="3600" dirty="0"/>
              <a:t>в </a:t>
            </a:r>
            <a:r>
              <a:rPr lang="ru-RU" sz="3600" i="1" dirty="0"/>
              <a:t>критику политики</a:t>
            </a:r>
            <a:r>
              <a:rPr lang="ru-RU" sz="3600" dirty="0"/>
              <a:t>».</a:t>
            </a:r>
          </a:p>
          <a:p>
            <a:endParaRPr lang="ru-RU" dirty="0"/>
          </a:p>
        </p:txBody>
      </p:sp>
    </p:spTree>
    <p:extLst>
      <p:ext uri="{BB962C8B-B14F-4D97-AF65-F5344CB8AC3E}">
        <p14:creationId xmlns:p14="http://schemas.microsoft.com/office/powerpoint/2010/main" val="130521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76664"/>
          </a:xfrm>
        </p:spPr>
        <p:txBody>
          <a:bodyPr>
            <a:normAutofit fontScale="85000" lnSpcReduction="20000"/>
          </a:bodyPr>
          <a:lstStyle/>
          <a:p>
            <a:pPr>
              <a:lnSpc>
                <a:spcPct val="120000"/>
              </a:lnSpc>
            </a:pPr>
            <a:r>
              <a:rPr lang="ru-RU" dirty="0"/>
              <a:t>«Религия — род духовной сивухи, в которой рабы капитала топят свой человеческий образ, свои требования на сколько-нибудь достойную человека жизнь».</a:t>
            </a:r>
          </a:p>
          <a:p>
            <a:pPr>
              <a:lnSpc>
                <a:spcPct val="120000"/>
              </a:lnSpc>
            </a:pPr>
            <a:r>
              <a:rPr lang="ru-RU" dirty="0"/>
              <a:t>«В самых свободных странах (Аме­рика, Швейцария и т. п.) народ и рабочих отупляют особенно усердно именно идеей чистенького, духовного, </a:t>
            </a:r>
            <a:r>
              <a:rPr lang="ru-RU" dirty="0" err="1"/>
              <a:t>построяемого</a:t>
            </a:r>
            <a:r>
              <a:rPr lang="ru-RU" dirty="0"/>
              <a:t> боженьки. Именно потому, что всякая религиозная идея, всякая идея о всяком боженьке, всякое кокетничанье даже с боженькой есть </a:t>
            </a:r>
            <a:r>
              <a:rPr lang="ru-RU" dirty="0" err="1"/>
              <a:t>невыра­зимейшая</a:t>
            </a:r>
            <a:r>
              <a:rPr lang="ru-RU" dirty="0"/>
              <a:t> мерзость, самая опасная мерзость, самая гнусная </a:t>
            </a:r>
            <a:r>
              <a:rPr lang="en-US" dirty="0"/>
              <a:t>“</a:t>
            </a:r>
            <a:r>
              <a:rPr lang="ru-RU" dirty="0"/>
              <a:t>зараза</a:t>
            </a:r>
            <a:r>
              <a:rPr lang="en-US" dirty="0"/>
              <a:t>”</a:t>
            </a:r>
            <a:r>
              <a:rPr lang="ru-RU" dirty="0"/>
              <a:t>».</a:t>
            </a:r>
          </a:p>
          <a:p>
            <a:pPr marL="0" indent="0" algn="r">
              <a:lnSpc>
                <a:spcPct val="120000"/>
              </a:lnSpc>
              <a:buNone/>
            </a:pPr>
            <a:r>
              <a:rPr lang="ru-RU" i="1" dirty="0"/>
              <a:t> Ленин В.И. </a:t>
            </a:r>
            <a:r>
              <a:rPr lang="ru-RU" dirty="0"/>
              <a:t>Письмо А.М. Горькому </a:t>
            </a:r>
            <a:endParaRPr lang="ru-RU" i="1" dirty="0"/>
          </a:p>
          <a:p>
            <a:endParaRPr lang="ru-RU" dirty="0"/>
          </a:p>
          <a:p>
            <a:endParaRPr lang="ru-RU" dirty="0"/>
          </a:p>
        </p:txBody>
      </p:sp>
    </p:spTree>
    <p:extLst>
      <p:ext uri="{BB962C8B-B14F-4D97-AF65-F5344CB8AC3E}">
        <p14:creationId xmlns:p14="http://schemas.microsoft.com/office/powerpoint/2010/main" val="403216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CE3B742-DE64-479F-85CA-25D65FD9EDFE}"/>
              </a:ext>
            </a:extLst>
          </p:cNvPr>
          <p:cNvSpPr>
            <a:spLocks noGrp="1"/>
          </p:cNvSpPr>
          <p:nvPr>
            <p:ph idx="1"/>
          </p:nvPr>
        </p:nvSpPr>
        <p:spPr>
          <a:xfrm>
            <a:off x="457200" y="476672"/>
            <a:ext cx="8229600" cy="5649491"/>
          </a:xfrm>
        </p:spPr>
        <p:txBody>
          <a:bodyPr/>
          <a:lstStyle/>
          <a:p>
            <a:r>
              <a:rPr lang="ru-RU" dirty="0"/>
              <a:t>Г</a:t>
            </a:r>
            <a:r>
              <a:rPr lang="ru-RU" i="1" dirty="0"/>
              <a:t>носеологическая</a:t>
            </a:r>
            <a:r>
              <a:rPr lang="ru-RU" dirty="0"/>
              <a:t> причина. </a:t>
            </a:r>
          </a:p>
          <a:p>
            <a:r>
              <a:rPr lang="ru-RU" dirty="0"/>
              <a:t>Люди не могут объяснить свой собственный разум и обращают внимание на то, что разум якобы существует сам по себе, что есть слова, имеющие нематериальную природу. </a:t>
            </a:r>
          </a:p>
        </p:txBody>
      </p:sp>
    </p:spTree>
    <p:extLst>
      <p:ext uri="{BB962C8B-B14F-4D97-AF65-F5344CB8AC3E}">
        <p14:creationId xmlns:p14="http://schemas.microsoft.com/office/powerpoint/2010/main" val="28553058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479E1F0-E060-44BA-8BA1-9A1A2A316C8F}"/>
              </a:ext>
            </a:extLst>
          </p:cNvPr>
          <p:cNvSpPr>
            <a:spLocks noGrp="1"/>
          </p:cNvSpPr>
          <p:nvPr>
            <p:ph idx="1"/>
          </p:nvPr>
        </p:nvSpPr>
        <p:spPr>
          <a:xfrm>
            <a:off x="457200" y="548680"/>
            <a:ext cx="8229600" cy="5577483"/>
          </a:xfrm>
        </p:spPr>
        <p:txBody>
          <a:bodyPr>
            <a:normAutofit/>
          </a:bodyPr>
          <a:lstStyle/>
          <a:p>
            <a:r>
              <a:rPr lang="ru-RU" dirty="0"/>
              <a:t>«Мы в вечную нравственность не верим»</a:t>
            </a:r>
          </a:p>
          <a:p>
            <a:r>
              <a:rPr lang="ru-RU" dirty="0"/>
              <a:t>«…наша нравственность подчинена вполне интересам классовой борьбы пролетариата. Наша нравственность выводится из интересов классовой борьбы пролетариата». </a:t>
            </a:r>
          </a:p>
          <a:p>
            <a:pPr marL="0" indent="0" algn="r">
              <a:buNone/>
            </a:pPr>
            <a:r>
              <a:rPr lang="ru-RU" i="1" dirty="0"/>
              <a:t>Ленин В. И.</a:t>
            </a:r>
            <a:r>
              <a:rPr lang="ru-RU" dirty="0"/>
              <a:t> Задачи союзов молодежи.</a:t>
            </a:r>
          </a:p>
          <a:p>
            <a:endParaRPr lang="ru-RU" dirty="0"/>
          </a:p>
        </p:txBody>
      </p:sp>
    </p:spTree>
    <p:extLst>
      <p:ext uri="{BB962C8B-B14F-4D97-AF65-F5344CB8AC3E}">
        <p14:creationId xmlns:p14="http://schemas.microsoft.com/office/powerpoint/2010/main" val="38849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552DB0-48F0-4965-B822-1B249683644D}"/>
              </a:ext>
            </a:extLst>
          </p:cNvPr>
          <p:cNvSpPr>
            <a:spLocks noGrp="1"/>
          </p:cNvSpPr>
          <p:nvPr>
            <p:ph idx="1"/>
          </p:nvPr>
        </p:nvSpPr>
        <p:spPr>
          <a:xfrm>
            <a:off x="457200" y="548680"/>
            <a:ext cx="8229600" cy="5577483"/>
          </a:xfrm>
        </p:spPr>
        <p:txBody>
          <a:bodyPr>
            <a:normAutofit lnSpcReduction="10000"/>
          </a:bodyPr>
          <a:lstStyle/>
          <a:p>
            <a:pPr marL="0" indent="0" algn="ctr">
              <a:buNone/>
            </a:pPr>
            <a:r>
              <a:rPr lang="ru-RU" dirty="0" err="1"/>
              <a:t>Неомарксизм</a:t>
            </a:r>
            <a:endParaRPr lang="ru-RU" dirty="0"/>
          </a:p>
          <a:p>
            <a:r>
              <a:rPr lang="ru-RU" dirty="0"/>
              <a:t>В20-30-х годах XX века на западе возникает и иное понимание учения Маркса, в котором внимание к проблемам коммунистической революции и построение коммунизма было не столь большим. </a:t>
            </a:r>
          </a:p>
          <a:p>
            <a:r>
              <a:rPr lang="ru-RU" dirty="0"/>
              <a:t>Возникновение </a:t>
            </a:r>
            <a:r>
              <a:rPr lang="ru-RU" dirty="0" err="1"/>
              <a:t>неомарксизма</a:t>
            </a:r>
            <a:r>
              <a:rPr lang="ru-RU" dirty="0"/>
              <a:t> во многом связано с публикацией ранней работы </a:t>
            </a:r>
            <a:r>
              <a:rPr lang="ru-RU" dirty="0" err="1"/>
              <a:t>К.Маркса</a:t>
            </a:r>
            <a:r>
              <a:rPr lang="ru-RU" dirty="0"/>
              <a:t> «Экономическо-философские рукописи 1844 года».</a:t>
            </a:r>
          </a:p>
        </p:txBody>
      </p:sp>
    </p:spTree>
    <p:extLst>
      <p:ext uri="{BB962C8B-B14F-4D97-AF65-F5344CB8AC3E}">
        <p14:creationId xmlns:p14="http://schemas.microsoft.com/office/powerpoint/2010/main" val="23425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543AE64-9483-4EBC-A4E9-D3F83CF278CB}"/>
              </a:ext>
            </a:extLst>
          </p:cNvPr>
          <p:cNvSpPr>
            <a:spLocks noGrp="1"/>
          </p:cNvSpPr>
          <p:nvPr>
            <p:ph idx="1"/>
          </p:nvPr>
        </p:nvSpPr>
        <p:spPr>
          <a:xfrm>
            <a:off x="457200" y="476672"/>
            <a:ext cx="8229600" cy="5649491"/>
          </a:xfrm>
        </p:spPr>
        <p:txBody>
          <a:bodyPr>
            <a:normAutofit fontScale="92500" lnSpcReduction="10000"/>
          </a:bodyPr>
          <a:lstStyle/>
          <a:p>
            <a:pPr>
              <a:lnSpc>
                <a:spcPct val="110000"/>
              </a:lnSpc>
            </a:pPr>
            <a:r>
              <a:rPr lang="ru-RU" dirty="0"/>
              <a:t>Согласно Марксу, если в докапиталистическую эпоху человек сам пользовался результатами своего труда, то при капитализме «человек относится к продукту своего труда, к своему </a:t>
            </a:r>
            <a:r>
              <a:rPr lang="ru-RU" dirty="0" err="1"/>
              <a:t>опредмеченному</a:t>
            </a:r>
            <a:r>
              <a:rPr lang="ru-RU" dirty="0"/>
              <a:t> труду как к предмету чуждому, враждебному, могущественному, от него не зависящему»</a:t>
            </a:r>
          </a:p>
          <a:p>
            <a:pPr>
              <a:lnSpc>
                <a:spcPct val="110000"/>
              </a:lnSpc>
            </a:pPr>
            <a:r>
              <a:rPr lang="ru-RU" dirty="0"/>
              <a:t>«Рабочий относится к продукту своего труда как к чужому предмету»</a:t>
            </a:r>
          </a:p>
          <a:p>
            <a:pPr marL="0" indent="0" algn="r">
              <a:lnSpc>
                <a:spcPct val="110000"/>
              </a:lnSpc>
              <a:buNone/>
            </a:pPr>
            <a:r>
              <a:rPr lang="ru-RU" dirty="0"/>
              <a:t>«Экономическо-философские</a:t>
            </a:r>
            <a:br>
              <a:rPr lang="ru-RU" dirty="0"/>
            </a:br>
            <a:r>
              <a:rPr lang="ru-RU" dirty="0"/>
              <a:t>рукописи 1844 года».</a:t>
            </a:r>
          </a:p>
          <a:p>
            <a:endParaRPr lang="ru-RU" dirty="0"/>
          </a:p>
        </p:txBody>
      </p:sp>
    </p:spTree>
    <p:extLst>
      <p:ext uri="{BB962C8B-B14F-4D97-AF65-F5344CB8AC3E}">
        <p14:creationId xmlns:p14="http://schemas.microsoft.com/office/powerpoint/2010/main" val="256649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9321</TotalTime>
  <Words>20549</Words>
  <Application>Microsoft Office PowerPoint</Application>
  <PresentationFormat>Экран (4:3)</PresentationFormat>
  <Paragraphs>1043</Paragraphs>
  <Slides>344</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344</vt:i4>
      </vt:variant>
    </vt:vector>
  </HeadingPairs>
  <TitlesOfParts>
    <vt:vector size="348" baseType="lpstr">
      <vt:lpstr>Arial</vt:lpstr>
      <vt:lpstr>Calibri</vt:lpstr>
      <vt:lpstr>Wingdings</vt:lpstr>
      <vt:lpstr>Тема Office</vt:lpstr>
      <vt:lpstr>СОВРЕМЕННАЯ  ЗАПАДНАЯ  ФИЛОСОФИЯ</vt:lpstr>
      <vt:lpstr>ПОЗИТИВИЗМ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Второй позитивизм Эмпириокритицизм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Третий позитивизм Неопозитивизм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Карл Маркс (5 мая 1818 — 14 марта 1883)  Фридрих Энгельс (28 ноября 1820 — 5 августа 1895)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ФРИДРИХ НИЦШЕ (1846-1900)</vt:lpstr>
      <vt:lpstr>Презентация PowerPoint</vt:lpstr>
      <vt:lpstr>Лу Саломе, Пауль Рэ, Фридрих Ницше, 1882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Вильгельм Дильтей  (1833—1911)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Анри Бергсон (1859–1941)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Освальд Шпенглер (1880—1936)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Баденская школа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ФЕНОМЕНОЛОГИЯ Эдмунд Гуссерль (1859—1938)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Сёрен Кьеркегор (1813-1855)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Мартин Хайдеггер (1889—1976)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Жан-Поль Сартр (1905-1980)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Габриэль Марсель(1889-1973)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Карл Ясперс (1883-1969)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Зигмунд Фрейд (1856-1939)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Карл-Густав Юнг (1875—1961)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Людвиг Бинсвангер (1881–1966) </vt:lpstr>
      <vt:lpstr>Презентация PowerPoint</vt:lpstr>
      <vt:lpstr>Презентация PowerPoint</vt:lpstr>
      <vt:lpstr>Презентация PowerPoint</vt:lpstr>
      <vt:lpstr>Презентация PowerPoint</vt:lpstr>
      <vt:lpstr>Франкфуртская школа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Герберт Маркузе (1898–1979)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Эрих Фромм (1900–1980)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НЕОТОМИЗМ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Человек</vt:lpstr>
      <vt:lpstr>Презентация PowerPoint</vt:lpstr>
      <vt:lpstr>Презентация PowerPoint</vt:lpstr>
      <vt:lpstr>Персонализм</vt:lpstr>
      <vt:lpstr>Презентация PowerPoint</vt:lpstr>
      <vt:lpstr>Презентация PowerPoint</vt:lpstr>
      <vt:lpstr>Презентация PowerPoint</vt:lpstr>
      <vt:lpstr>Презентация PowerPoint</vt:lpstr>
      <vt:lpstr>Философская антропология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СОВРЕМЕННАЯ  ЗАПАДНАЯ  ФИЛОСОФИЯ</dc:title>
  <dc:creator>Виктор</dc:creator>
  <cp:lastModifiedBy>Виктор</cp:lastModifiedBy>
  <cp:revision>862</cp:revision>
  <dcterms:created xsi:type="dcterms:W3CDTF">2012-10-22T17:24:40Z</dcterms:created>
  <dcterms:modified xsi:type="dcterms:W3CDTF">2023-09-16T17:01:00Z</dcterms:modified>
</cp:coreProperties>
</file>