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5" r:id="rId2"/>
    <p:sldId id="525" r:id="rId3"/>
    <p:sldId id="336" r:id="rId4"/>
    <p:sldId id="346" r:id="rId5"/>
    <p:sldId id="332" r:id="rId6"/>
    <p:sldId id="337" r:id="rId7"/>
    <p:sldId id="389" r:id="rId8"/>
    <p:sldId id="388" r:id="rId9"/>
    <p:sldId id="333" r:id="rId10"/>
    <p:sldId id="547" r:id="rId11"/>
    <p:sldId id="334" r:id="rId12"/>
    <p:sldId id="548" r:id="rId13"/>
    <p:sldId id="347" r:id="rId14"/>
    <p:sldId id="522" r:id="rId15"/>
    <p:sldId id="256" r:id="rId16"/>
    <p:sldId id="379" r:id="rId17"/>
    <p:sldId id="394" r:id="rId18"/>
    <p:sldId id="260" r:id="rId19"/>
    <p:sldId id="556" r:id="rId20"/>
    <p:sldId id="390" r:id="rId21"/>
    <p:sldId id="395" r:id="rId22"/>
    <p:sldId id="396" r:id="rId23"/>
    <p:sldId id="258" r:id="rId24"/>
    <p:sldId id="338" r:id="rId25"/>
    <p:sldId id="257" r:id="rId26"/>
    <p:sldId id="523" r:id="rId27"/>
    <p:sldId id="392" r:id="rId28"/>
    <p:sldId id="391" r:id="rId29"/>
    <p:sldId id="524" r:id="rId30"/>
    <p:sldId id="259" r:id="rId31"/>
    <p:sldId id="393" r:id="rId32"/>
    <p:sldId id="397" r:id="rId33"/>
    <p:sldId id="526" r:id="rId34"/>
    <p:sldId id="268" r:id="rId35"/>
    <p:sldId id="269" r:id="rId36"/>
    <p:sldId id="270" r:id="rId37"/>
    <p:sldId id="261" r:id="rId38"/>
    <p:sldId id="348" r:id="rId39"/>
    <p:sldId id="262" r:id="rId40"/>
    <p:sldId id="263" r:id="rId41"/>
    <p:sldId id="557" r:id="rId42"/>
    <p:sldId id="264" r:id="rId43"/>
    <p:sldId id="265" r:id="rId44"/>
    <p:sldId id="266" r:id="rId45"/>
    <p:sldId id="267" r:id="rId46"/>
    <p:sldId id="398" r:id="rId47"/>
    <p:sldId id="271" r:id="rId48"/>
    <p:sldId id="412" r:id="rId49"/>
    <p:sldId id="407" r:id="rId50"/>
    <p:sldId id="408" r:id="rId51"/>
    <p:sldId id="403" r:id="rId52"/>
    <p:sldId id="404" r:id="rId53"/>
    <p:sldId id="405" r:id="rId54"/>
    <p:sldId id="409" r:id="rId55"/>
    <p:sldId id="406" r:id="rId56"/>
    <p:sldId id="558" r:id="rId57"/>
    <p:sldId id="410" r:id="rId58"/>
    <p:sldId id="559" r:id="rId59"/>
    <p:sldId id="411" r:id="rId60"/>
    <p:sldId id="549" r:id="rId61"/>
    <p:sldId id="555" r:id="rId62"/>
    <p:sldId id="550" r:id="rId63"/>
    <p:sldId id="551" r:id="rId64"/>
    <p:sldId id="553" r:id="rId65"/>
    <p:sldId id="552" r:id="rId66"/>
    <p:sldId id="554" r:id="rId67"/>
    <p:sldId id="339" r:id="rId68"/>
    <p:sldId id="399" r:id="rId69"/>
    <p:sldId id="351" r:id="rId70"/>
    <p:sldId id="349" r:id="rId71"/>
    <p:sldId id="380" r:id="rId72"/>
    <p:sldId id="382" r:id="rId73"/>
    <p:sldId id="350" r:id="rId74"/>
    <p:sldId id="400" r:id="rId75"/>
    <p:sldId id="381" r:id="rId76"/>
    <p:sldId id="352" r:id="rId77"/>
    <p:sldId id="443" r:id="rId78"/>
    <p:sldId id="340" r:id="rId79"/>
    <p:sldId id="401" r:id="rId80"/>
    <p:sldId id="353" r:id="rId81"/>
    <p:sldId id="354" r:id="rId82"/>
    <p:sldId id="341" r:id="rId83"/>
    <p:sldId id="342" r:id="rId84"/>
    <p:sldId id="343" r:id="rId85"/>
    <p:sldId id="272" r:id="rId86"/>
    <p:sldId id="273" r:id="rId87"/>
    <p:sldId id="344" r:id="rId88"/>
    <p:sldId id="274" r:id="rId89"/>
    <p:sldId id="345" r:id="rId90"/>
    <p:sldId id="275" r:id="rId91"/>
    <p:sldId id="402" r:id="rId92"/>
    <p:sldId id="276" r:id="rId93"/>
    <p:sldId id="277" r:id="rId94"/>
    <p:sldId id="278" r:id="rId95"/>
    <p:sldId id="279" r:id="rId96"/>
    <p:sldId id="413" r:id="rId97"/>
    <p:sldId id="414" r:id="rId98"/>
    <p:sldId id="280" r:id="rId99"/>
    <p:sldId id="416" r:id="rId100"/>
    <p:sldId id="417" r:id="rId101"/>
    <p:sldId id="281" r:id="rId102"/>
    <p:sldId id="415" r:id="rId103"/>
    <p:sldId id="282" r:id="rId104"/>
    <p:sldId id="418" r:id="rId105"/>
    <p:sldId id="420" r:id="rId106"/>
    <p:sldId id="419" r:id="rId107"/>
    <p:sldId id="421" r:id="rId108"/>
    <p:sldId id="426" r:id="rId109"/>
    <p:sldId id="427" r:id="rId110"/>
    <p:sldId id="284" r:id="rId111"/>
    <p:sldId id="289" r:id="rId112"/>
    <p:sldId id="425" r:id="rId113"/>
    <p:sldId id="428" r:id="rId114"/>
    <p:sldId id="429" r:id="rId115"/>
    <p:sldId id="430" r:id="rId116"/>
    <p:sldId id="431" r:id="rId117"/>
    <p:sldId id="286" r:id="rId118"/>
    <p:sldId id="432" r:id="rId119"/>
    <p:sldId id="434" r:id="rId120"/>
    <p:sldId id="433" r:id="rId121"/>
    <p:sldId id="288" r:id="rId122"/>
    <p:sldId id="287" r:id="rId123"/>
    <p:sldId id="435" r:id="rId124"/>
    <p:sldId id="285" r:id="rId125"/>
    <p:sldId id="504" r:id="rId126"/>
    <p:sldId id="436" r:id="rId127"/>
    <p:sldId id="290" r:id="rId128"/>
    <p:sldId id="437" r:id="rId129"/>
    <p:sldId id="291" r:id="rId130"/>
    <p:sldId id="292" r:id="rId131"/>
    <p:sldId id="439" r:id="rId132"/>
    <p:sldId id="293" r:id="rId133"/>
    <p:sldId id="440" r:id="rId134"/>
    <p:sldId id="294" r:id="rId135"/>
    <p:sldId id="295" r:id="rId136"/>
    <p:sldId id="296" r:id="rId137"/>
    <p:sldId id="297" r:id="rId138"/>
    <p:sldId id="298" r:id="rId139"/>
    <p:sldId id="441" r:id="rId140"/>
    <p:sldId id="451" r:id="rId141"/>
    <p:sldId id="444" r:id="rId142"/>
    <p:sldId id="445" r:id="rId143"/>
    <p:sldId id="446" r:id="rId144"/>
    <p:sldId id="299" r:id="rId145"/>
    <p:sldId id="300" r:id="rId146"/>
    <p:sldId id="447" r:id="rId147"/>
    <p:sldId id="301" r:id="rId148"/>
    <p:sldId id="448" r:id="rId149"/>
    <p:sldId id="452" r:id="rId150"/>
    <p:sldId id="303" r:id="rId151"/>
    <p:sldId id="449" r:id="rId152"/>
    <p:sldId id="454" r:id="rId153"/>
    <p:sldId id="455" r:id="rId154"/>
    <p:sldId id="456" r:id="rId155"/>
    <p:sldId id="304" r:id="rId156"/>
    <p:sldId id="450" r:id="rId157"/>
    <p:sldId id="305" r:id="rId158"/>
    <p:sldId id="442" r:id="rId159"/>
    <p:sldId id="453" r:id="rId160"/>
    <p:sldId id="306" r:id="rId161"/>
    <p:sldId id="321" r:id="rId162"/>
    <p:sldId id="308" r:id="rId163"/>
    <p:sldId id="309" r:id="rId164"/>
    <p:sldId id="310" r:id="rId165"/>
    <p:sldId id="460" r:id="rId166"/>
    <p:sldId id="311" r:id="rId167"/>
    <p:sldId id="312" r:id="rId168"/>
    <p:sldId id="461" r:id="rId169"/>
    <p:sldId id="313" r:id="rId170"/>
    <p:sldId id="545" r:id="rId171"/>
    <p:sldId id="458" r:id="rId172"/>
    <p:sldId id="387" r:id="rId173"/>
    <p:sldId id="314" r:id="rId174"/>
    <p:sldId id="459" r:id="rId175"/>
    <p:sldId id="316" r:id="rId176"/>
    <p:sldId id="317" r:id="rId177"/>
    <p:sldId id="546" r:id="rId178"/>
    <p:sldId id="462" r:id="rId179"/>
    <p:sldId id="463" r:id="rId180"/>
    <p:sldId id="318" r:id="rId181"/>
    <p:sldId id="465" r:id="rId182"/>
    <p:sldId id="467" r:id="rId183"/>
    <p:sldId id="319" r:id="rId184"/>
    <p:sldId id="466" r:id="rId185"/>
    <p:sldId id="468" r:id="rId186"/>
    <p:sldId id="365" r:id="rId187"/>
    <p:sldId id="478" r:id="rId188"/>
    <p:sldId id="366" r:id="rId189"/>
    <p:sldId id="470" r:id="rId190"/>
    <p:sldId id="320" r:id="rId191"/>
    <p:sldId id="469" r:id="rId192"/>
    <p:sldId id="471" r:id="rId193"/>
    <p:sldId id="322" r:id="rId194"/>
    <p:sldId id="474" r:id="rId195"/>
    <p:sldId id="477" r:id="rId196"/>
    <p:sldId id="473" r:id="rId197"/>
    <p:sldId id="475" r:id="rId198"/>
    <p:sldId id="472" r:id="rId199"/>
    <p:sldId id="476" r:id="rId200"/>
    <p:sldId id="323" r:id="rId201"/>
    <p:sldId id="482" r:id="rId202"/>
    <p:sldId id="491" r:id="rId203"/>
    <p:sldId id="324" r:id="rId204"/>
    <p:sldId id="479" r:id="rId205"/>
    <p:sldId id="483" r:id="rId206"/>
    <p:sldId id="480" r:id="rId207"/>
    <p:sldId id="325" r:id="rId208"/>
    <p:sldId id="492" r:id="rId209"/>
    <p:sldId id="481" r:id="rId210"/>
    <p:sldId id="484" r:id="rId211"/>
    <p:sldId id="327" r:id="rId212"/>
    <p:sldId id="326" r:id="rId213"/>
    <p:sldId id="485" r:id="rId214"/>
    <p:sldId id="493" r:id="rId215"/>
    <p:sldId id="328" r:id="rId216"/>
    <p:sldId id="488" r:id="rId217"/>
    <p:sldId id="528" r:id="rId218"/>
    <p:sldId id="329" r:id="rId219"/>
    <p:sldId id="527" r:id="rId220"/>
    <p:sldId id="529" r:id="rId221"/>
    <p:sldId id="489" r:id="rId222"/>
    <p:sldId id="330" r:id="rId223"/>
    <p:sldId id="486" r:id="rId224"/>
    <p:sldId id="487" r:id="rId225"/>
    <p:sldId id="331" r:id="rId226"/>
    <p:sldId id="490" r:id="rId227"/>
    <p:sldId id="355" r:id="rId228"/>
    <p:sldId id="356" r:id="rId229"/>
    <p:sldId id="357" r:id="rId230"/>
    <p:sldId id="530" r:id="rId231"/>
    <p:sldId id="358" r:id="rId232"/>
    <p:sldId id="495" r:id="rId233"/>
    <p:sldId id="531" r:id="rId234"/>
    <p:sldId id="499" r:id="rId235"/>
    <p:sldId id="496" r:id="rId236"/>
    <p:sldId id="532" r:id="rId237"/>
    <p:sldId id="497" r:id="rId238"/>
    <p:sldId id="534" r:id="rId239"/>
    <p:sldId id="501" r:id="rId240"/>
    <p:sldId id="498" r:id="rId241"/>
    <p:sldId id="359" r:id="rId242"/>
    <p:sldId id="535" r:id="rId243"/>
    <p:sldId id="500" r:id="rId244"/>
    <p:sldId id="494" r:id="rId245"/>
    <p:sldId id="360" r:id="rId246"/>
    <p:sldId id="536" r:id="rId247"/>
    <p:sldId id="372" r:id="rId248"/>
    <p:sldId id="384" r:id="rId249"/>
    <p:sldId id="537" r:id="rId250"/>
    <p:sldId id="506" r:id="rId251"/>
    <p:sldId id="538" r:id="rId252"/>
    <p:sldId id="373" r:id="rId253"/>
    <p:sldId id="539" r:id="rId254"/>
    <p:sldId id="385" r:id="rId255"/>
    <p:sldId id="507" r:id="rId256"/>
    <p:sldId id="540" r:id="rId257"/>
    <p:sldId id="386" r:id="rId258"/>
    <p:sldId id="541" r:id="rId259"/>
    <p:sldId id="502" r:id="rId260"/>
    <p:sldId id="363" r:id="rId261"/>
    <p:sldId id="542" r:id="rId262"/>
    <p:sldId id="503" r:id="rId263"/>
    <p:sldId id="543" r:id="rId264"/>
    <p:sldId id="508" r:id="rId265"/>
    <p:sldId id="374" r:id="rId266"/>
    <p:sldId id="364" r:id="rId267"/>
    <p:sldId id="509" r:id="rId268"/>
    <p:sldId id="367" r:id="rId269"/>
    <p:sldId id="511" r:id="rId270"/>
    <p:sldId id="512" r:id="rId271"/>
    <p:sldId id="514" r:id="rId272"/>
    <p:sldId id="513" r:id="rId273"/>
    <p:sldId id="510" r:id="rId274"/>
    <p:sldId id="369" r:id="rId275"/>
    <p:sldId id="519" r:id="rId276"/>
    <p:sldId id="518" r:id="rId277"/>
    <p:sldId id="368" r:id="rId278"/>
    <p:sldId id="521" r:id="rId279"/>
    <p:sldId id="515" r:id="rId280"/>
    <p:sldId id="560" r:id="rId281"/>
    <p:sldId id="520" r:id="rId282"/>
    <p:sldId id="544" r:id="rId283"/>
    <p:sldId id="516" r:id="rId284"/>
    <p:sldId id="561" r:id="rId285"/>
    <p:sldId id="517" r:id="rId286"/>
    <p:sldId id="562" r:id="rId287"/>
    <p:sldId id="371" r:id="rId288"/>
    <p:sldId id="563" r:id="rId289"/>
    <p:sldId id="375" r:id="rId290"/>
    <p:sldId id="377" r:id="rId291"/>
    <p:sldId id="376" r:id="rId292"/>
    <p:sldId id="378" r:id="rId293"/>
    <p:sldId id="383" r:id="rId294"/>
  </p:sldIdLst>
  <p:sldSz cx="11520488" cy="8640763"/>
  <p:notesSz cx="6858000" cy="9144000"/>
  <p:defaultTextStyle>
    <a:defPPr>
      <a:defRPr lang="en-US"/>
    </a:defPPr>
    <a:lvl1pPr marL="0" algn="l" defTabSz="914314" rtl="0" eaLnBrk="1" latinLnBrk="0" hangingPunct="1">
      <a:defRPr sz="1799" kern="1200">
        <a:solidFill>
          <a:schemeClr val="tx1"/>
        </a:solidFill>
        <a:latin typeface="+mn-lt"/>
        <a:ea typeface="+mn-ea"/>
        <a:cs typeface="+mn-cs"/>
      </a:defRPr>
    </a:lvl1pPr>
    <a:lvl2pPr marL="457157" algn="l" defTabSz="914314" rtl="0" eaLnBrk="1" latinLnBrk="0" hangingPunct="1">
      <a:defRPr sz="1799" kern="1200">
        <a:solidFill>
          <a:schemeClr val="tx1"/>
        </a:solidFill>
        <a:latin typeface="+mn-lt"/>
        <a:ea typeface="+mn-ea"/>
        <a:cs typeface="+mn-cs"/>
      </a:defRPr>
    </a:lvl2pPr>
    <a:lvl3pPr marL="914314" algn="l" defTabSz="914314" rtl="0" eaLnBrk="1" latinLnBrk="0" hangingPunct="1">
      <a:defRPr sz="1799" kern="1200">
        <a:solidFill>
          <a:schemeClr val="tx1"/>
        </a:solidFill>
        <a:latin typeface="+mn-lt"/>
        <a:ea typeface="+mn-ea"/>
        <a:cs typeface="+mn-cs"/>
      </a:defRPr>
    </a:lvl3pPr>
    <a:lvl4pPr marL="1371470" algn="l" defTabSz="914314" rtl="0" eaLnBrk="1" latinLnBrk="0" hangingPunct="1">
      <a:defRPr sz="1799" kern="1200">
        <a:solidFill>
          <a:schemeClr val="tx1"/>
        </a:solidFill>
        <a:latin typeface="+mn-lt"/>
        <a:ea typeface="+mn-ea"/>
        <a:cs typeface="+mn-cs"/>
      </a:defRPr>
    </a:lvl4pPr>
    <a:lvl5pPr marL="1828625" algn="l" defTabSz="914314" rtl="0" eaLnBrk="1" latinLnBrk="0" hangingPunct="1">
      <a:defRPr sz="1799" kern="1200">
        <a:solidFill>
          <a:schemeClr val="tx1"/>
        </a:solidFill>
        <a:latin typeface="+mn-lt"/>
        <a:ea typeface="+mn-ea"/>
        <a:cs typeface="+mn-cs"/>
      </a:defRPr>
    </a:lvl5pPr>
    <a:lvl6pPr marL="2285784" algn="l" defTabSz="914314" rtl="0" eaLnBrk="1" latinLnBrk="0" hangingPunct="1">
      <a:defRPr sz="1799" kern="1200">
        <a:solidFill>
          <a:schemeClr val="tx1"/>
        </a:solidFill>
        <a:latin typeface="+mn-lt"/>
        <a:ea typeface="+mn-ea"/>
        <a:cs typeface="+mn-cs"/>
      </a:defRPr>
    </a:lvl6pPr>
    <a:lvl7pPr marL="2742940" algn="l" defTabSz="914314" rtl="0" eaLnBrk="1" latinLnBrk="0" hangingPunct="1">
      <a:defRPr sz="1799" kern="1200">
        <a:solidFill>
          <a:schemeClr val="tx1"/>
        </a:solidFill>
        <a:latin typeface="+mn-lt"/>
        <a:ea typeface="+mn-ea"/>
        <a:cs typeface="+mn-cs"/>
      </a:defRPr>
    </a:lvl7pPr>
    <a:lvl8pPr marL="3200097" algn="l" defTabSz="914314" rtl="0" eaLnBrk="1" latinLnBrk="0" hangingPunct="1">
      <a:defRPr sz="1799" kern="1200">
        <a:solidFill>
          <a:schemeClr val="tx1"/>
        </a:solidFill>
        <a:latin typeface="+mn-lt"/>
        <a:ea typeface="+mn-ea"/>
        <a:cs typeface="+mn-cs"/>
      </a:defRPr>
    </a:lvl8pPr>
    <a:lvl9pPr marL="3657253" algn="l" defTabSz="914314"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2" userDrawn="1">
          <p15:clr>
            <a:srgbClr val="A4A3A4"/>
          </p15:clr>
        </p15:guide>
        <p15:guide id="2" pos="36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69" y="58"/>
      </p:cViewPr>
      <p:guideLst>
        <p:guide orient="horz" pos="2722"/>
        <p:guide pos="362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viewProps" Target="view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theme" Target="theme/theme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tableStyles" Target="tableStyle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64039" y="2684244"/>
            <a:ext cx="9792415" cy="1852163"/>
          </a:xfrm>
        </p:spPr>
        <p:txBody>
          <a:bodyPr/>
          <a:lstStyle/>
          <a:p>
            <a:r>
              <a:rPr lang="ru-RU"/>
              <a:t>Образец заголовка</a:t>
            </a:r>
            <a:endParaRPr lang="en-US"/>
          </a:p>
        </p:txBody>
      </p:sp>
      <p:sp>
        <p:nvSpPr>
          <p:cNvPr id="3" name="Подзаголовок 2"/>
          <p:cNvSpPr>
            <a:spLocks noGrp="1"/>
          </p:cNvSpPr>
          <p:nvPr>
            <p:ph type="subTitle" idx="1"/>
          </p:nvPr>
        </p:nvSpPr>
        <p:spPr>
          <a:xfrm>
            <a:off x="1728073" y="4896436"/>
            <a:ext cx="8064342" cy="2208194"/>
          </a:xfrm>
        </p:spPr>
        <p:txBody>
          <a:bodyPr/>
          <a:lstStyle>
            <a:lvl1pPr marL="0" indent="0" algn="ctr">
              <a:buNone/>
              <a:defRPr>
                <a:solidFill>
                  <a:schemeClr val="tx1">
                    <a:tint val="75000"/>
                  </a:schemeClr>
                </a:solidFill>
              </a:defRPr>
            </a:lvl1pPr>
            <a:lvl2pPr marL="576072" indent="0" algn="ctr">
              <a:buNone/>
              <a:defRPr>
                <a:solidFill>
                  <a:schemeClr val="tx1">
                    <a:tint val="75000"/>
                  </a:schemeClr>
                </a:solidFill>
              </a:defRPr>
            </a:lvl2pPr>
            <a:lvl3pPr marL="1152143" indent="0" algn="ctr">
              <a:buNone/>
              <a:defRPr>
                <a:solidFill>
                  <a:schemeClr val="tx1">
                    <a:tint val="75000"/>
                  </a:schemeClr>
                </a:solidFill>
              </a:defRPr>
            </a:lvl3pPr>
            <a:lvl4pPr marL="1728217"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1" indent="0" algn="ctr">
              <a:buNone/>
              <a:defRPr>
                <a:solidFill>
                  <a:schemeClr val="tx1">
                    <a:tint val="75000"/>
                  </a:schemeClr>
                </a:solidFill>
              </a:defRPr>
            </a:lvl7pPr>
            <a:lvl8pPr marL="4032503" indent="0" algn="ctr">
              <a:buNone/>
              <a:defRPr>
                <a:solidFill>
                  <a:schemeClr val="tx1">
                    <a:tint val="75000"/>
                  </a:schemeClr>
                </a:solidFill>
              </a:defRPr>
            </a:lvl8pPr>
            <a:lvl9pPr marL="4608577" indent="0" algn="ctr">
              <a:buNone/>
              <a:defRPr>
                <a:solidFill>
                  <a:schemeClr val="tx1">
                    <a:tint val="75000"/>
                  </a:schemeClr>
                </a:solidFill>
              </a:defRPr>
            </a:lvl9pPr>
          </a:lstStyle>
          <a:p>
            <a:r>
              <a:rPr lang="ru-RU"/>
              <a:t>Образец подзаголовка</a:t>
            </a:r>
            <a:endParaRPr lang="en-US"/>
          </a:p>
        </p:txBody>
      </p:sp>
      <p:sp>
        <p:nvSpPr>
          <p:cNvPr id="4" name="Дата 3"/>
          <p:cNvSpPr>
            <a:spLocks noGrp="1"/>
          </p:cNvSpPr>
          <p:nvPr>
            <p:ph type="dt" sz="half" idx="10"/>
          </p:nvPr>
        </p:nvSpPr>
        <p:spPr/>
        <p:txBody>
          <a:bodyPr/>
          <a:lstStyle/>
          <a:p>
            <a:fld id="{5BFB7F9E-DD4E-4DBB-B482-2C918BD27DF7}" type="datetimeFigureOut">
              <a:rPr lang="en-US" smtClean="0"/>
              <a:pPr/>
              <a:t>7/5/2023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120F1D9-D1FF-4295-911B-FEE33DA36B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5BFB7F9E-DD4E-4DBB-B482-2C918BD27DF7}" type="datetimeFigureOut">
              <a:rPr lang="en-US" smtClean="0"/>
              <a:pPr/>
              <a:t>7/5/2023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120F1D9-D1FF-4295-911B-FEE33DA36B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352353" y="346044"/>
            <a:ext cx="2592110" cy="7372651"/>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576027" y="346044"/>
            <a:ext cx="7584321" cy="73726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5BFB7F9E-DD4E-4DBB-B482-2C918BD27DF7}" type="datetimeFigureOut">
              <a:rPr lang="en-US" smtClean="0"/>
              <a:pPr/>
              <a:t>7/5/2023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120F1D9-D1FF-4295-911B-FEE33DA36B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5BFB7F9E-DD4E-4DBB-B482-2C918BD27DF7}" type="datetimeFigureOut">
              <a:rPr lang="en-US" smtClean="0"/>
              <a:pPr/>
              <a:t>7/5/2023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120F1D9-D1FF-4295-911B-FEE33DA36B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0043" y="5552500"/>
            <a:ext cx="9792415" cy="1716152"/>
          </a:xfrm>
        </p:spPr>
        <p:txBody>
          <a:bodyPr anchor="t"/>
          <a:lstStyle>
            <a:lvl1pPr algn="l">
              <a:defRPr sz="5040" b="1" cap="all"/>
            </a:lvl1pPr>
          </a:lstStyle>
          <a:p>
            <a:r>
              <a:rPr lang="ru-RU"/>
              <a:t>Образец заголовка</a:t>
            </a:r>
            <a:endParaRPr lang="en-US"/>
          </a:p>
        </p:txBody>
      </p:sp>
      <p:sp>
        <p:nvSpPr>
          <p:cNvPr id="3" name="Текст 2"/>
          <p:cNvSpPr>
            <a:spLocks noGrp="1"/>
          </p:cNvSpPr>
          <p:nvPr>
            <p:ph type="body" idx="1"/>
          </p:nvPr>
        </p:nvSpPr>
        <p:spPr>
          <a:xfrm>
            <a:off x="910043" y="3662326"/>
            <a:ext cx="9792415" cy="1890166"/>
          </a:xfrm>
        </p:spPr>
        <p:txBody>
          <a:bodyPr anchor="b"/>
          <a:lstStyle>
            <a:lvl1pPr marL="0" indent="0">
              <a:buNone/>
              <a:defRPr sz="2521">
                <a:solidFill>
                  <a:schemeClr val="tx1">
                    <a:tint val="75000"/>
                  </a:schemeClr>
                </a:solidFill>
              </a:defRPr>
            </a:lvl1pPr>
            <a:lvl2pPr marL="576072" indent="0">
              <a:buNone/>
              <a:defRPr sz="2268">
                <a:solidFill>
                  <a:schemeClr val="tx1">
                    <a:tint val="75000"/>
                  </a:schemeClr>
                </a:solidFill>
              </a:defRPr>
            </a:lvl2pPr>
            <a:lvl3pPr marL="1152143" indent="0">
              <a:buNone/>
              <a:defRPr sz="2016">
                <a:solidFill>
                  <a:schemeClr val="tx1">
                    <a:tint val="75000"/>
                  </a:schemeClr>
                </a:solidFill>
              </a:defRPr>
            </a:lvl3pPr>
            <a:lvl4pPr marL="1728217"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1" indent="0">
              <a:buNone/>
              <a:defRPr sz="1764">
                <a:solidFill>
                  <a:schemeClr val="tx1">
                    <a:tint val="75000"/>
                  </a:schemeClr>
                </a:solidFill>
              </a:defRPr>
            </a:lvl7pPr>
            <a:lvl8pPr marL="4032503" indent="0">
              <a:buNone/>
              <a:defRPr sz="1764">
                <a:solidFill>
                  <a:schemeClr val="tx1">
                    <a:tint val="75000"/>
                  </a:schemeClr>
                </a:solidFill>
              </a:defRPr>
            </a:lvl8pPr>
            <a:lvl9pPr marL="4608577" indent="0">
              <a:buNone/>
              <a:defRPr sz="1764">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FB7F9E-DD4E-4DBB-B482-2C918BD27DF7}" type="datetimeFigureOut">
              <a:rPr lang="en-US" smtClean="0"/>
              <a:pPr/>
              <a:t>7/5/2023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120F1D9-D1FF-4295-911B-FEE33DA36B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576024" y="2016188"/>
            <a:ext cx="5088216" cy="5702504"/>
          </a:xfrm>
        </p:spPr>
        <p:txBody>
          <a:bodyPr/>
          <a:lstStyle>
            <a:lvl1pPr>
              <a:defRPr sz="3529"/>
            </a:lvl1pPr>
            <a:lvl2pPr>
              <a:defRPr sz="3024"/>
            </a:lvl2pPr>
            <a:lvl3pPr>
              <a:defRPr sz="2521"/>
            </a:lvl3pPr>
            <a:lvl4pPr>
              <a:defRPr sz="2268"/>
            </a:lvl4pPr>
            <a:lvl5pPr>
              <a:defRPr sz="2268"/>
            </a:lvl5pPr>
            <a:lvl6pPr>
              <a:defRPr sz="2268"/>
            </a:lvl6pPr>
            <a:lvl7pPr>
              <a:defRPr sz="2268"/>
            </a:lvl7pPr>
            <a:lvl8pPr>
              <a:defRPr sz="2268"/>
            </a:lvl8pPr>
            <a:lvl9pPr>
              <a:defRPr sz="2268"/>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5856248" y="2016188"/>
            <a:ext cx="5088216" cy="5702504"/>
          </a:xfrm>
        </p:spPr>
        <p:txBody>
          <a:bodyPr/>
          <a:lstStyle>
            <a:lvl1pPr>
              <a:defRPr sz="3529"/>
            </a:lvl1pPr>
            <a:lvl2pPr>
              <a:defRPr sz="3024"/>
            </a:lvl2pPr>
            <a:lvl3pPr>
              <a:defRPr sz="2521"/>
            </a:lvl3pPr>
            <a:lvl4pPr>
              <a:defRPr sz="2268"/>
            </a:lvl4pPr>
            <a:lvl5pPr>
              <a:defRPr sz="2268"/>
            </a:lvl5pPr>
            <a:lvl6pPr>
              <a:defRPr sz="2268"/>
            </a:lvl6pPr>
            <a:lvl7pPr>
              <a:defRPr sz="2268"/>
            </a:lvl7pPr>
            <a:lvl8pPr>
              <a:defRPr sz="2268"/>
            </a:lvl8pPr>
            <a:lvl9pPr>
              <a:defRPr sz="2268"/>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p>
            <a:fld id="{5BFB7F9E-DD4E-4DBB-B482-2C918BD27DF7}" type="datetimeFigureOut">
              <a:rPr lang="en-US" smtClean="0"/>
              <a:pPr/>
              <a:t>7/5/2023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120F1D9-D1FF-4295-911B-FEE33DA36B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576027" y="1934174"/>
            <a:ext cx="5090216" cy="806070"/>
          </a:xfrm>
        </p:spPr>
        <p:txBody>
          <a:bodyPr anchor="b"/>
          <a:lstStyle>
            <a:lvl1pPr marL="0" indent="0">
              <a:buNone/>
              <a:defRPr sz="3024" b="1"/>
            </a:lvl1pPr>
            <a:lvl2pPr marL="576072" indent="0">
              <a:buNone/>
              <a:defRPr sz="2521" b="1"/>
            </a:lvl2pPr>
            <a:lvl3pPr marL="1152143" indent="0">
              <a:buNone/>
              <a:defRPr sz="2268" b="1"/>
            </a:lvl3pPr>
            <a:lvl4pPr marL="1728217" indent="0">
              <a:buNone/>
              <a:defRPr sz="2016" b="1"/>
            </a:lvl4pPr>
            <a:lvl5pPr marL="2304288" indent="0">
              <a:buNone/>
              <a:defRPr sz="2016" b="1"/>
            </a:lvl5pPr>
            <a:lvl6pPr marL="2880360" indent="0">
              <a:buNone/>
              <a:defRPr sz="2016" b="1"/>
            </a:lvl6pPr>
            <a:lvl7pPr marL="3456431" indent="0">
              <a:buNone/>
              <a:defRPr sz="2016" b="1"/>
            </a:lvl7pPr>
            <a:lvl8pPr marL="4032503" indent="0">
              <a:buNone/>
              <a:defRPr sz="2016" b="1"/>
            </a:lvl8pPr>
            <a:lvl9pPr marL="4608577" indent="0">
              <a:buNone/>
              <a:defRPr sz="2016" b="1"/>
            </a:lvl9pPr>
          </a:lstStyle>
          <a:p>
            <a:pPr lvl="0"/>
            <a:r>
              <a:rPr lang="ru-RU"/>
              <a:t>Образец текста</a:t>
            </a:r>
          </a:p>
        </p:txBody>
      </p:sp>
      <p:sp>
        <p:nvSpPr>
          <p:cNvPr id="4" name="Содержимое 3"/>
          <p:cNvSpPr>
            <a:spLocks noGrp="1"/>
          </p:cNvSpPr>
          <p:nvPr>
            <p:ph sz="half" idx="2"/>
          </p:nvPr>
        </p:nvSpPr>
        <p:spPr>
          <a:xfrm>
            <a:off x="576027" y="2740242"/>
            <a:ext cx="5090216" cy="4978440"/>
          </a:xfrm>
        </p:spPr>
        <p:txBody>
          <a:bodyPr/>
          <a:lstStyle>
            <a:lvl1pPr>
              <a:defRPr sz="3024"/>
            </a:lvl1pPr>
            <a:lvl2pPr>
              <a:defRPr sz="2521"/>
            </a:lvl2pPr>
            <a:lvl3pPr>
              <a:defRPr sz="2268"/>
            </a:lvl3pPr>
            <a:lvl4pPr>
              <a:defRPr sz="2016"/>
            </a:lvl4pPr>
            <a:lvl5pPr>
              <a:defRPr sz="2016"/>
            </a:lvl5pPr>
            <a:lvl6pPr>
              <a:defRPr sz="2016"/>
            </a:lvl6pPr>
            <a:lvl7pPr>
              <a:defRPr sz="2016"/>
            </a:lvl7pPr>
            <a:lvl8pPr>
              <a:defRPr sz="2016"/>
            </a:lvl8pPr>
            <a:lvl9pPr>
              <a:defRPr sz="2016"/>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5852257" y="1934174"/>
            <a:ext cx="5092215" cy="806070"/>
          </a:xfrm>
        </p:spPr>
        <p:txBody>
          <a:bodyPr anchor="b"/>
          <a:lstStyle>
            <a:lvl1pPr marL="0" indent="0">
              <a:buNone/>
              <a:defRPr sz="3024" b="1"/>
            </a:lvl1pPr>
            <a:lvl2pPr marL="576072" indent="0">
              <a:buNone/>
              <a:defRPr sz="2521" b="1"/>
            </a:lvl2pPr>
            <a:lvl3pPr marL="1152143" indent="0">
              <a:buNone/>
              <a:defRPr sz="2268" b="1"/>
            </a:lvl3pPr>
            <a:lvl4pPr marL="1728217" indent="0">
              <a:buNone/>
              <a:defRPr sz="2016" b="1"/>
            </a:lvl4pPr>
            <a:lvl5pPr marL="2304288" indent="0">
              <a:buNone/>
              <a:defRPr sz="2016" b="1"/>
            </a:lvl5pPr>
            <a:lvl6pPr marL="2880360" indent="0">
              <a:buNone/>
              <a:defRPr sz="2016" b="1"/>
            </a:lvl6pPr>
            <a:lvl7pPr marL="3456431" indent="0">
              <a:buNone/>
              <a:defRPr sz="2016" b="1"/>
            </a:lvl7pPr>
            <a:lvl8pPr marL="4032503" indent="0">
              <a:buNone/>
              <a:defRPr sz="2016" b="1"/>
            </a:lvl8pPr>
            <a:lvl9pPr marL="4608577" indent="0">
              <a:buNone/>
              <a:defRPr sz="2016" b="1"/>
            </a:lvl9pPr>
          </a:lstStyle>
          <a:p>
            <a:pPr lvl="0"/>
            <a:r>
              <a:rPr lang="ru-RU"/>
              <a:t>Образец текста</a:t>
            </a:r>
          </a:p>
        </p:txBody>
      </p:sp>
      <p:sp>
        <p:nvSpPr>
          <p:cNvPr id="6" name="Содержимое 5"/>
          <p:cNvSpPr>
            <a:spLocks noGrp="1"/>
          </p:cNvSpPr>
          <p:nvPr>
            <p:ph sz="quarter" idx="4"/>
          </p:nvPr>
        </p:nvSpPr>
        <p:spPr>
          <a:xfrm>
            <a:off x="5852257" y="2740242"/>
            <a:ext cx="5092215" cy="4978440"/>
          </a:xfrm>
        </p:spPr>
        <p:txBody>
          <a:bodyPr/>
          <a:lstStyle>
            <a:lvl1pPr>
              <a:defRPr sz="3024"/>
            </a:lvl1pPr>
            <a:lvl2pPr>
              <a:defRPr sz="2521"/>
            </a:lvl2pPr>
            <a:lvl3pPr>
              <a:defRPr sz="2268"/>
            </a:lvl3pPr>
            <a:lvl4pPr>
              <a:defRPr sz="2016"/>
            </a:lvl4pPr>
            <a:lvl5pPr>
              <a:defRPr sz="2016"/>
            </a:lvl5pPr>
            <a:lvl6pPr>
              <a:defRPr sz="2016"/>
            </a:lvl6pPr>
            <a:lvl7pPr>
              <a:defRPr sz="2016"/>
            </a:lvl7pPr>
            <a:lvl8pPr>
              <a:defRPr sz="2016"/>
            </a:lvl8pPr>
            <a:lvl9pPr>
              <a:defRPr sz="2016"/>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p>
            <a:fld id="{5BFB7F9E-DD4E-4DBB-B482-2C918BD27DF7}" type="datetimeFigureOut">
              <a:rPr lang="en-US" smtClean="0"/>
              <a:pPr/>
              <a:t>7/5/2023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D120F1D9-D1FF-4295-911B-FEE33DA36B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
          <p:cNvSpPr>
            <a:spLocks noGrp="1"/>
          </p:cNvSpPr>
          <p:nvPr>
            <p:ph type="dt" sz="half" idx="10"/>
          </p:nvPr>
        </p:nvSpPr>
        <p:spPr/>
        <p:txBody>
          <a:bodyPr/>
          <a:lstStyle/>
          <a:p>
            <a:fld id="{5BFB7F9E-DD4E-4DBB-B482-2C918BD27DF7}" type="datetimeFigureOut">
              <a:rPr lang="en-US" smtClean="0"/>
              <a:pPr/>
              <a:t>7/5/2023</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D120F1D9-D1FF-4295-911B-FEE33DA36B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FB7F9E-DD4E-4DBB-B482-2C918BD27DF7}" type="datetimeFigureOut">
              <a:rPr lang="en-US" smtClean="0"/>
              <a:pPr/>
              <a:t>7/5/2023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D120F1D9-D1FF-4295-911B-FEE33DA36B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028" y="344033"/>
            <a:ext cx="3790160" cy="1464129"/>
          </a:xfrm>
        </p:spPr>
        <p:txBody>
          <a:bodyPr anchor="b"/>
          <a:lstStyle>
            <a:lvl1pPr algn="l">
              <a:defRPr sz="2521" b="1"/>
            </a:lvl1pPr>
          </a:lstStyle>
          <a:p>
            <a:r>
              <a:rPr lang="ru-RU"/>
              <a:t>Образец заголовка</a:t>
            </a:r>
            <a:endParaRPr lang="en-US"/>
          </a:p>
        </p:txBody>
      </p:sp>
      <p:sp>
        <p:nvSpPr>
          <p:cNvPr id="3" name="Содержимое 2"/>
          <p:cNvSpPr>
            <a:spLocks noGrp="1"/>
          </p:cNvSpPr>
          <p:nvPr>
            <p:ph idx="1"/>
          </p:nvPr>
        </p:nvSpPr>
        <p:spPr>
          <a:xfrm>
            <a:off x="4504193" y="344040"/>
            <a:ext cx="6440273" cy="7374652"/>
          </a:xfrm>
        </p:spPr>
        <p:txBody>
          <a:bodyPr/>
          <a:lstStyle>
            <a:lvl1pPr>
              <a:defRPr sz="4032"/>
            </a:lvl1pPr>
            <a:lvl2pPr>
              <a:defRPr sz="3529"/>
            </a:lvl2pPr>
            <a:lvl3pPr>
              <a:defRPr sz="3024"/>
            </a:lvl3pPr>
            <a:lvl4pPr>
              <a:defRPr sz="2521"/>
            </a:lvl4pPr>
            <a:lvl5pPr>
              <a:defRPr sz="2521"/>
            </a:lvl5pPr>
            <a:lvl6pPr>
              <a:defRPr sz="2521"/>
            </a:lvl6pPr>
            <a:lvl7pPr>
              <a:defRPr sz="2521"/>
            </a:lvl7pPr>
            <a:lvl8pPr>
              <a:defRPr sz="2521"/>
            </a:lvl8pPr>
            <a:lvl9pPr>
              <a:defRPr sz="2521"/>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576028" y="1808168"/>
            <a:ext cx="3790160" cy="5910524"/>
          </a:xfrm>
        </p:spPr>
        <p:txBody>
          <a:bodyPr/>
          <a:lstStyle>
            <a:lvl1pPr marL="0" indent="0">
              <a:buNone/>
              <a:defRPr sz="1764"/>
            </a:lvl1pPr>
            <a:lvl2pPr marL="576072" indent="0">
              <a:buNone/>
              <a:defRPr sz="1513"/>
            </a:lvl2pPr>
            <a:lvl3pPr marL="1152143" indent="0">
              <a:buNone/>
              <a:defRPr sz="1260"/>
            </a:lvl3pPr>
            <a:lvl4pPr marL="1728217" indent="0">
              <a:buNone/>
              <a:defRPr sz="1134"/>
            </a:lvl4pPr>
            <a:lvl5pPr marL="2304288" indent="0">
              <a:buNone/>
              <a:defRPr sz="1134"/>
            </a:lvl5pPr>
            <a:lvl6pPr marL="2880360" indent="0">
              <a:buNone/>
              <a:defRPr sz="1134"/>
            </a:lvl6pPr>
            <a:lvl7pPr marL="3456431" indent="0">
              <a:buNone/>
              <a:defRPr sz="1134"/>
            </a:lvl7pPr>
            <a:lvl8pPr marL="4032503" indent="0">
              <a:buNone/>
              <a:defRPr sz="1134"/>
            </a:lvl8pPr>
            <a:lvl9pPr marL="4608577" indent="0">
              <a:buNone/>
              <a:defRPr sz="1134"/>
            </a:lvl9pPr>
          </a:lstStyle>
          <a:p>
            <a:pPr lvl="0"/>
            <a:r>
              <a:rPr lang="ru-RU"/>
              <a:t>Образец текста</a:t>
            </a:r>
          </a:p>
        </p:txBody>
      </p:sp>
      <p:sp>
        <p:nvSpPr>
          <p:cNvPr id="5" name="Дата 4"/>
          <p:cNvSpPr>
            <a:spLocks noGrp="1"/>
          </p:cNvSpPr>
          <p:nvPr>
            <p:ph type="dt" sz="half" idx="10"/>
          </p:nvPr>
        </p:nvSpPr>
        <p:spPr/>
        <p:txBody>
          <a:bodyPr/>
          <a:lstStyle/>
          <a:p>
            <a:fld id="{5BFB7F9E-DD4E-4DBB-B482-2C918BD27DF7}" type="datetimeFigureOut">
              <a:rPr lang="en-US" smtClean="0"/>
              <a:pPr/>
              <a:t>7/5/2023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120F1D9-D1FF-4295-911B-FEE33DA36B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8096" y="6048537"/>
            <a:ext cx="6912293" cy="714064"/>
          </a:xfrm>
        </p:spPr>
        <p:txBody>
          <a:bodyPr anchor="b"/>
          <a:lstStyle>
            <a:lvl1pPr algn="l">
              <a:defRPr sz="2521" b="1"/>
            </a:lvl1pPr>
          </a:lstStyle>
          <a:p>
            <a:r>
              <a:rPr lang="ru-RU"/>
              <a:t>Образец заголовка</a:t>
            </a:r>
            <a:endParaRPr lang="en-US"/>
          </a:p>
        </p:txBody>
      </p:sp>
      <p:sp>
        <p:nvSpPr>
          <p:cNvPr id="3" name="Рисунок 2"/>
          <p:cNvSpPr>
            <a:spLocks noGrp="1"/>
          </p:cNvSpPr>
          <p:nvPr>
            <p:ph type="pic" idx="1"/>
          </p:nvPr>
        </p:nvSpPr>
        <p:spPr>
          <a:xfrm>
            <a:off x="2258096" y="772068"/>
            <a:ext cx="6912293" cy="5184458"/>
          </a:xfrm>
        </p:spPr>
        <p:txBody>
          <a:bodyPr/>
          <a:lstStyle>
            <a:lvl1pPr marL="0" indent="0">
              <a:buNone/>
              <a:defRPr sz="4032"/>
            </a:lvl1pPr>
            <a:lvl2pPr marL="576072" indent="0">
              <a:buNone/>
              <a:defRPr sz="3529"/>
            </a:lvl2pPr>
            <a:lvl3pPr marL="1152143" indent="0">
              <a:buNone/>
              <a:defRPr sz="3024"/>
            </a:lvl3pPr>
            <a:lvl4pPr marL="1728217" indent="0">
              <a:buNone/>
              <a:defRPr sz="2521"/>
            </a:lvl4pPr>
            <a:lvl5pPr marL="2304288" indent="0">
              <a:buNone/>
              <a:defRPr sz="2521"/>
            </a:lvl5pPr>
            <a:lvl6pPr marL="2880360" indent="0">
              <a:buNone/>
              <a:defRPr sz="2521"/>
            </a:lvl6pPr>
            <a:lvl7pPr marL="3456431" indent="0">
              <a:buNone/>
              <a:defRPr sz="2521"/>
            </a:lvl7pPr>
            <a:lvl8pPr marL="4032503" indent="0">
              <a:buNone/>
              <a:defRPr sz="2521"/>
            </a:lvl8pPr>
            <a:lvl9pPr marL="4608577" indent="0">
              <a:buNone/>
              <a:defRPr sz="2521"/>
            </a:lvl9pPr>
          </a:lstStyle>
          <a:p>
            <a:endParaRPr lang="en-US"/>
          </a:p>
        </p:txBody>
      </p:sp>
      <p:sp>
        <p:nvSpPr>
          <p:cNvPr id="4" name="Текст 3"/>
          <p:cNvSpPr>
            <a:spLocks noGrp="1"/>
          </p:cNvSpPr>
          <p:nvPr>
            <p:ph type="body" sz="half" idx="2"/>
          </p:nvPr>
        </p:nvSpPr>
        <p:spPr>
          <a:xfrm>
            <a:off x="2258096" y="6762603"/>
            <a:ext cx="6912293" cy="1014089"/>
          </a:xfrm>
        </p:spPr>
        <p:txBody>
          <a:bodyPr/>
          <a:lstStyle>
            <a:lvl1pPr marL="0" indent="0">
              <a:buNone/>
              <a:defRPr sz="1764"/>
            </a:lvl1pPr>
            <a:lvl2pPr marL="576072" indent="0">
              <a:buNone/>
              <a:defRPr sz="1513"/>
            </a:lvl2pPr>
            <a:lvl3pPr marL="1152143" indent="0">
              <a:buNone/>
              <a:defRPr sz="1260"/>
            </a:lvl3pPr>
            <a:lvl4pPr marL="1728217" indent="0">
              <a:buNone/>
              <a:defRPr sz="1134"/>
            </a:lvl4pPr>
            <a:lvl5pPr marL="2304288" indent="0">
              <a:buNone/>
              <a:defRPr sz="1134"/>
            </a:lvl5pPr>
            <a:lvl6pPr marL="2880360" indent="0">
              <a:buNone/>
              <a:defRPr sz="1134"/>
            </a:lvl6pPr>
            <a:lvl7pPr marL="3456431" indent="0">
              <a:buNone/>
              <a:defRPr sz="1134"/>
            </a:lvl7pPr>
            <a:lvl8pPr marL="4032503" indent="0">
              <a:buNone/>
              <a:defRPr sz="1134"/>
            </a:lvl8pPr>
            <a:lvl9pPr marL="4608577" indent="0">
              <a:buNone/>
              <a:defRPr sz="1134"/>
            </a:lvl9pPr>
          </a:lstStyle>
          <a:p>
            <a:pPr lvl="0"/>
            <a:r>
              <a:rPr lang="ru-RU"/>
              <a:t>Образец текста</a:t>
            </a:r>
          </a:p>
        </p:txBody>
      </p:sp>
      <p:sp>
        <p:nvSpPr>
          <p:cNvPr id="5" name="Дата 4"/>
          <p:cNvSpPr>
            <a:spLocks noGrp="1"/>
          </p:cNvSpPr>
          <p:nvPr>
            <p:ph type="dt" sz="half" idx="10"/>
          </p:nvPr>
        </p:nvSpPr>
        <p:spPr/>
        <p:txBody>
          <a:bodyPr/>
          <a:lstStyle/>
          <a:p>
            <a:fld id="{5BFB7F9E-DD4E-4DBB-B482-2C918BD27DF7}" type="datetimeFigureOut">
              <a:rPr lang="en-US" smtClean="0"/>
              <a:pPr/>
              <a:t>7/5/2023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120F1D9-D1FF-4295-911B-FEE33DA36B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027" y="346035"/>
            <a:ext cx="10368439" cy="1440127"/>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p:cNvSpPr>
            <a:spLocks noGrp="1"/>
          </p:cNvSpPr>
          <p:nvPr>
            <p:ph type="body" idx="1"/>
          </p:nvPr>
        </p:nvSpPr>
        <p:spPr>
          <a:xfrm>
            <a:off x="576027" y="2016188"/>
            <a:ext cx="10368439" cy="570250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2"/>
          </p:nvPr>
        </p:nvSpPr>
        <p:spPr>
          <a:xfrm>
            <a:off x="576026" y="8008717"/>
            <a:ext cx="2688114" cy="460042"/>
          </a:xfrm>
          <a:prstGeom prst="rect">
            <a:avLst/>
          </a:prstGeom>
        </p:spPr>
        <p:txBody>
          <a:bodyPr vert="horz" lIns="91440" tIns="45720" rIns="91440" bIns="45720" rtlCol="0" anchor="ctr"/>
          <a:lstStyle>
            <a:lvl1pPr algn="l">
              <a:defRPr sz="1513">
                <a:solidFill>
                  <a:schemeClr val="tx1">
                    <a:tint val="75000"/>
                  </a:schemeClr>
                </a:solidFill>
              </a:defRPr>
            </a:lvl1pPr>
          </a:lstStyle>
          <a:p>
            <a:fld id="{5BFB7F9E-DD4E-4DBB-B482-2C918BD27DF7}" type="datetimeFigureOut">
              <a:rPr lang="en-US" smtClean="0"/>
              <a:pPr/>
              <a:t>7/5/2023</a:t>
            </a:fld>
            <a:endParaRPr lang="en-US"/>
          </a:p>
        </p:txBody>
      </p:sp>
      <p:sp>
        <p:nvSpPr>
          <p:cNvPr id="5" name="Нижний колонтитул 4"/>
          <p:cNvSpPr>
            <a:spLocks noGrp="1"/>
          </p:cNvSpPr>
          <p:nvPr>
            <p:ph type="ftr" sz="quarter" idx="3"/>
          </p:nvPr>
        </p:nvSpPr>
        <p:spPr>
          <a:xfrm>
            <a:off x="3936170" y="8008717"/>
            <a:ext cx="3648155" cy="460042"/>
          </a:xfrm>
          <a:prstGeom prst="rect">
            <a:avLst/>
          </a:prstGeom>
        </p:spPr>
        <p:txBody>
          <a:bodyPr vert="horz" lIns="91440" tIns="45720" rIns="91440" bIns="45720" rtlCol="0" anchor="ctr"/>
          <a:lstStyle>
            <a:lvl1pPr algn="ctr">
              <a:defRPr sz="1513">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256350" y="8008717"/>
            <a:ext cx="2688114" cy="460042"/>
          </a:xfrm>
          <a:prstGeom prst="rect">
            <a:avLst/>
          </a:prstGeom>
        </p:spPr>
        <p:txBody>
          <a:bodyPr vert="horz" lIns="91440" tIns="45720" rIns="91440" bIns="45720" rtlCol="0" anchor="ctr"/>
          <a:lstStyle>
            <a:lvl1pPr algn="r">
              <a:defRPr sz="1513">
                <a:solidFill>
                  <a:schemeClr val="tx1">
                    <a:tint val="75000"/>
                  </a:schemeClr>
                </a:solidFill>
              </a:defRPr>
            </a:lvl1pPr>
          </a:lstStyle>
          <a:p>
            <a:fld id="{D120F1D9-D1FF-4295-911B-FEE33DA36B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52143" rtl="0" eaLnBrk="1" latinLnBrk="0" hangingPunct="1">
        <a:spcBef>
          <a:spcPct val="0"/>
        </a:spcBef>
        <a:buNone/>
        <a:defRPr sz="5545" kern="1200">
          <a:solidFill>
            <a:schemeClr val="tx1"/>
          </a:solidFill>
          <a:latin typeface="+mj-lt"/>
          <a:ea typeface="+mj-ea"/>
          <a:cs typeface="+mj-cs"/>
        </a:defRPr>
      </a:lvl1pPr>
    </p:titleStyle>
    <p:bodyStyle>
      <a:lvl1pPr marL="432054" indent="-432054" algn="l" defTabSz="1152143" rtl="0" eaLnBrk="1" latinLnBrk="0" hangingPunct="1">
        <a:spcBef>
          <a:spcPct val="20000"/>
        </a:spcBef>
        <a:buFont typeface="Arial" pitchFamily="34" charset="0"/>
        <a:buChar char="•"/>
        <a:defRPr sz="4032" kern="1200">
          <a:solidFill>
            <a:schemeClr val="tx1"/>
          </a:solidFill>
          <a:latin typeface="+mn-lt"/>
          <a:ea typeface="+mn-ea"/>
          <a:cs typeface="+mn-cs"/>
        </a:defRPr>
      </a:lvl1pPr>
      <a:lvl2pPr marL="936117" indent="-360046" algn="l" defTabSz="1152143" rtl="0" eaLnBrk="1" latinLnBrk="0" hangingPunct="1">
        <a:spcBef>
          <a:spcPct val="20000"/>
        </a:spcBef>
        <a:buFont typeface="Arial" pitchFamily="34" charset="0"/>
        <a:buChar char="–"/>
        <a:defRPr sz="3529" kern="1200">
          <a:solidFill>
            <a:schemeClr val="tx1"/>
          </a:solidFill>
          <a:latin typeface="+mn-lt"/>
          <a:ea typeface="+mn-ea"/>
          <a:cs typeface="+mn-cs"/>
        </a:defRPr>
      </a:lvl2pPr>
      <a:lvl3pPr marL="1440179" indent="-288036" algn="l" defTabSz="1152143" rtl="0" eaLnBrk="1" latinLnBrk="0" hangingPunct="1">
        <a:spcBef>
          <a:spcPct val="20000"/>
        </a:spcBef>
        <a:buFont typeface="Arial" pitchFamily="34" charset="0"/>
        <a:buChar char="•"/>
        <a:defRPr sz="3024" kern="1200">
          <a:solidFill>
            <a:schemeClr val="tx1"/>
          </a:solidFill>
          <a:latin typeface="+mn-lt"/>
          <a:ea typeface="+mn-ea"/>
          <a:cs typeface="+mn-cs"/>
        </a:defRPr>
      </a:lvl3pPr>
      <a:lvl4pPr marL="2016252" indent="-288036" algn="l" defTabSz="1152143" rtl="0" eaLnBrk="1" latinLnBrk="0" hangingPunct="1">
        <a:spcBef>
          <a:spcPct val="20000"/>
        </a:spcBef>
        <a:buFont typeface="Arial" pitchFamily="34" charset="0"/>
        <a:buChar char="–"/>
        <a:defRPr sz="2521" kern="1200">
          <a:solidFill>
            <a:schemeClr val="tx1"/>
          </a:solidFill>
          <a:latin typeface="+mn-lt"/>
          <a:ea typeface="+mn-ea"/>
          <a:cs typeface="+mn-cs"/>
        </a:defRPr>
      </a:lvl4pPr>
      <a:lvl5pPr marL="2592324" indent="-288036" algn="l" defTabSz="1152143" rtl="0" eaLnBrk="1" latinLnBrk="0" hangingPunct="1">
        <a:spcBef>
          <a:spcPct val="20000"/>
        </a:spcBef>
        <a:buFont typeface="Arial" pitchFamily="34" charset="0"/>
        <a:buChar char="»"/>
        <a:defRPr sz="2521" kern="1200">
          <a:solidFill>
            <a:schemeClr val="tx1"/>
          </a:solidFill>
          <a:latin typeface="+mn-lt"/>
          <a:ea typeface="+mn-ea"/>
          <a:cs typeface="+mn-cs"/>
        </a:defRPr>
      </a:lvl5pPr>
      <a:lvl6pPr marL="3168397" indent="-288036" algn="l" defTabSz="1152143" rtl="0" eaLnBrk="1" latinLnBrk="0" hangingPunct="1">
        <a:spcBef>
          <a:spcPct val="20000"/>
        </a:spcBef>
        <a:buFont typeface="Arial" pitchFamily="34" charset="0"/>
        <a:buChar char="•"/>
        <a:defRPr sz="2521" kern="1200">
          <a:solidFill>
            <a:schemeClr val="tx1"/>
          </a:solidFill>
          <a:latin typeface="+mn-lt"/>
          <a:ea typeface="+mn-ea"/>
          <a:cs typeface="+mn-cs"/>
        </a:defRPr>
      </a:lvl6pPr>
      <a:lvl7pPr marL="3744469" indent="-288036" algn="l" defTabSz="1152143" rtl="0" eaLnBrk="1" latinLnBrk="0" hangingPunct="1">
        <a:spcBef>
          <a:spcPct val="20000"/>
        </a:spcBef>
        <a:buFont typeface="Arial" pitchFamily="34" charset="0"/>
        <a:buChar char="•"/>
        <a:defRPr sz="2521" kern="1200">
          <a:solidFill>
            <a:schemeClr val="tx1"/>
          </a:solidFill>
          <a:latin typeface="+mn-lt"/>
          <a:ea typeface="+mn-ea"/>
          <a:cs typeface="+mn-cs"/>
        </a:defRPr>
      </a:lvl7pPr>
      <a:lvl8pPr marL="4320540" indent="-288036" algn="l" defTabSz="1152143" rtl="0" eaLnBrk="1" latinLnBrk="0" hangingPunct="1">
        <a:spcBef>
          <a:spcPct val="20000"/>
        </a:spcBef>
        <a:buFont typeface="Arial" pitchFamily="34" charset="0"/>
        <a:buChar char="•"/>
        <a:defRPr sz="2521" kern="1200">
          <a:solidFill>
            <a:schemeClr val="tx1"/>
          </a:solidFill>
          <a:latin typeface="+mn-lt"/>
          <a:ea typeface="+mn-ea"/>
          <a:cs typeface="+mn-cs"/>
        </a:defRPr>
      </a:lvl8pPr>
      <a:lvl9pPr marL="4896612" indent="-288036" algn="l" defTabSz="1152143" rtl="0" eaLnBrk="1" latinLnBrk="0" hangingPunct="1">
        <a:spcBef>
          <a:spcPct val="20000"/>
        </a:spcBef>
        <a:buFont typeface="Arial" pitchFamily="34" charset="0"/>
        <a:buChar char="•"/>
        <a:defRPr sz="2521" kern="1200">
          <a:solidFill>
            <a:schemeClr val="tx1"/>
          </a:solidFill>
          <a:latin typeface="+mn-lt"/>
          <a:ea typeface="+mn-ea"/>
          <a:cs typeface="+mn-cs"/>
        </a:defRPr>
      </a:lvl9pPr>
    </p:bodyStyle>
    <p:otherStyle>
      <a:defPPr>
        <a:defRPr lang="en-US"/>
      </a:defPPr>
      <a:lvl1pPr marL="0" algn="l" defTabSz="1152143" rtl="0" eaLnBrk="1" latinLnBrk="0" hangingPunct="1">
        <a:defRPr sz="2268" kern="1200">
          <a:solidFill>
            <a:schemeClr val="tx1"/>
          </a:solidFill>
          <a:latin typeface="+mn-lt"/>
          <a:ea typeface="+mn-ea"/>
          <a:cs typeface="+mn-cs"/>
        </a:defRPr>
      </a:lvl1pPr>
      <a:lvl2pPr marL="576072" algn="l" defTabSz="1152143" rtl="0" eaLnBrk="1" latinLnBrk="0" hangingPunct="1">
        <a:defRPr sz="2268" kern="1200">
          <a:solidFill>
            <a:schemeClr val="tx1"/>
          </a:solidFill>
          <a:latin typeface="+mn-lt"/>
          <a:ea typeface="+mn-ea"/>
          <a:cs typeface="+mn-cs"/>
        </a:defRPr>
      </a:lvl2pPr>
      <a:lvl3pPr marL="1152143" algn="l" defTabSz="1152143" rtl="0" eaLnBrk="1" latinLnBrk="0" hangingPunct="1">
        <a:defRPr sz="2268" kern="1200">
          <a:solidFill>
            <a:schemeClr val="tx1"/>
          </a:solidFill>
          <a:latin typeface="+mn-lt"/>
          <a:ea typeface="+mn-ea"/>
          <a:cs typeface="+mn-cs"/>
        </a:defRPr>
      </a:lvl3pPr>
      <a:lvl4pPr marL="1728217" algn="l" defTabSz="1152143" rtl="0" eaLnBrk="1" latinLnBrk="0" hangingPunct="1">
        <a:defRPr sz="2268" kern="1200">
          <a:solidFill>
            <a:schemeClr val="tx1"/>
          </a:solidFill>
          <a:latin typeface="+mn-lt"/>
          <a:ea typeface="+mn-ea"/>
          <a:cs typeface="+mn-cs"/>
        </a:defRPr>
      </a:lvl4pPr>
      <a:lvl5pPr marL="2304288" algn="l" defTabSz="1152143" rtl="0" eaLnBrk="1" latinLnBrk="0" hangingPunct="1">
        <a:defRPr sz="2268" kern="1200">
          <a:solidFill>
            <a:schemeClr val="tx1"/>
          </a:solidFill>
          <a:latin typeface="+mn-lt"/>
          <a:ea typeface="+mn-ea"/>
          <a:cs typeface="+mn-cs"/>
        </a:defRPr>
      </a:lvl5pPr>
      <a:lvl6pPr marL="2880360" algn="l" defTabSz="1152143" rtl="0" eaLnBrk="1" latinLnBrk="0" hangingPunct="1">
        <a:defRPr sz="2268" kern="1200">
          <a:solidFill>
            <a:schemeClr val="tx1"/>
          </a:solidFill>
          <a:latin typeface="+mn-lt"/>
          <a:ea typeface="+mn-ea"/>
          <a:cs typeface="+mn-cs"/>
        </a:defRPr>
      </a:lvl6pPr>
      <a:lvl7pPr marL="3456431" algn="l" defTabSz="1152143" rtl="0" eaLnBrk="1" latinLnBrk="0" hangingPunct="1">
        <a:defRPr sz="2268" kern="1200">
          <a:solidFill>
            <a:schemeClr val="tx1"/>
          </a:solidFill>
          <a:latin typeface="+mn-lt"/>
          <a:ea typeface="+mn-ea"/>
          <a:cs typeface="+mn-cs"/>
        </a:defRPr>
      </a:lvl7pPr>
      <a:lvl8pPr marL="4032503" algn="l" defTabSz="1152143" rtl="0" eaLnBrk="1" latinLnBrk="0" hangingPunct="1">
        <a:defRPr sz="2268" kern="1200">
          <a:solidFill>
            <a:schemeClr val="tx1"/>
          </a:solidFill>
          <a:latin typeface="+mn-lt"/>
          <a:ea typeface="+mn-ea"/>
          <a:cs typeface="+mn-cs"/>
        </a:defRPr>
      </a:lvl8pPr>
      <a:lvl9pPr marL="4608577" algn="l" defTabSz="1152143" rtl="0" eaLnBrk="1" latinLnBrk="0" hangingPunct="1">
        <a:defRPr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791" y="346030"/>
            <a:ext cx="10368915" cy="889642"/>
          </a:xfrm>
        </p:spPr>
        <p:txBody>
          <a:bodyPr>
            <a:normAutofit fontScale="90000"/>
          </a:bodyPr>
          <a:lstStyle/>
          <a:p>
            <a:r>
              <a:rPr lang="ru-RU" b="1" dirty="0"/>
              <a:t>СХОЛАСТИКА</a:t>
            </a:r>
            <a:endParaRPr lang="en-US" b="1" dirty="0"/>
          </a:p>
        </p:txBody>
      </p:sp>
      <p:sp>
        <p:nvSpPr>
          <p:cNvPr id="3" name="Содержимое 2"/>
          <p:cNvSpPr>
            <a:spLocks noGrp="1"/>
          </p:cNvSpPr>
          <p:nvPr>
            <p:ph idx="1"/>
          </p:nvPr>
        </p:nvSpPr>
        <p:spPr>
          <a:xfrm>
            <a:off x="1367756" y="1440061"/>
            <a:ext cx="9576952" cy="6480720"/>
          </a:xfrm>
        </p:spPr>
        <p:txBody>
          <a:bodyPr>
            <a:noAutofit/>
          </a:bodyPr>
          <a:lstStyle/>
          <a:p>
            <a:pPr>
              <a:buNone/>
            </a:pPr>
            <a:r>
              <a:rPr lang="ru-RU" sz="3600" dirty="0"/>
              <a:t>Образование школ.</a:t>
            </a:r>
          </a:p>
          <a:p>
            <a:pPr>
              <a:buNone/>
            </a:pPr>
            <a:r>
              <a:rPr lang="ru-RU" sz="3600" dirty="0"/>
              <a:t>От лат. </a:t>
            </a:r>
            <a:r>
              <a:rPr lang="ru-RU" sz="3600" i="1" dirty="0" err="1"/>
              <a:t>schola</a:t>
            </a:r>
            <a:r>
              <a:rPr lang="ru-RU" sz="3600" dirty="0"/>
              <a:t> (греч. </a:t>
            </a:r>
            <a:r>
              <a:rPr lang="ru-RU" sz="3600" dirty="0" err="1"/>
              <a:t>σχολή</a:t>
            </a:r>
            <a:r>
              <a:rPr lang="ru-RU" sz="3600" dirty="0"/>
              <a:t>) или, точнее, от </a:t>
            </a:r>
            <a:r>
              <a:rPr lang="ru-RU" sz="3600" i="1" dirty="0" err="1"/>
              <a:t>scholasticus</a:t>
            </a:r>
            <a:r>
              <a:rPr lang="ru-RU" sz="3600" dirty="0"/>
              <a:t> «школьный, учебный».</a:t>
            </a:r>
          </a:p>
          <a:p>
            <a:pPr>
              <a:buNone/>
            </a:pPr>
            <a:r>
              <a:rPr lang="ru-RU" sz="3600" i="1" dirty="0"/>
              <a:t>Исидор Севильский</a:t>
            </a:r>
            <a:r>
              <a:rPr lang="ru-RU" sz="3600" dirty="0"/>
              <a:t> (VII в.), </a:t>
            </a:r>
            <a:r>
              <a:rPr lang="ru-RU" sz="3600" i="1" dirty="0"/>
              <a:t>Беда Достопочтенный</a:t>
            </a:r>
            <a:r>
              <a:rPr lang="ru-RU" sz="3600" dirty="0"/>
              <a:t> (VIII в.) </a:t>
            </a:r>
          </a:p>
          <a:p>
            <a:pPr>
              <a:buNone/>
            </a:pPr>
            <a:r>
              <a:rPr lang="ru-RU" sz="3600" i="1" dirty="0"/>
              <a:t>Алкуин</a:t>
            </a:r>
            <a:r>
              <a:rPr lang="ru-RU" sz="3600" dirty="0"/>
              <a:t> (730-806).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5862E0B-DB43-4D24-B152-FDDED75B9D2A}"/>
              </a:ext>
            </a:extLst>
          </p:cNvPr>
          <p:cNvSpPr>
            <a:spLocks noGrp="1"/>
          </p:cNvSpPr>
          <p:nvPr>
            <p:ph idx="1"/>
          </p:nvPr>
        </p:nvSpPr>
        <p:spPr>
          <a:xfrm>
            <a:off x="1655788" y="719981"/>
            <a:ext cx="9288678" cy="7344816"/>
          </a:xfrm>
        </p:spPr>
        <p:txBody>
          <a:bodyPr>
            <a:noAutofit/>
          </a:bodyPr>
          <a:lstStyle/>
          <a:p>
            <a:pPr marL="0" indent="0">
              <a:buNone/>
            </a:pPr>
            <a:r>
              <a:rPr lang="ru-RU" sz="3200" dirty="0"/>
              <a:t>Когда же он все написал, он и в разуме имеет уже им сделанное, и мыслит его как то, что есть. Итак, даже и означенный безумец принужден признать, что хотя бы в разуме есть нечто, более чего нельзя ничего помыслить; ведь слыша эти слова, он их разумеет, а то, что разумеют, есть в разуме. Но то, более чего нельзя ничего помыслить, никак не может иметь бытие в одном только разуме. </a:t>
            </a:r>
            <a:r>
              <a:rPr lang="ru-RU" sz="3200" dirty="0">
                <a:solidFill>
                  <a:srgbClr val="FF0000"/>
                </a:solidFill>
              </a:rPr>
              <a:t>Ведь если оно имеет бытие в одном только разуме, можно помыслить, что оно имеет бытие также и на деле; а это уже больше</a:t>
            </a:r>
            <a:r>
              <a:rPr lang="ru-RU" sz="3200" dirty="0"/>
              <a:t>, чем иметь бытие только в разуме.</a:t>
            </a:r>
          </a:p>
        </p:txBody>
      </p:sp>
    </p:spTree>
    <p:extLst>
      <p:ext uri="{BB962C8B-B14F-4D97-AF65-F5344CB8AC3E}">
        <p14:creationId xmlns:p14="http://schemas.microsoft.com/office/powerpoint/2010/main" val="18677306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757CA10-5F5B-45DF-88A7-35DBCFB38090}"/>
              </a:ext>
            </a:extLst>
          </p:cNvPr>
          <p:cNvSpPr>
            <a:spLocks noGrp="1"/>
          </p:cNvSpPr>
          <p:nvPr>
            <p:ph idx="1"/>
          </p:nvPr>
        </p:nvSpPr>
        <p:spPr>
          <a:xfrm>
            <a:off x="575791" y="509866"/>
            <a:ext cx="10368915" cy="7208824"/>
          </a:xfrm>
        </p:spPr>
        <p:txBody>
          <a:bodyPr>
            <a:normAutofit fontScale="92500" lnSpcReduction="20000"/>
          </a:bodyPr>
          <a:lstStyle/>
          <a:p>
            <a:r>
              <a:rPr lang="ru-RU" dirty="0"/>
              <a:t>Вещи начинают существовать только благодаря соединению материи и формы, а осуществляет их соединение божественная воля. Эта воля «пронизывает все, и ничто не существует помимо нее, ибо бытие и составление всех вещей исходят от нее». </a:t>
            </a:r>
          </a:p>
          <a:p>
            <a:r>
              <a:rPr lang="ru-RU" dirty="0"/>
              <a:t>Таким образом, Воля выше и материи, и формы.</a:t>
            </a:r>
          </a:p>
          <a:p>
            <a:r>
              <a:rPr lang="ru-RU" dirty="0"/>
              <a:t>«Описать волю невозможно; однако мы все же описываем ее, говоря о ней как о божественной мощи, которая создает материю и форму и соединяет их и которая распространяется от высшего (уровня сотворенного сущего) до низшего, как душа пронизывает все тело; и именно эта воля движет всеми вещами и упорядочивает все вещи».</a:t>
            </a:r>
          </a:p>
        </p:txBody>
      </p:sp>
    </p:spTree>
    <p:extLst>
      <p:ext uri="{BB962C8B-B14F-4D97-AF65-F5344CB8AC3E}">
        <p14:creationId xmlns:p14="http://schemas.microsoft.com/office/powerpoint/2010/main" val="37479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540032"/>
            <a:ext cx="10368915" cy="7178661"/>
          </a:xfrm>
        </p:spPr>
        <p:txBody>
          <a:bodyPr>
            <a:normAutofit fontScale="92500" lnSpcReduction="20000"/>
          </a:bodyPr>
          <a:lstStyle/>
          <a:p>
            <a:r>
              <a:rPr lang="ru-RU" dirty="0"/>
              <a:t>Разрабатываются различные доказательства бытия Бога. </a:t>
            </a:r>
          </a:p>
          <a:p>
            <a:r>
              <a:rPr lang="ru-RU" i="1" dirty="0"/>
              <a:t>Ибн </a:t>
            </a:r>
            <a:r>
              <a:rPr lang="ru-RU" i="1" dirty="0" err="1"/>
              <a:t>Пакуда</a:t>
            </a:r>
            <a:r>
              <a:rPr lang="ru-RU" dirty="0"/>
              <a:t> из Сарагосы (1-я пол. </a:t>
            </a:r>
            <a:r>
              <a:rPr lang="en-US" dirty="0"/>
              <a:t>XI </a:t>
            </a:r>
            <a:r>
              <a:rPr lang="ru-RU" dirty="0"/>
              <a:t>в.) — неоплатонизм, из сложности мира («Путеводитель к обязанностям сердца»); </a:t>
            </a:r>
          </a:p>
          <a:p>
            <a:r>
              <a:rPr lang="ru-RU" i="1" dirty="0"/>
              <a:t>Ибн </a:t>
            </a:r>
            <a:r>
              <a:rPr lang="ru-RU" i="1" dirty="0" err="1"/>
              <a:t>Цаддик</a:t>
            </a:r>
            <a:r>
              <a:rPr lang="ru-RU" i="1" dirty="0"/>
              <a:t> </a:t>
            </a:r>
            <a:r>
              <a:rPr lang="ru-RU" dirty="0"/>
              <a:t>из Кордовы (1080—1149). Его  «Микрокосм» — первый компендиум науки, философии и теологии в еврейской литературе. Бытие Бога вытекает из случайного характера мира; </a:t>
            </a:r>
          </a:p>
          <a:p>
            <a:r>
              <a:rPr lang="ru-RU" i="1" dirty="0"/>
              <a:t>Ибн Дауд из Толедо </a:t>
            </a:r>
            <a:r>
              <a:rPr lang="ru-RU" dirty="0"/>
              <a:t>(1110—1180). Развивал идеи Аристотеля. В труде «Высшая вера» говорит о необходимости </a:t>
            </a:r>
            <a:r>
              <a:rPr lang="ru-RU" dirty="0" err="1"/>
              <a:t>перводвигателя</a:t>
            </a:r>
            <a:r>
              <a:rPr lang="ru-RU" dirty="0"/>
              <a:t> и о различии между возможным и необходимым.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1646011-5D58-4420-86C4-CC7B79351E40}"/>
              </a:ext>
            </a:extLst>
          </p:cNvPr>
          <p:cNvSpPr>
            <a:spLocks noGrp="1"/>
          </p:cNvSpPr>
          <p:nvPr>
            <p:ph idx="1"/>
          </p:nvPr>
        </p:nvSpPr>
        <p:spPr>
          <a:xfrm>
            <a:off x="575791" y="691317"/>
            <a:ext cx="10368915" cy="7027371"/>
          </a:xfrm>
        </p:spPr>
        <p:txBody>
          <a:bodyPr>
            <a:normAutofit fontScale="85000" lnSpcReduction="20000"/>
          </a:bodyPr>
          <a:lstStyle/>
          <a:p>
            <a:pPr marL="0" indent="0" algn="ctr">
              <a:buNone/>
            </a:pPr>
            <a:r>
              <a:rPr lang="ru-RU" i="1" dirty="0"/>
              <a:t>Иегуда </a:t>
            </a:r>
            <a:r>
              <a:rPr lang="ru-RU" i="1" dirty="0" err="1"/>
              <a:t>Галеви</a:t>
            </a:r>
            <a:r>
              <a:rPr lang="ru-RU" i="1" dirty="0"/>
              <a:t> из Толедо </a:t>
            </a:r>
            <a:br>
              <a:rPr lang="ru-RU" i="1" dirty="0"/>
            </a:br>
            <a:r>
              <a:rPr lang="ru-RU" dirty="0"/>
              <a:t>(1085, Испания— </a:t>
            </a:r>
            <a:r>
              <a:rPr lang="ru-RU" dirty="0" err="1"/>
              <a:t>ок</a:t>
            </a:r>
            <a:r>
              <a:rPr lang="ru-RU" dirty="0"/>
              <a:t>. 1141, Иерусалим) </a:t>
            </a:r>
          </a:p>
          <a:p>
            <a:r>
              <a:rPr lang="ru-RU" dirty="0"/>
              <a:t>«</a:t>
            </a:r>
            <a:r>
              <a:rPr lang="ru-RU" dirty="0" err="1"/>
              <a:t>Кузари</a:t>
            </a:r>
            <a:r>
              <a:rPr lang="ru-RU" dirty="0"/>
              <a:t>» («Книга доказательства и довода в защиту униженной веры») (диалог раввина с хазарским царем </a:t>
            </a:r>
            <a:r>
              <a:rPr lang="ru-RU" dirty="0" err="1"/>
              <a:t>Кузари</a:t>
            </a:r>
            <a:r>
              <a:rPr lang="ru-RU" dirty="0"/>
              <a:t>)</a:t>
            </a:r>
          </a:p>
          <a:p>
            <a:r>
              <a:rPr lang="ru-RU" dirty="0"/>
              <a:t>Против философов. </a:t>
            </a:r>
          </a:p>
          <a:p>
            <a:r>
              <a:rPr lang="ru-RU" dirty="0"/>
              <a:t>Чисто еврейская апологетика, лишенная всякой философии. </a:t>
            </a:r>
          </a:p>
          <a:p>
            <a:r>
              <a:rPr lang="ru-RU" dirty="0"/>
              <a:t>Философы противоречат друг другу.</a:t>
            </a:r>
          </a:p>
          <a:p>
            <a:r>
              <a:rPr lang="ru-RU" dirty="0"/>
              <a:t>Доказывает бытие Бога история еврейского народа.</a:t>
            </a:r>
          </a:p>
          <a:p>
            <a:r>
              <a:rPr lang="ru-RU" dirty="0"/>
              <a:t>Верить надо не в Бога ученых и философов, но в Бога Авраама, Исаака и Иакова, Который освободил детей Израилевых из Египта и дал им во владение землю Ханаанскую. </a:t>
            </a:r>
          </a:p>
          <a:p>
            <a:endParaRPr lang="ru-RU" dirty="0"/>
          </a:p>
        </p:txBody>
      </p:sp>
    </p:spTree>
    <p:extLst>
      <p:ext uri="{BB962C8B-B14F-4D97-AF65-F5344CB8AC3E}">
        <p14:creationId xmlns:p14="http://schemas.microsoft.com/office/powerpoint/2010/main" val="174258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a:t>Моисей </a:t>
            </a:r>
            <a:r>
              <a:rPr lang="ru-RU" i="1" dirty="0" err="1"/>
              <a:t>Маймонид</a:t>
            </a:r>
            <a:r>
              <a:rPr lang="ru-RU" dirty="0"/>
              <a:t> (</a:t>
            </a:r>
            <a:r>
              <a:rPr lang="ru-RU" dirty="0" err="1"/>
              <a:t>Моше</a:t>
            </a:r>
            <a:r>
              <a:rPr lang="ru-RU" dirty="0"/>
              <a:t> </a:t>
            </a:r>
            <a:r>
              <a:rPr lang="ru-RU" dirty="0" err="1"/>
              <a:t>бен</a:t>
            </a:r>
            <a:r>
              <a:rPr lang="ru-RU" dirty="0"/>
              <a:t> </a:t>
            </a:r>
            <a:r>
              <a:rPr lang="ru-RU" dirty="0" err="1"/>
              <a:t>Маймон</a:t>
            </a:r>
            <a:r>
              <a:rPr lang="ru-RU" dirty="0"/>
              <a:t>) (1135–1204)</a:t>
            </a:r>
          </a:p>
        </p:txBody>
      </p:sp>
      <p:pic>
        <p:nvPicPr>
          <p:cNvPr id="4" name="Содержимое 3" descr="Маймонид.jpg"/>
          <p:cNvPicPr>
            <a:picLocks noGrp="1" noChangeAspect="1"/>
          </p:cNvPicPr>
          <p:nvPr>
            <p:ph idx="1"/>
          </p:nvPr>
        </p:nvPicPr>
        <p:blipFill>
          <a:blip r:embed="rId2" cstate="print"/>
          <a:stretch>
            <a:fillRect/>
          </a:stretch>
        </p:blipFill>
        <p:spPr>
          <a:xfrm>
            <a:off x="3142688" y="2052218"/>
            <a:ext cx="5235139" cy="5715785"/>
          </a:xfrm>
        </p:spPr>
      </p:pic>
      <p:sp>
        <p:nvSpPr>
          <p:cNvPr id="5" name="TextBox 4"/>
          <p:cNvSpPr txBox="1"/>
          <p:nvPr/>
        </p:nvSpPr>
        <p:spPr>
          <a:xfrm>
            <a:off x="4230103" y="2340203"/>
            <a:ext cx="6120583" cy="790345"/>
          </a:xfrm>
          <a:prstGeom prst="rect">
            <a:avLst/>
          </a:prstGeom>
          <a:noFill/>
        </p:spPr>
        <p:txBody>
          <a:bodyPr wrap="square" rtlCol="0">
            <a:spAutoFit/>
          </a:bodyPr>
          <a:lstStyle/>
          <a:p>
            <a:endParaRPr lang="ru-RU" sz="2268" dirty="0"/>
          </a:p>
          <a:p>
            <a:endParaRPr lang="ru-RU" sz="2268"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3D9A114-F741-4DDF-AAC1-BCFDEA4D3F34}"/>
              </a:ext>
            </a:extLst>
          </p:cNvPr>
          <p:cNvSpPr>
            <a:spLocks noGrp="1"/>
          </p:cNvSpPr>
          <p:nvPr>
            <p:ph idx="1"/>
          </p:nvPr>
        </p:nvSpPr>
        <p:spPr>
          <a:xfrm>
            <a:off x="575791" y="328412"/>
            <a:ext cx="10368915" cy="7390277"/>
          </a:xfrm>
        </p:spPr>
        <p:txBody>
          <a:bodyPr>
            <a:normAutofit lnSpcReduction="10000"/>
          </a:bodyPr>
          <a:lstStyle/>
          <a:p>
            <a:r>
              <a:rPr lang="ru-RU" dirty="0"/>
              <a:t>Родился в Кордове, но  с 1148 в Марокко, Палестине, Египте.</a:t>
            </a:r>
          </a:p>
          <a:p>
            <a:r>
              <a:rPr lang="ru-RU" dirty="0"/>
              <a:t>«Путеводитель растерянных». </a:t>
            </a:r>
          </a:p>
          <a:p>
            <a:r>
              <a:rPr lang="ru-RU" dirty="0"/>
              <a:t>«Первая цель этого трактата – разъяснить значения некоторых терминов, встречающихся в пророческих книгах», а вторая цель – «разъяснение весьма неясных иносказаний, встречающихся в книгах пророков».</a:t>
            </a:r>
          </a:p>
          <a:p>
            <a:r>
              <a:rPr lang="ru-RU" dirty="0"/>
              <a:t>Обращается к тем, кто не может выбрать между философией и религией. Выбирать не надо, они говорят об одном и том же.</a:t>
            </a:r>
          </a:p>
          <a:p>
            <a:endParaRPr lang="ru-RU" dirty="0"/>
          </a:p>
        </p:txBody>
      </p:sp>
    </p:spTree>
    <p:extLst>
      <p:ext uri="{BB962C8B-B14F-4D97-AF65-F5344CB8AC3E}">
        <p14:creationId xmlns:p14="http://schemas.microsoft.com/office/powerpoint/2010/main" val="368994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E6F7012-00A0-4C02-B3A6-270B9F508036}"/>
              </a:ext>
            </a:extLst>
          </p:cNvPr>
          <p:cNvSpPr>
            <a:spLocks noGrp="1"/>
          </p:cNvSpPr>
          <p:nvPr>
            <p:ph idx="1"/>
          </p:nvPr>
        </p:nvSpPr>
        <p:spPr>
          <a:xfrm>
            <a:off x="575791" y="509866"/>
            <a:ext cx="10368915" cy="7208824"/>
          </a:xfrm>
        </p:spPr>
        <p:txBody>
          <a:bodyPr>
            <a:normAutofit fontScale="92500" lnSpcReduction="20000"/>
          </a:bodyPr>
          <a:lstStyle/>
          <a:p>
            <a:r>
              <a:rPr lang="ru-RU" dirty="0"/>
              <a:t>«Назначение же данного трактата – наставить благочестивого мужа, чьею душою воспринята и в чьих убеждениях упрочилась истинность нашего Закона, человека, чье благочестие и моральные качества совершенны и который при этом сделал предметом своего умозрения философские науки и постиг их смысл; и увлек его человеческий разум, и указал путь в свои края, но заградил ему путь внешний смысл Закона, и то понимание многозначных, переносных или неопределенных имен, к которому некогда пришел он сам или то, которому его научили. И оказался он в растерянности и сомнении: следовать ли разуму… или ему придется отвергнуть разум».</a:t>
            </a:r>
          </a:p>
        </p:txBody>
      </p:sp>
    </p:spTree>
    <p:extLst>
      <p:ext uri="{BB962C8B-B14F-4D97-AF65-F5344CB8AC3E}">
        <p14:creationId xmlns:p14="http://schemas.microsoft.com/office/powerpoint/2010/main" val="18621440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D832F4A-423F-4E49-A07C-592F6C64ADC6}"/>
              </a:ext>
            </a:extLst>
          </p:cNvPr>
          <p:cNvSpPr>
            <a:spLocks noGrp="1"/>
          </p:cNvSpPr>
          <p:nvPr>
            <p:ph idx="1"/>
          </p:nvPr>
        </p:nvSpPr>
        <p:spPr>
          <a:xfrm>
            <a:off x="575791" y="328412"/>
            <a:ext cx="10368915" cy="7390277"/>
          </a:xfrm>
        </p:spPr>
        <p:txBody>
          <a:bodyPr>
            <a:normAutofit fontScale="85000" lnSpcReduction="10000"/>
          </a:bodyPr>
          <a:lstStyle/>
          <a:p>
            <a:r>
              <a:rPr lang="ru-RU" dirty="0"/>
              <a:t>Задача философии — это рациональное подтверждение Закона. Опирается на Аристотеля, но не на Плотина.</a:t>
            </a:r>
          </a:p>
          <a:p>
            <a:r>
              <a:rPr lang="ru-RU" dirty="0"/>
              <a:t>Нельзя доказать ни вечность мира, ни его </a:t>
            </a:r>
            <a:r>
              <a:rPr lang="ru-RU" dirty="0" err="1"/>
              <a:t>сотворенность</a:t>
            </a:r>
            <a:r>
              <a:rPr lang="ru-RU" dirty="0"/>
              <a:t>. Но в любом случае Бог существует.</a:t>
            </a:r>
          </a:p>
          <a:p>
            <a:r>
              <a:rPr lang="ru-RU" dirty="0"/>
              <a:t>Если мир не вечен, то, следовательно, аристотелевское учение ложно, и нужно принять Моисеево учение о сотворении мира. Если же мир вечен, то существует неподвижный </a:t>
            </a:r>
            <a:r>
              <a:rPr lang="ru-RU" dirty="0" err="1"/>
              <a:t>перводвигатель</a:t>
            </a:r>
            <a:r>
              <a:rPr lang="ru-RU" dirty="0"/>
              <a:t>.</a:t>
            </a:r>
          </a:p>
          <a:p>
            <a:r>
              <a:rPr lang="ru-RU" dirty="0"/>
              <a:t>Бог – </a:t>
            </a:r>
            <a:r>
              <a:rPr lang="ru-RU" dirty="0" err="1"/>
              <a:t>необходимосущий</a:t>
            </a:r>
            <a:r>
              <a:rPr lang="ru-RU" dirty="0"/>
              <a:t>.</a:t>
            </a:r>
          </a:p>
          <a:p>
            <a:r>
              <a:rPr lang="ru-RU" dirty="0"/>
              <a:t>Последовательная </a:t>
            </a:r>
            <a:r>
              <a:rPr lang="ru-RU" dirty="0" err="1"/>
              <a:t>апофатика</a:t>
            </a:r>
            <a:r>
              <a:rPr lang="ru-RU" dirty="0"/>
              <a:t> в понимании имен Божиих.</a:t>
            </a:r>
          </a:p>
          <a:p>
            <a:r>
              <a:rPr lang="ru-RU" dirty="0"/>
              <a:t>Большую часть естественных наук, и божественную науку «должно утаивать от толпы».</a:t>
            </a:r>
          </a:p>
          <a:p>
            <a:endParaRPr lang="ru-RU" dirty="0"/>
          </a:p>
        </p:txBody>
      </p:sp>
    </p:spTree>
    <p:extLst>
      <p:ext uri="{BB962C8B-B14F-4D97-AF65-F5344CB8AC3E}">
        <p14:creationId xmlns:p14="http://schemas.microsoft.com/office/powerpoint/2010/main" val="211183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93" y="782046"/>
            <a:ext cx="10368915" cy="6936645"/>
          </a:xfrm>
        </p:spPr>
        <p:txBody>
          <a:bodyPr>
            <a:normAutofit/>
          </a:bodyPr>
          <a:lstStyle/>
          <a:p>
            <a:pPr marL="0" indent="0" algn="ctr">
              <a:buNone/>
            </a:pPr>
            <a:endParaRPr lang="ru-RU" sz="4535" dirty="0"/>
          </a:p>
          <a:p>
            <a:pPr marL="0" indent="0" algn="ctr">
              <a:buNone/>
            </a:pPr>
            <a:endParaRPr lang="ru-RU" sz="4535" dirty="0"/>
          </a:p>
          <a:p>
            <a:pPr marL="0" indent="0" algn="ctr">
              <a:buNone/>
            </a:pPr>
            <a:r>
              <a:rPr lang="en-US" sz="4535" dirty="0"/>
              <a:t>XIII </a:t>
            </a:r>
            <a:r>
              <a:rPr lang="ru-RU" sz="4535" dirty="0"/>
              <a:t>век</a:t>
            </a:r>
          </a:p>
        </p:txBody>
      </p:sp>
    </p:spTree>
    <p:extLst>
      <p:ext uri="{BB962C8B-B14F-4D97-AF65-F5344CB8AC3E}">
        <p14:creationId xmlns:p14="http://schemas.microsoft.com/office/powerpoint/2010/main" val="8945806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91" y="691317"/>
            <a:ext cx="10368915" cy="7027371"/>
          </a:xfrm>
        </p:spPr>
        <p:txBody>
          <a:bodyPr>
            <a:normAutofit fontScale="85000" lnSpcReduction="20000"/>
          </a:bodyPr>
          <a:lstStyle/>
          <a:p>
            <a:pPr>
              <a:lnSpc>
                <a:spcPct val="120000"/>
              </a:lnSpc>
            </a:pPr>
            <a:r>
              <a:rPr lang="ru-RU" dirty="0"/>
              <a:t>В сер. XII в. Раймонд де </a:t>
            </a:r>
            <a:r>
              <a:rPr lang="ru-RU" dirty="0" err="1"/>
              <a:t>Совта</a:t>
            </a:r>
            <a:r>
              <a:rPr lang="ru-RU" dirty="0"/>
              <a:t>, архиепископ Толедо, поручил перевести на латинский язык труды Аристотеля, аль-</a:t>
            </a:r>
            <a:r>
              <a:rPr lang="ru-RU" dirty="0" err="1"/>
              <a:t>Фараби</a:t>
            </a:r>
            <a:r>
              <a:rPr lang="ru-RU" dirty="0"/>
              <a:t>, Авиценны, аль-</a:t>
            </a:r>
            <a:r>
              <a:rPr lang="ru-RU" dirty="0" err="1"/>
              <a:t>Газали</a:t>
            </a:r>
            <a:r>
              <a:rPr lang="ru-RU" dirty="0"/>
              <a:t> и ибн-</a:t>
            </a:r>
            <a:r>
              <a:rPr lang="ru-RU" dirty="0" err="1"/>
              <a:t>Гебироля</a:t>
            </a:r>
            <a:r>
              <a:rPr lang="ru-RU" dirty="0"/>
              <a:t>.</a:t>
            </a:r>
          </a:p>
          <a:p>
            <a:pPr>
              <a:lnSpc>
                <a:spcPct val="120000"/>
              </a:lnSpc>
            </a:pPr>
            <a:r>
              <a:rPr lang="ru-RU" dirty="0"/>
              <a:t>В 1210 г. Парижский собор запретил под страхом отлучения от Церкви распространять философию Аристотеля и комментарии к ней. На первый план выделяется Тулуза.</a:t>
            </a:r>
          </a:p>
          <a:p>
            <a:pPr>
              <a:lnSpc>
                <a:spcPct val="120000"/>
              </a:lnSpc>
            </a:pPr>
            <a:r>
              <a:rPr lang="ru-RU" dirty="0"/>
              <a:t>В 1231 г. папа Григорий IX запретил преподавать Аристотеля и создал комиссию.</a:t>
            </a:r>
          </a:p>
          <a:p>
            <a:pPr>
              <a:lnSpc>
                <a:spcPct val="120000"/>
              </a:lnSpc>
            </a:pPr>
            <a:r>
              <a:rPr lang="ru-RU" dirty="0"/>
              <a:t>В 1245 г. папа Иннокентий IV распространит запрет в отношении Аристотеля на </a:t>
            </a:r>
            <a:r>
              <a:rPr lang="ru-RU" dirty="0" err="1"/>
              <a:t>Тулузский</a:t>
            </a:r>
            <a:r>
              <a:rPr lang="ru-RU" dirty="0"/>
              <a:t> университет.</a:t>
            </a:r>
          </a:p>
          <a:p>
            <a:endParaRPr lang="ru-RU" dirty="0"/>
          </a:p>
        </p:txBody>
      </p:sp>
    </p:spTree>
    <p:extLst>
      <p:ext uri="{BB962C8B-B14F-4D97-AF65-F5344CB8AC3E}">
        <p14:creationId xmlns:p14="http://schemas.microsoft.com/office/powerpoint/2010/main" val="20744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91" y="509866"/>
            <a:ext cx="10368915" cy="7208824"/>
          </a:xfrm>
        </p:spPr>
        <p:txBody>
          <a:bodyPr>
            <a:noAutofit/>
          </a:bodyPr>
          <a:lstStyle/>
          <a:p>
            <a:r>
              <a:rPr lang="ru-RU" sz="3276" dirty="0"/>
              <a:t>В 1270 г. Жиль </a:t>
            </a:r>
            <a:r>
              <a:rPr lang="ru-RU" sz="3276" dirty="0" err="1"/>
              <a:t>Лесинский</a:t>
            </a:r>
            <a:r>
              <a:rPr lang="ru-RU" sz="3276" dirty="0"/>
              <a:t> пишет Альберту Великому письмо с изложением 15-ти сомнительных положений, которые преподаются на философском факультете Парижского университета. Альберт указал, что из 15-ти тезисов 13 еретические, а 2 ошибочные. Епископ Парижа </a:t>
            </a:r>
            <a:r>
              <a:rPr lang="ru-RU" sz="3276" dirty="0" err="1"/>
              <a:t>Этьен</a:t>
            </a:r>
            <a:r>
              <a:rPr lang="ru-RU" sz="3276" dirty="0"/>
              <a:t> </a:t>
            </a:r>
            <a:r>
              <a:rPr lang="ru-RU" sz="3276" dirty="0" err="1"/>
              <a:t>Тампье</a:t>
            </a:r>
            <a:r>
              <a:rPr lang="ru-RU" sz="3276" dirty="0"/>
              <a:t> их осуждает.</a:t>
            </a:r>
          </a:p>
          <a:p>
            <a:r>
              <a:rPr lang="ru-RU" sz="3276" dirty="0"/>
              <a:t>Авторы тезисов – Сигер Брабантский, Боэций Дакийский и </a:t>
            </a:r>
            <a:r>
              <a:rPr lang="ru-RU" sz="3276" dirty="0" err="1"/>
              <a:t>Бернье</a:t>
            </a:r>
            <a:r>
              <a:rPr lang="ru-RU" sz="3276" dirty="0"/>
              <a:t> из </a:t>
            </a:r>
            <a:r>
              <a:rPr lang="ru-RU" sz="3276" dirty="0" err="1"/>
              <a:t>Нивеля</a:t>
            </a:r>
            <a:r>
              <a:rPr lang="ru-RU" sz="3276" dirty="0"/>
              <a:t> – создали собственный университет, ректором избрали Сигера. </a:t>
            </a:r>
            <a:r>
              <a:rPr lang="ru-RU" sz="3276" dirty="0">
                <a:solidFill>
                  <a:srgbClr val="FF0000"/>
                </a:solidFill>
              </a:rPr>
              <a:t>Латинский </a:t>
            </a:r>
            <a:r>
              <a:rPr lang="ru-RU" sz="3276" dirty="0" err="1">
                <a:solidFill>
                  <a:srgbClr val="FF0000"/>
                </a:solidFill>
              </a:rPr>
              <a:t>аверроизм</a:t>
            </a:r>
            <a:r>
              <a:rPr lang="ru-RU" sz="3276" dirty="0"/>
              <a:t>.</a:t>
            </a:r>
          </a:p>
          <a:p>
            <a:r>
              <a:rPr lang="ru-RU" sz="3276" dirty="0"/>
              <a:t>В 1275 г. он был закрыт.</a:t>
            </a:r>
          </a:p>
          <a:p>
            <a:r>
              <a:rPr lang="ru-RU" sz="3276" dirty="0"/>
              <a:t>Сигер и </a:t>
            </a:r>
            <a:r>
              <a:rPr lang="ru-RU" sz="3276" dirty="0" err="1"/>
              <a:t>Бернье</a:t>
            </a:r>
            <a:r>
              <a:rPr lang="ru-RU" sz="3276" dirty="0"/>
              <a:t> отправились к папе, а Боэций бежал.</a:t>
            </a:r>
          </a:p>
        </p:txBody>
      </p:sp>
    </p:spTree>
    <p:extLst>
      <p:ext uri="{BB962C8B-B14F-4D97-AF65-F5344CB8AC3E}">
        <p14:creationId xmlns:p14="http://schemas.microsoft.com/office/powerpoint/2010/main" val="129537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9684" y="540032"/>
            <a:ext cx="10225019" cy="7380752"/>
          </a:xfrm>
        </p:spPr>
        <p:txBody>
          <a:bodyPr>
            <a:normAutofit fontScale="85000" lnSpcReduction="20000"/>
          </a:bodyPr>
          <a:lstStyle/>
          <a:p>
            <a:pPr marL="0" indent="0">
              <a:lnSpc>
                <a:spcPct val="130000"/>
              </a:lnSpc>
              <a:buNone/>
            </a:pPr>
            <a:r>
              <a:rPr lang="ru-RU" sz="4300" dirty="0"/>
              <a:t>Итак, если то, более чего нельзя ничего помыслить, имеет бытие в одном только разуме, значит, то самое, более чего нельзя ничего помыслить, есть одновременно то, более чего возможно нечто помыслить; чего явным образом быть не может. Следовательно, вне всякого сомнения, нечто, более чего нельзя ничего помыслить, существует как в разуме, так и на деле. Вышесказанное справедливо в такой степени, что небытие этой сущности невозможно и помыслить. </a:t>
            </a:r>
            <a:endParaRPr lang="ru-RU"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791" y="346035"/>
            <a:ext cx="10368915" cy="1071096"/>
          </a:xfrm>
        </p:spPr>
        <p:txBody>
          <a:bodyPr>
            <a:noAutofit/>
          </a:bodyPr>
          <a:lstStyle/>
          <a:p>
            <a:r>
              <a:rPr lang="ru-RU" sz="3529" b="1" dirty="0"/>
              <a:t>Сигер Брабантский </a:t>
            </a:r>
            <a:br>
              <a:rPr lang="ru-RU" sz="3529" b="1" dirty="0"/>
            </a:br>
            <a:r>
              <a:rPr lang="ru-RU" sz="3529" b="1" dirty="0"/>
              <a:t>(</a:t>
            </a:r>
            <a:r>
              <a:rPr lang="ru-RU" sz="3529" b="1" dirty="0" err="1"/>
              <a:t>ок</a:t>
            </a:r>
            <a:r>
              <a:rPr lang="ru-RU" sz="3529" b="1" dirty="0"/>
              <a:t>. 1240 — между 1281–1284 гг.)</a:t>
            </a:r>
          </a:p>
        </p:txBody>
      </p:sp>
      <p:sp>
        <p:nvSpPr>
          <p:cNvPr id="3" name="Содержимое 2"/>
          <p:cNvSpPr>
            <a:spLocks noGrp="1"/>
          </p:cNvSpPr>
          <p:nvPr>
            <p:ph idx="1"/>
          </p:nvPr>
        </p:nvSpPr>
        <p:spPr>
          <a:xfrm>
            <a:off x="575793" y="1598587"/>
            <a:ext cx="10368915" cy="6120103"/>
          </a:xfrm>
        </p:spPr>
        <p:txBody>
          <a:bodyPr>
            <a:normAutofit fontScale="85000" lnSpcReduction="10000"/>
          </a:bodyPr>
          <a:lstStyle/>
          <a:p>
            <a:r>
              <a:rPr lang="ru-RU" dirty="0"/>
              <a:t>«О вечности мира», </a:t>
            </a:r>
          </a:p>
          <a:p>
            <a:r>
              <a:rPr lang="ru-RU" dirty="0"/>
              <a:t>«О необходимости и взаимосвязи причин», </a:t>
            </a:r>
          </a:p>
          <a:p>
            <a:r>
              <a:rPr lang="ru-RU" dirty="0"/>
              <a:t>«Вопросы о разумной душе», </a:t>
            </a:r>
          </a:p>
          <a:p>
            <a:r>
              <a:rPr lang="ru-RU" dirty="0"/>
              <a:t>«Вопрос о том является ли истинным высказывание „человек есть живое существо“ при не-существовании индивидуальных людей», </a:t>
            </a:r>
          </a:p>
          <a:p>
            <a:r>
              <a:rPr lang="ru-RU" dirty="0"/>
              <a:t>«Естественнонаучные вопросы», </a:t>
            </a:r>
          </a:p>
          <a:p>
            <a:r>
              <a:rPr lang="ru-RU" dirty="0"/>
              <a:t>«Вопросы к третьей книге „О душе“» и др.</a:t>
            </a:r>
          </a:p>
          <a:p>
            <a:endParaRPr lang="ru-RU" dirty="0"/>
          </a:p>
          <a:p>
            <a:r>
              <a:rPr lang="ru-RU" dirty="0"/>
              <a:t>Данте о Сигере: «что читал в Соломенном проулке в оны лета и неугодным правдам поучал»</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67756" y="360011"/>
            <a:ext cx="9576950" cy="7776793"/>
          </a:xfrm>
        </p:spPr>
        <p:txBody>
          <a:bodyPr>
            <a:normAutofit fontScale="92500"/>
          </a:bodyPr>
          <a:lstStyle/>
          <a:p>
            <a:pPr marL="0" indent="0" algn="ctr">
              <a:buNone/>
            </a:pPr>
            <a:r>
              <a:rPr lang="ru-RU" dirty="0"/>
              <a:t>Осужденные тезисы:</a:t>
            </a:r>
          </a:p>
          <a:p>
            <a:pPr marL="0" indent="0">
              <a:buNone/>
            </a:pPr>
            <a:r>
              <a:rPr lang="ru-RU" dirty="0"/>
              <a:t>1)  разум всех людей — один и тот же и един; </a:t>
            </a:r>
          </a:p>
          <a:p>
            <a:pPr marL="0" indent="0">
              <a:buNone/>
            </a:pPr>
            <a:r>
              <a:rPr lang="ru-RU" dirty="0"/>
              <a:t>2)  неверно или не соответствует истине положение: единичный человек познаёт;</a:t>
            </a:r>
          </a:p>
          <a:p>
            <a:pPr marL="0" indent="0">
              <a:buNone/>
            </a:pPr>
            <a:r>
              <a:rPr lang="ru-RU" dirty="0"/>
              <a:t>3) воля человека желает или делает выбор на основе необходимости;</a:t>
            </a:r>
          </a:p>
          <a:p>
            <a:pPr marL="0" indent="0">
              <a:buNone/>
            </a:pPr>
            <a:r>
              <a:rPr lang="ru-RU" dirty="0"/>
              <a:t>4) все, что происходит в этом мире, подчинено власти небесных тел;</a:t>
            </a:r>
          </a:p>
          <a:p>
            <a:pPr marL="0" indent="0">
              <a:buNone/>
            </a:pPr>
            <a:r>
              <a:rPr lang="ru-RU" dirty="0"/>
              <a:t>5) </a:t>
            </a:r>
            <a:r>
              <a:rPr lang="ru-RU" dirty="0">
                <a:solidFill>
                  <a:srgbClr val="FF0000"/>
                </a:solidFill>
              </a:rPr>
              <a:t>мир вечен</a:t>
            </a:r>
            <a:r>
              <a:rPr lang="ru-RU" dirty="0"/>
              <a:t>; </a:t>
            </a:r>
          </a:p>
          <a:p>
            <a:pPr marL="0" indent="0">
              <a:buNone/>
            </a:pPr>
            <a:r>
              <a:rPr lang="ru-RU" dirty="0"/>
              <a:t>6) первого человека не было никогда; </a:t>
            </a:r>
          </a:p>
          <a:p>
            <a:pPr marL="0" indent="0">
              <a:buNone/>
            </a:pPr>
            <a:r>
              <a:rPr lang="ru-RU" dirty="0"/>
              <a:t>7) </a:t>
            </a:r>
            <a:r>
              <a:rPr lang="ru-RU" dirty="0">
                <a:solidFill>
                  <a:srgbClr val="FF0000"/>
                </a:solidFill>
              </a:rPr>
              <a:t>душа — форма человека</a:t>
            </a:r>
            <a:r>
              <a:rPr lang="ru-RU" dirty="0"/>
              <a:t>, она гибнет, когда разрушается тело;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9724" y="419141"/>
            <a:ext cx="9864982" cy="7645656"/>
          </a:xfrm>
        </p:spPr>
        <p:txBody>
          <a:bodyPr>
            <a:normAutofit lnSpcReduction="10000"/>
          </a:bodyPr>
          <a:lstStyle/>
          <a:p>
            <a:pPr marL="0" indent="0">
              <a:buNone/>
            </a:pPr>
            <a:r>
              <a:rPr lang="ru-RU" dirty="0"/>
              <a:t>8) душа, отделенная после смерти от тела, не страдает от плотского огня; </a:t>
            </a:r>
          </a:p>
          <a:p>
            <a:pPr marL="0" indent="0">
              <a:buNone/>
            </a:pPr>
            <a:r>
              <a:rPr lang="ru-RU" dirty="0"/>
              <a:t>9) свободная воля — потенция пассивная, а не активная, и потому по необходимости ею движет то, к чему можно стремиться;</a:t>
            </a:r>
          </a:p>
          <a:p>
            <a:pPr marL="0" indent="0">
              <a:buNone/>
            </a:pPr>
            <a:r>
              <a:rPr lang="ru-RU" dirty="0"/>
              <a:t>10) </a:t>
            </a:r>
            <a:r>
              <a:rPr lang="ru-RU" dirty="0">
                <a:solidFill>
                  <a:srgbClr val="FF0000"/>
                </a:solidFill>
              </a:rPr>
              <a:t>Бог не познает единичных вещей</a:t>
            </a:r>
            <a:r>
              <a:rPr lang="ru-RU" dirty="0"/>
              <a:t>; </a:t>
            </a:r>
          </a:p>
          <a:p>
            <a:pPr marL="0" indent="0">
              <a:buNone/>
            </a:pPr>
            <a:r>
              <a:rPr lang="ru-RU" dirty="0"/>
              <a:t>11) Бог не познает того, что отлично от Него Самого; </a:t>
            </a:r>
          </a:p>
          <a:p>
            <a:pPr marL="0" indent="0">
              <a:buNone/>
            </a:pPr>
            <a:r>
              <a:rPr lang="ru-RU" dirty="0"/>
              <a:t>12) действия людей не направляются Божественным провидением;</a:t>
            </a:r>
          </a:p>
          <a:p>
            <a:pPr marL="0" indent="0">
              <a:buNone/>
            </a:pPr>
            <a:r>
              <a:rPr lang="ru-RU" dirty="0"/>
              <a:t>13) Бог не может дать бессмертие или нетленность преходящей и телесной вещи.</a:t>
            </a:r>
          </a:p>
        </p:txBody>
      </p:sp>
    </p:spTree>
    <p:extLst>
      <p:ext uri="{BB962C8B-B14F-4D97-AF65-F5344CB8AC3E}">
        <p14:creationId xmlns:p14="http://schemas.microsoft.com/office/powerpoint/2010/main" val="340246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720045"/>
            <a:ext cx="10368915" cy="6998643"/>
          </a:xfrm>
        </p:spPr>
        <p:txBody>
          <a:bodyPr/>
          <a:lstStyle/>
          <a:p>
            <a:pPr marL="0" indent="0" algn="ctr">
              <a:buNone/>
            </a:pPr>
            <a:r>
              <a:rPr lang="ru-RU" b="1" dirty="0"/>
              <a:t>Монашеские ордена</a:t>
            </a:r>
          </a:p>
          <a:p>
            <a:pPr marL="0" indent="0" algn="ctr">
              <a:buNone/>
            </a:pPr>
            <a:r>
              <a:rPr lang="ru-RU" dirty="0">
                <a:solidFill>
                  <a:srgbClr val="FF0000"/>
                </a:solidFill>
              </a:rPr>
              <a:t>Орден доминиканцев </a:t>
            </a:r>
            <a:r>
              <a:rPr lang="ru-RU" dirty="0"/>
              <a:t>(проповедников).</a:t>
            </a:r>
          </a:p>
          <a:p>
            <a:r>
              <a:rPr lang="ru-RU" dirty="0"/>
              <a:t> Основан Домиником де Гусманом (1170–1221). </a:t>
            </a:r>
          </a:p>
          <a:p>
            <a:r>
              <a:rPr lang="ru-RU" dirty="0"/>
              <a:t>Борьба с ересями, главным образом – с альбигойцами (катарами), разновидностью манихейства. </a:t>
            </a:r>
          </a:p>
          <a:p>
            <a:r>
              <a:rPr lang="en-US" dirty="0"/>
              <a:t>D</a:t>
            </a:r>
            <a:r>
              <a:rPr lang="ru-RU" dirty="0" err="1"/>
              <a:t>omini</a:t>
            </a:r>
            <a:r>
              <a:rPr lang="ru-RU" dirty="0"/>
              <a:t> </a:t>
            </a:r>
            <a:r>
              <a:rPr lang="ru-RU" dirty="0" err="1"/>
              <a:t>canes</a:t>
            </a:r>
            <a:r>
              <a:rPr lang="ru-RU" dirty="0"/>
              <a:t> — «псы Господни».</a:t>
            </a:r>
            <a:r>
              <a:rPr lang="en-US" dirty="0"/>
              <a:t> </a:t>
            </a:r>
            <a:endParaRPr lang="ru-RU" dirty="0"/>
          </a:p>
          <a:p>
            <a:r>
              <a:rPr lang="ru-RU" dirty="0"/>
              <a:t>Главные задачи — проповедь Евангелия и изучение наук.</a:t>
            </a:r>
          </a:p>
        </p:txBody>
      </p:sp>
    </p:spTree>
    <p:extLst>
      <p:ext uri="{BB962C8B-B14F-4D97-AF65-F5344CB8AC3E}">
        <p14:creationId xmlns:p14="http://schemas.microsoft.com/office/powerpoint/2010/main" val="100223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1005" y="7405096"/>
            <a:ext cx="10368915" cy="714314"/>
          </a:xfrm>
        </p:spPr>
        <p:txBody>
          <a:bodyPr>
            <a:normAutofit/>
          </a:bodyPr>
          <a:lstStyle/>
          <a:p>
            <a:r>
              <a:rPr lang="ru-RU" sz="4032" b="1" dirty="0" err="1"/>
              <a:t>Домини́к</a:t>
            </a:r>
            <a:r>
              <a:rPr lang="ru-RU" sz="4032" b="1" dirty="0"/>
              <a:t> де </a:t>
            </a:r>
            <a:r>
              <a:rPr lang="ru-RU" sz="4032" b="1" dirty="0" err="1"/>
              <a:t>Гусма́н</a:t>
            </a:r>
            <a:r>
              <a:rPr lang="ru-RU" sz="4032" b="1" dirty="0"/>
              <a:t> </a:t>
            </a:r>
            <a:r>
              <a:rPr lang="ru-RU" sz="4032" b="1" dirty="0" err="1"/>
              <a:t>Гарсе́с</a:t>
            </a:r>
            <a:r>
              <a:rPr lang="ru-RU" sz="4032" dirty="0"/>
              <a:t> </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82807" y="342658"/>
            <a:ext cx="4430043" cy="6699533"/>
          </a:xfrm>
        </p:spPr>
      </p:pic>
    </p:spTree>
    <p:extLst>
      <p:ext uri="{BB962C8B-B14F-4D97-AF65-F5344CB8AC3E}">
        <p14:creationId xmlns:p14="http://schemas.microsoft.com/office/powerpoint/2010/main" val="36371029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91" y="691317"/>
            <a:ext cx="10368915" cy="7027371"/>
          </a:xfrm>
        </p:spPr>
        <p:txBody>
          <a:bodyPr/>
          <a:lstStyle/>
          <a:p>
            <a:pPr marL="0" indent="0" algn="ctr">
              <a:buNone/>
            </a:pPr>
            <a:r>
              <a:rPr lang="ru-RU" dirty="0">
                <a:solidFill>
                  <a:srgbClr val="FF0000"/>
                </a:solidFill>
              </a:rPr>
              <a:t>Орден францисканцев</a:t>
            </a:r>
            <a:r>
              <a:rPr lang="ru-RU" dirty="0"/>
              <a:t>. </a:t>
            </a:r>
          </a:p>
          <a:p>
            <a:r>
              <a:rPr lang="ru-RU" dirty="0"/>
              <a:t>Франциск Ассизский (Джованни </a:t>
            </a:r>
            <a:r>
              <a:rPr lang="ru-RU" dirty="0" err="1"/>
              <a:t>Франческо</a:t>
            </a:r>
            <a:r>
              <a:rPr lang="ru-RU" dirty="0"/>
              <a:t> </a:t>
            </a:r>
            <a:r>
              <a:rPr lang="ru-RU" dirty="0" err="1"/>
              <a:t>ди</a:t>
            </a:r>
            <a:r>
              <a:rPr lang="ru-RU" dirty="0"/>
              <a:t> </a:t>
            </a:r>
            <a:r>
              <a:rPr lang="ru-RU" dirty="0" err="1"/>
              <a:t>Пьетро</a:t>
            </a:r>
            <a:r>
              <a:rPr lang="ru-RU" dirty="0"/>
              <a:t> </a:t>
            </a:r>
            <a:r>
              <a:rPr lang="ru-RU" dirty="0" err="1"/>
              <a:t>Бернардоне</a:t>
            </a:r>
            <a:r>
              <a:rPr lang="ru-RU" dirty="0"/>
              <a:t>) (1182–1226). </a:t>
            </a:r>
          </a:p>
          <a:p>
            <a:r>
              <a:rPr lang="ru-RU" dirty="0"/>
              <a:t>Главная задача — возвращение к идеалам и нормам первоначальной Церкви.</a:t>
            </a:r>
          </a:p>
          <a:p>
            <a:endParaRPr lang="ru-RU" dirty="0"/>
          </a:p>
        </p:txBody>
      </p:sp>
    </p:spTree>
    <p:extLst>
      <p:ext uri="{BB962C8B-B14F-4D97-AF65-F5344CB8AC3E}">
        <p14:creationId xmlns:p14="http://schemas.microsoft.com/office/powerpoint/2010/main" val="283083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0278" y="7314366"/>
            <a:ext cx="10368915" cy="816541"/>
          </a:xfrm>
        </p:spPr>
        <p:txBody>
          <a:bodyPr>
            <a:normAutofit fontScale="90000"/>
          </a:bodyPr>
          <a:lstStyle/>
          <a:p>
            <a:r>
              <a:rPr lang="ru-RU" sz="3529" b="1" i="1" dirty="0" err="1"/>
              <a:t>Джотто</a:t>
            </a:r>
            <a:r>
              <a:rPr lang="ru-RU" sz="3529" dirty="0"/>
              <a:t>. Франциск Ассизский отказывается </a:t>
            </a:r>
            <a:br>
              <a:rPr lang="ru-RU" sz="3529" dirty="0"/>
            </a:br>
            <a:r>
              <a:rPr lang="ru-RU" sz="3529" dirty="0"/>
              <a:t>от имущества. </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60748" y="328408"/>
            <a:ext cx="5867806" cy="6713779"/>
          </a:xfrm>
        </p:spPr>
      </p:pic>
    </p:spTree>
    <p:extLst>
      <p:ext uri="{BB962C8B-B14F-4D97-AF65-F5344CB8AC3E}">
        <p14:creationId xmlns:p14="http://schemas.microsoft.com/office/powerpoint/2010/main" val="205255859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0278" y="237680"/>
            <a:ext cx="10368915" cy="1633081"/>
          </a:xfrm>
        </p:spPr>
        <p:txBody>
          <a:bodyPr>
            <a:noAutofit/>
          </a:bodyPr>
          <a:lstStyle/>
          <a:p>
            <a:r>
              <a:rPr lang="ru-RU" sz="3529" b="1" dirty="0"/>
              <a:t>Альберт Великий </a:t>
            </a:r>
            <a:br>
              <a:rPr lang="ru-RU" sz="3529" b="1" dirty="0"/>
            </a:br>
            <a:r>
              <a:rPr lang="ru-RU" sz="3529" b="1" dirty="0"/>
              <a:t>(Альберт фон </a:t>
            </a:r>
            <a:r>
              <a:rPr lang="ru-RU" sz="3529" b="1" dirty="0" err="1"/>
              <a:t>Больштедт</a:t>
            </a:r>
            <a:r>
              <a:rPr lang="ru-RU" sz="3529" b="1" dirty="0"/>
              <a:t>) </a:t>
            </a:r>
            <a:br>
              <a:rPr lang="ru-RU" sz="3529" b="1" dirty="0"/>
            </a:br>
            <a:r>
              <a:rPr lang="ru-RU" sz="3529" b="1" dirty="0"/>
              <a:t>(</a:t>
            </a:r>
            <a:r>
              <a:rPr lang="ru-RU" sz="3529" b="1" dirty="0" err="1"/>
              <a:t>ок</a:t>
            </a:r>
            <a:r>
              <a:rPr lang="ru-RU" sz="3529" b="1" dirty="0"/>
              <a:t>. 1200 - 1280)</a:t>
            </a:r>
          </a:p>
        </p:txBody>
      </p:sp>
      <p:pic>
        <p:nvPicPr>
          <p:cNvPr id="4" name="Рисунок 3" descr="AlbertusMagnus.jpg"/>
          <p:cNvPicPr>
            <a:picLocks noChangeAspect="1"/>
          </p:cNvPicPr>
          <p:nvPr/>
        </p:nvPicPr>
        <p:blipFill>
          <a:blip r:embed="rId2" cstate="print"/>
          <a:stretch>
            <a:fillRect/>
          </a:stretch>
        </p:blipFill>
        <p:spPr>
          <a:xfrm>
            <a:off x="2991131" y="1961491"/>
            <a:ext cx="5704803" cy="6005054"/>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B51DD3F-0B57-48AF-B9D8-9660EFD4AC8F}"/>
              </a:ext>
            </a:extLst>
          </p:cNvPr>
          <p:cNvSpPr>
            <a:spLocks noGrp="1"/>
          </p:cNvSpPr>
          <p:nvPr>
            <p:ph idx="1"/>
          </p:nvPr>
        </p:nvSpPr>
        <p:spPr>
          <a:xfrm>
            <a:off x="575791" y="600594"/>
            <a:ext cx="10368915" cy="7118097"/>
          </a:xfrm>
        </p:spPr>
        <p:txBody>
          <a:bodyPr>
            <a:normAutofit fontScale="77500" lnSpcReduction="20000"/>
          </a:bodyPr>
          <a:lstStyle/>
          <a:p>
            <a:r>
              <a:rPr lang="ru-RU" dirty="0"/>
              <a:t>Родился в </a:t>
            </a:r>
            <a:r>
              <a:rPr lang="ru-RU" dirty="0" err="1"/>
              <a:t>Лауингене</a:t>
            </a:r>
            <a:r>
              <a:rPr lang="ru-RU" dirty="0"/>
              <a:t>, в Швабии, на юго-западе Германии. </a:t>
            </a:r>
          </a:p>
          <a:p>
            <a:r>
              <a:rPr lang="ru-RU" dirty="0"/>
              <a:t>Учился в Болонье и Падуе.</a:t>
            </a:r>
          </a:p>
          <a:p>
            <a:r>
              <a:rPr lang="ru-RU" dirty="0"/>
              <a:t>1223 - вступил в доминиканский орден. </a:t>
            </a:r>
          </a:p>
          <a:p>
            <a:r>
              <a:rPr lang="ru-RU" dirty="0"/>
              <a:t>Учеба в Кельне, а с 1240 г. - в Париже.</a:t>
            </a:r>
          </a:p>
          <a:p>
            <a:r>
              <a:rPr lang="ru-RU" dirty="0"/>
              <a:t>1245-1248 – преподает в Париже. </a:t>
            </a:r>
          </a:p>
          <a:p>
            <a:r>
              <a:rPr lang="ru-RU" dirty="0"/>
              <a:t>В 1248 г. в Кельне организует доминиканскую школу. </a:t>
            </a:r>
          </a:p>
          <a:p>
            <a:r>
              <a:rPr lang="ru-RU" dirty="0"/>
              <a:t>В 1254-1257 гг. возглавляет доминиканскую епархию в Германии.</a:t>
            </a:r>
          </a:p>
          <a:p>
            <a:r>
              <a:rPr lang="ru-RU" dirty="0"/>
              <a:t>В 1260-1262 гг. - епископ Регенсбурга. </a:t>
            </a:r>
          </a:p>
          <a:p>
            <a:r>
              <a:rPr lang="ru-RU" dirty="0"/>
              <a:t>В последующие годы и до самой смерти (1280) он жил главным образом в Кельне.</a:t>
            </a:r>
          </a:p>
          <a:p>
            <a:r>
              <a:rPr lang="ru-RU" dirty="0"/>
              <a:t>«Всеобъемлющий доктор» (</a:t>
            </a:r>
            <a:r>
              <a:rPr lang="ru-RU" dirty="0" err="1"/>
              <a:t>doctor</a:t>
            </a:r>
            <a:r>
              <a:rPr lang="ru-RU" dirty="0"/>
              <a:t> </a:t>
            </a:r>
            <a:r>
              <a:rPr lang="ru-RU" dirty="0" err="1"/>
              <a:t>universalis</a:t>
            </a:r>
            <a:r>
              <a:rPr lang="ru-RU" dirty="0"/>
              <a:t>).</a:t>
            </a:r>
          </a:p>
          <a:p>
            <a:r>
              <a:rPr lang="ru-RU" dirty="0"/>
              <a:t>1622 – беатификация, 1931 – канонизация.</a:t>
            </a:r>
          </a:p>
          <a:p>
            <a:r>
              <a:rPr lang="ru-RU" dirty="0"/>
              <a:t>Покровитель учёных.</a:t>
            </a:r>
          </a:p>
        </p:txBody>
      </p:sp>
    </p:spTree>
    <p:extLst>
      <p:ext uri="{BB962C8B-B14F-4D97-AF65-F5344CB8AC3E}">
        <p14:creationId xmlns:p14="http://schemas.microsoft.com/office/powerpoint/2010/main" val="3787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314234C-7ACE-4D51-847F-A1F852EC531B}"/>
              </a:ext>
            </a:extLst>
          </p:cNvPr>
          <p:cNvSpPr>
            <a:spLocks noGrp="1"/>
          </p:cNvSpPr>
          <p:nvPr>
            <p:ph idx="1"/>
          </p:nvPr>
        </p:nvSpPr>
        <p:spPr>
          <a:xfrm>
            <a:off x="575791" y="691317"/>
            <a:ext cx="10368915" cy="7027371"/>
          </a:xfrm>
        </p:spPr>
        <p:txBody>
          <a:bodyPr>
            <a:normAutofit lnSpcReduction="10000"/>
          </a:bodyPr>
          <a:lstStyle/>
          <a:p>
            <a:r>
              <a:rPr lang="ru-RU" dirty="0"/>
              <a:t>Работы:</a:t>
            </a:r>
          </a:p>
          <a:p>
            <a:r>
              <a:rPr lang="ru-RU" dirty="0"/>
              <a:t>1. Комментарии к Аристотелю и другим философам.</a:t>
            </a:r>
          </a:p>
          <a:p>
            <a:r>
              <a:rPr lang="ru-RU" i="1" dirty="0"/>
              <a:t>2. </a:t>
            </a:r>
            <a:r>
              <a:rPr lang="en-US" dirty="0"/>
              <a:t>«</a:t>
            </a:r>
            <a:r>
              <a:rPr lang="ru-RU" dirty="0"/>
              <a:t>Сумма о творениях»</a:t>
            </a:r>
          </a:p>
          <a:p>
            <a:r>
              <a:rPr lang="ru-RU" dirty="0"/>
              <a:t>3. </a:t>
            </a:r>
            <a:r>
              <a:rPr lang="en-US" dirty="0"/>
              <a:t>«</a:t>
            </a:r>
            <a:r>
              <a:rPr lang="ru-RU" dirty="0"/>
              <a:t>О душе»</a:t>
            </a:r>
          </a:p>
          <a:p>
            <a:r>
              <a:rPr lang="ru-RU" dirty="0"/>
              <a:t>4. </a:t>
            </a:r>
            <a:r>
              <a:rPr lang="en-US" dirty="0"/>
              <a:t>«</a:t>
            </a:r>
            <a:r>
              <a:rPr lang="ru-RU" dirty="0"/>
              <a:t>О причинах и о возникновении всего»,</a:t>
            </a:r>
          </a:p>
          <a:p>
            <a:r>
              <a:rPr lang="ru-RU" dirty="0"/>
              <a:t>5. </a:t>
            </a:r>
            <a:r>
              <a:rPr lang="en-US" dirty="0"/>
              <a:t>«</a:t>
            </a:r>
            <a:r>
              <a:rPr lang="ru-RU" dirty="0"/>
              <a:t>Метафизика»</a:t>
            </a:r>
          </a:p>
          <a:p>
            <a:r>
              <a:rPr lang="ru-RU" dirty="0"/>
              <a:t>6. </a:t>
            </a:r>
            <a:r>
              <a:rPr lang="en-US" dirty="0"/>
              <a:t>«</a:t>
            </a:r>
            <a:r>
              <a:rPr lang="ru-RU" dirty="0"/>
              <a:t>Сумма теологии». </a:t>
            </a:r>
          </a:p>
          <a:p>
            <a:r>
              <a:rPr lang="ru-RU" dirty="0"/>
              <a:t>Читает произведения Платона, Аристотеля, Авиценны, Аверроэса, Ибн </a:t>
            </a:r>
            <a:r>
              <a:rPr lang="ru-RU" dirty="0" err="1"/>
              <a:t>Гебироля</a:t>
            </a:r>
            <a:r>
              <a:rPr lang="ru-RU" dirty="0"/>
              <a:t> и др.</a:t>
            </a:r>
          </a:p>
        </p:txBody>
      </p:sp>
    </p:spTree>
    <p:extLst>
      <p:ext uri="{BB962C8B-B14F-4D97-AF65-F5344CB8AC3E}">
        <p14:creationId xmlns:p14="http://schemas.microsoft.com/office/powerpoint/2010/main" val="162751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9B75097-0539-4408-8602-F720D1C7E562}"/>
              </a:ext>
            </a:extLst>
          </p:cNvPr>
          <p:cNvSpPr>
            <a:spLocks noGrp="1"/>
          </p:cNvSpPr>
          <p:nvPr>
            <p:ph idx="1"/>
          </p:nvPr>
        </p:nvSpPr>
        <p:spPr>
          <a:xfrm>
            <a:off x="1727796" y="647973"/>
            <a:ext cx="9216670" cy="7488832"/>
          </a:xfrm>
        </p:spPr>
        <p:txBody>
          <a:bodyPr>
            <a:normAutofit fontScale="92500"/>
          </a:bodyPr>
          <a:lstStyle/>
          <a:p>
            <a:pPr marL="0" indent="0">
              <a:buNone/>
            </a:pPr>
            <a:r>
              <a:rPr lang="ru-RU" sz="4000" dirty="0"/>
              <a:t>Ибо мыслимо нечто, о чем нельзя даже помыслить, что его нет, и это больше, чем если о чем-либо можно помыслить, что его нет. </a:t>
            </a:r>
            <a:r>
              <a:rPr lang="ru-RU" sz="4000" dirty="0">
                <a:solidFill>
                  <a:srgbClr val="FF0000"/>
                </a:solidFill>
              </a:rPr>
              <a:t>Ведь если то, более чего нельзя ничего помыслить, может быть помыслено как то, чего нет, из этого следует, будто бы то самое, более чего нельзя ничего помыслить, не есть то, более чего нельзя ничего помыслить; а это явное противоречие</a:t>
            </a:r>
            <a:r>
              <a:rPr lang="ru-RU" sz="4000" dirty="0"/>
              <a:t>. Итак, воистину есть то, более чего нельзя ничего помыслить, и притом так, что его небытия и помыслить невозможно. И это Ты, Господи, Боже наш!» </a:t>
            </a:r>
          </a:p>
          <a:p>
            <a:pPr marL="0" indent="0">
              <a:buNone/>
            </a:pPr>
            <a:endParaRPr lang="ru-RU" dirty="0"/>
          </a:p>
        </p:txBody>
      </p:sp>
    </p:spTree>
    <p:extLst>
      <p:ext uri="{BB962C8B-B14F-4D97-AF65-F5344CB8AC3E}">
        <p14:creationId xmlns:p14="http://schemas.microsoft.com/office/powerpoint/2010/main" val="766411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D7C2741-01D8-463B-94CB-C485202B887D}"/>
              </a:ext>
            </a:extLst>
          </p:cNvPr>
          <p:cNvSpPr>
            <a:spLocks noGrp="1"/>
          </p:cNvSpPr>
          <p:nvPr>
            <p:ph idx="1"/>
          </p:nvPr>
        </p:nvSpPr>
        <p:spPr>
          <a:xfrm>
            <a:off x="575791" y="691317"/>
            <a:ext cx="10368915" cy="7027371"/>
          </a:xfrm>
        </p:spPr>
        <p:txBody>
          <a:bodyPr>
            <a:normAutofit fontScale="92500" lnSpcReduction="10000"/>
          </a:bodyPr>
          <a:lstStyle/>
          <a:p>
            <a:r>
              <a:rPr lang="ru-RU" dirty="0"/>
              <a:t>«Когда между ними [философией и Откровением] нет согласия, то в том, что касается веры и нравственности, нужно больше верить Августину, чем философам. Но если бы речь зашла о медицине, я больше поверил бы Гиппократу и Галену; а если речь идет о физике, то я верю Аристотелю — ведь он лучше всех знал природу».</a:t>
            </a:r>
          </a:p>
          <a:p>
            <a:r>
              <a:rPr lang="ru-RU" dirty="0"/>
              <a:t>«Знай, что стать законченным философом можно, только познав оба философских учения — Аристотеля и Платона». </a:t>
            </a:r>
          </a:p>
          <a:p>
            <a:r>
              <a:rPr lang="ru-RU" dirty="0"/>
              <a:t>Вслед за Аристотелем считает, что физика должна основываться на опыте.</a:t>
            </a:r>
          </a:p>
          <a:p>
            <a:endParaRPr lang="ru-RU" dirty="0"/>
          </a:p>
        </p:txBody>
      </p:sp>
    </p:spTree>
    <p:extLst>
      <p:ext uri="{BB962C8B-B14F-4D97-AF65-F5344CB8AC3E}">
        <p14:creationId xmlns:p14="http://schemas.microsoft.com/office/powerpoint/2010/main" val="268276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_0418.JPG"/>
          <p:cNvPicPr>
            <a:picLocks noGrp="1" noChangeAspect="1"/>
          </p:cNvPicPr>
          <p:nvPr>
            <p:ph idx="1"/>
          </p:nvPr>
        </p:nvPicPr>
        <p:blipFill>
          <a:blip r:embed="rId2" cstate="print"/>
          <a:stretch>
            <a:fillRect/>
          </a:stretch>
        </p:blipFill>
        <p:spPr>
          <a:xfrm>
            <a:off x="629763" y="10"/>
            <a:ext cx="8770165" cy="6577622"/>
          </a:xfrm>
        </p:spPr>
      </p:pic>
      <p:sp>
        <p:nvSpPr>
          <p:cNvPr id="5" name="TextBox 4"/>
          <p:cNvSpPr txBox="1"/>
          <p:nvPr/>
        </p:nvSpPr>
        <p:spPr>
          <a:xfrm>
            <a:off x="809778" y="6840626"/>
            <a:ext cx="8640823" cy="441339"/>
          </a:xfrm>
          <a:prstGeom prst="rect">
            <a:avLst/>
          </a:prstGeom>
          <a:noFill/>
        </p:spPr>
        <p:txBody>
          <a:bodyPr wrap="square" rtlCol="0">
            <a:spAutoFit/>
          </a:bodyPr>
          <a:lstStyle/>
          <a:p>
            <a:pPr algn="ctr"/>
            <a:r>
              <a:rPr lang="en-US" sz="2268" dirty="0" err="1"/>
              <a:t>Maubert</a:t>
            </a:r>
            <a:r>
              <a:rPr lang="en-US" sz="2268" dirty="0"/>
              <a:t> = Maitre Albert</a:t>
            </a:r>
            <a:endParaRPr lang="ru-RU" sz="2268"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Фома Аквинский </a:t>
            </a:r>
            <a:br>
              <a:rPr lang="ru-RU" dirty="0"/>
            </a:br>
            <a:r>
              <a:rPr lang="ru-RU" dirty="0"/>
              <a:t>(1225 или 1226 - 1274)</a:t>
            </a:r>
          </a:p>
        </p:txBody>
      </p:sp>
      <p:pic>
        <p:nvPicPr>
          <p:cNvPr id="5" name="Рисунок 4" descr="Фома.jpg"/>
          <p:cNvPicPr>
            <a:picLocks noChangeAspect="1"/>
          </p:cNvPicPr>
          <p:nvPr/>
        </p:nvPicPr>
        <p:blipFill>
          <a:blip r:embed="rId2" cstate="print"/>
          <a:stretch>
            <a:fillRect/>
          </a:stretch>
        </p:blipFill>
        <p:spPr>
          <a:xfrm>
            <a:off x="3401352" y="1961491"/>
            <a:ext cx="4717791" cy="58972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A28D510-2128-4071-8E4A-2A9E5C9F42EA}"/>
              </a:ext>
            </a:extLst>
          </p:cNvPr>
          <p:cNvSpPr>
            <a:spLocks noGrp="1"/>
          </p:cNvSpPr>
          <p:nvPr>
            <p:ph idx="1"/>
          </p:nvPr>
        </p:nvSpPr>
        <p:spPr>
          <a:xfrm>
            <a:off x="575793" y="872776"/>
            <a:ext cx="10368915" cy="6845917"/>
          </a:xfrm>
        </p:spPr>
        <p:txBody>
          <a:bodyPr>
            <a:normAutofit fontScale="70000" lnSpcReduction="20000"/>
          </a:bodyPr>
          <a:lstStyle/>
          <a:p>
            <a:r>
              <a:rPr lang="ru-RU" dirty="0"/>
              <a:t>Родился в Неаполитанском королевстве, в замке </a:t>
            </a:r>
            <a:r>
              <a:rPr lang="ru-RU" dirty="0" err="1"/>
              <a:t>Роккасекка</a:t>
            </a:r>
            <a:r>
              <a:rPr lang="ru-RU" dirty="0"/>
              <a:t> близ городка Аквино.</a:t>
            </a:r>
          </a:p>
          <a:p>
            <a:r>
              <a:rPr lang="ru-RU" dirty="0"/>
              <a:t>С 1230 по 1239 живет в бенедиктинском монастыре </a:t>
            </a:r>
            <a:r>
              <a:rPr lang="ru-RU" dirty="0" err="1"/>
              <a:t>Монтекассино</a:t>
            </a:r>
            <a:r>
              <a:rPr lang="ru-RU" dirty="0"/>
              <a:t>.</a:t>
            </a:r>
          </a:p>
          <a:p>
            <a:r>
              <a:rPr lang="ru-RU" dirty="0"/>
              <a:t>1239-1243 </a:t>
            </a:r>
            <a:r>
              <a:rPr lang="en-US" dirty="0"/>
              <a:t>—</a:t>
            </a:r>
            <a:r>
              <a:rPr lang="ru-RU" dirty="0"/>
              <a:t> учится в университете Неаполя.</a:t>
            </a:r>
          </a:p>
          <a:p>
            <a:r>
              <a:rPr lang="ru-RU" dirty="0"/>
              <a:t>Решает стать доминиканцем. Домашнее заточение.</a:t>
            </a:r>
            <a:endParaRPr lang="en-US" dirty="0"/>
          </a:p>
          <a:p>
            <a:r>
              <a:rPr lang="ru-RU" dirty="0"/>
              <a:t>1245 </a:t>
            </a:r>
            <a:r>
              <a:rPr lang="en-US" dirty="0"/>
              <a:t>-1248 — </a:t>
            </a:r>
            <a:r>
              <a:rPr lang="ru-RU" dirty="0"/>
              <a:t>учится в Парижском университете, слушает Альберта Великого.</a:t>
            </a:r>
            <a:endParaRPr lang="en-US" dirty="0"/>
          </a:p>
          <a:p>
            <a:r>
              <a:rPr lang="en-US" dirty="0"/>
              <a:t>1248-1252 – </a:t>
            </a:r>
            <a:r>
              <a:rPr lang="ru-RU" dirty="0"/>
              <a:t>в Кельне у Альберта.</a:t>
            </a:r>
          </a:p>
          <a:p>
            <a:r>
              <a:rPr lang="ru-RU" dirty="0"/>
              <a:t>1252- 1259 – преподает в Париже.</a:t>
            </a:r>
          </a:p>
          <a:p>
            <a:r>
              <a:rPr lang="ru-RU" dirty="0"/>
              <a:t>1259-1268 – в Риме.</a:t>
            </a:r>
          </a:p>
          <a:p>
            <a:r>
              <a:rPr lang="ru-RU" dirty="0"/>
              <a:t>1269-1272 – опять Париж.</a:t>
            </a:r>
          </a:p>
          <a:p>
            <a:r>
              <a:rPr lang="ru-RU" dirty="0"/>
              <a:t>Неаполь.</a:t>
            </a:r>
          </a:p>
          <a:p>
            <a:r>
              <a:rPr lang="ru-RU" dirty="0"/>
              <a:t>1274 – по дороге в Лион умирает.</a:t>
            </a:r>
          </a:p>
          <a:p>
            <a:r>
              <a:rPr lang="ru-RU" dirty="0"/>
              <a:t>«Ангельский доктор» (</a:t>
            </a:r>
            <a:r>
              <a:rPr lang="ru-RU" dirty="0" err="1"/>
              <a:t>doctor</a:t>
            </a:r>
            <a:r>
              <a:rPr lang="ru-RU" dirty="0"/>
              <a:t> </a:t>
            </a:r>
            <a:r>
              <a:rPr lang="ru-RU" dirty="0" err="1"/>
              <a:t>angelicus</a:t>
            </a:r>
            <a:r>
              <a:rPr lang="ru-RU" dirty="0"/>
              <a:t>)</a:t>
            </a:r>
          </a:p>
          <a:p>
            <a:r>
              <a:rPr lang="ru-RU" dirty="0"/>
              <a:t>1323 г. – канонизирован.</a:t>
            </a:r>
            <a:endParaRPr lang="en-US" dirty="0"/>
          </a:p>
          <a:p>
            <a:endParaRPr lang="ru-RU" dirty="0"/>
          </a:p>
        </p:txBody>
      </p:sp>
    </p:spTree>
    <p:extLst>
      <p:ext uri="{BB962C8B-B14F-4D97-AF65-F5344CB8AC3E}">
        <p14:creationId xmlns:p14="http://schemas.microsoft.com/office/powerpoint/2010/main" val="358723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360012"/>
            <a:ext cx="10368915" cy="7358678"/>
          </a:xfrm>
        </p:spPr>
        <p:txBody>
          <a:bodyPr>
            <a:normAutofit/>
          </a:bodyPr>
          <a:lstStyle/>
          <a:p>
            <a:pPr marL="0" indent="0" algn="ctr">
              <a:buNone/>
            </a:pPr>
            <a:r>
              <a:rPr lang="ru-RU" sz="3024" b="1" dirty="0"/>
              <a:t>Труды:</a:t>
            </a:r>
          </a:p>
          <a:p>
            <a:r>
              <a:rPr lang="ru-RU" sz="3024" dirty="0"/>
              <a:t>- комментарии к различным книгам Библии, к «Сентенциям» Петра Ломбардского, к книгам Боэция, «Божественным именам» Дионисия </a:t>
            </a:r>
            <a:r>
              <a:rPr lang="ru-RU" sz="3024" dirty="0" err="1"/>
              <a:t>Ареопагита</a:t>
            </a:r>
            <a:r>
              <a:rPr lang="ru-RU" sz="3024" dirty="0"/>
              <a:t>, «О причинах» </a:t>
            </a:r>
            <a:r>
              <a:rPr lang="ru-RU" sz="3024" dirty="0" err="1"/>
              <a:t>Прокла</a:t>
            </a:r>
            <a:r>
              <a:rPr lang="ru-RU" sz="3024" dirty="0"/>
              <a:t> и к работам Аристотеля. </a:t>
            </a:r>
          </a:p>
          <a:p>
            <a:r>
              <a:rPr lang="ru-RU" sz="3024" dirty="0"/>
              <a:t>- полемика в Парижском университете времен борьбы с </a:t>
            </a:r>
            <a:r>
              <a:rPr lang="ru-RU" sz="3024" dirty="0" err="1"/>
              <a:t>аверроистами</a:t>
            </a:r>
            <a:r>
              <a:rPr lang="ru-RU" sz="3024" dirty="0"/>
              <a:t> под названием «Спорные вопросы» </a:t>
            </a:r>
          </a:p>
          <a:p>
            <a:r>
              <a:rPr lang="ru-RU" sz="3024" dirty="0"/>
              <a:t>- небольшие философские трактаты: «О существовании и сущности», «О вечности мира против ворчунов» (под ворчунами подразумеваются </a:t>
            </a:r>
            <a:r>
              <a:rPr lang="ru-RU" sz="3024" dirty="0" err="1"/>
              <a:t>августинианцы</a:t>
            </a:r>
            <a:r>
              <a:rPr lang="ru-RU" sz="3024" dirty="0"/>
              <a:t>), «О единстве разума против </a:t>
            </a:r>
            <a:r>
              <a:rPr lang="ru-RU" sz="3024" dirty="0" err="1"/>
              <a:t>аверроистов</a:t>
            </a:r>
            <a:r>
              <a:rPr lang="ru-RU" sz="3024" dirty="0"/>
              <a:t>».</a:t>
            </a:r>
          </a:p>
          <a:p>
            <a:r>
              <a:rPr lang="ru-RU" sz="3024" dirty="0"/>
              <a:t>- «Против ошибок греков».</a:t>
            </a:r>
          </a:p>
          <a:p>
            <a:r>
              <a:rPr lang="ru-RU" sz="3024" dirty="0"/>
              <a:t>- «Сумма истины католической веры против язычников».</a:t>
            </a:r>
          </a:p>
          <a:p>
            <a:r>
              <a:rPr lang="ru-RU" sz="3024" dirty="0"/>
              <a:t>- «Сумма теологии».</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6026" y="462732"/>
            <a:ext cx="10368439" cy="7255960"/>
          </a:xfrm>
        </p:spPr>
        <p:txBody>
          <a:bodyPr>
            <a:normAutofit fontScale="62500" lnSpcReduction="20000"/>
          </a:bodyPr>
          <a:lstStyle/>
          <a:p>
            <a:pPr marL="0" indent="0" algn="ctr">
              <a:buNone/>
            </a:pPr>
            <a:r>
              <a:rPr lang="ru-RU" sz="4400" b="1" dirty="0"/>
              <a:t>«Против ошибок греков»</a:t>
            </a:r>
            <a:r>
              <a:rPr lang="en-US" sz="4400" b="1" dirty="0"/>
              <a:t> </a:t>
            </a:r>
            <a:r>
              <a:rPr lang="en-US" sz="4400" dirty="0"/>
              <a:t>(</a:t>
            </a:r>
            <a:r>
              <a:rPr lang="ru-RU" sz="4400" dirty="0"/>
              <a:t>папе Урбану </a:t>
            </a:r>
            <a:r>
              <a:rPr lang="en-US" sz="4400" dirty="0"/>
              <a:t>IV)</a:t>
            </a:r>
          </a:p>
          <a:p>
            <a:r>
              <a:rPr lang="ru-RU" b="1" i="1" dirty="0"/>
              <a:t>Часть </a:t>
            </a:r>
            <a:r>
              <a:rPr lang="en-US" b="1" i="1" dirty="0"/>
              <a:t>I</a:t>
            </a:r>
          </a:p>
          <a:p>
            <a:r>
              <a:rPr lang="ru-RU" dirty="0"/>
              <a:t>(Разъясняется смысл некоторых суждений восточных отцов, которые считались спорными с точки зрения западного богословия).</a:t>
            </a:r>
          </a:p>
          <a:p>
            <a:r>
              <a:rPr lang="ru-RU" dirty="0"/>
              <a:t>Глава 1. Как понимать, когда говорят, что Сын соотносится с Отцом как причиненное – с причиной</a:t>
            </a:r>
          </a:p>
          <a:p>
            <a:r>
              <a:rPr lang="ru-RU" dirty="0"/>
              <a:t>Глава 2. Как понимать выражение, что Сын – второй после Отца, а Дух Святой – третий</a:t>
            </a:r>
          </a:p>
          <a:p>
            <a:r>
              <a:rPr lang="ru-RU" dirty="0"/>
              <a:t>Глава 3. Как понимать, что Дух Святой есть третий свет</a:t>
            </a:r>
          </a:p>
          <a:p>
            <a:r>
              <a:rPr lang="ru-RU" dirty="0"/>
              <a:t>Глава 4. Как понимать, что сущность рождается в Сыне и дышится в Духе Святом</a:t>
            </a:r>
          </a:p>
          <a:p>
            <a:r>
              <a:rPr lang="ru-RU" dirty="0"/>
              <a:t>…………………….</a:t>
            </a:r>
          </a:p>
          <a:p>
            <a:r>
              <a:rPr lang="ru-RU" dirty="0"/>
              <a:t>Глава 32. Как следует понимать, что только определение </a:t>
            </a:r>
            <a:r>
              <a:rPr lang="ru-RU" dirty="0" err="1"/>
              <a:t>Никейского</a:t>
            </a:r>
            <a:r>
              <a:rPr lang="ru-RU" dirty="0"/>
              <a:t> собора есть единственное и истинное достояние верующих</a:t>
            </a:r>
          </a:p>
          <a:p>
            <a:r>
              <a:rPr lang="ru-RU" b="1" i="1" dirty="0"/>
              <a:t>Часть </a:t>
            </a:r>
            <a:r>
              <a:rPr lang="en-US" b="1" i="1" dirty="0"/>
              <a:t>II</a:t>
            </a:r>
          </a:p>
          <a:p>
            <a:r>
              <a:rPr lang="ru-RU" dirty="0"/>
              <a:t>1) </a:t>
            </a:r>
            <a:r>
              <a:rPr lang="ru-RU" dirty="0" err="1"/>
              <a:t>Филиокве</a:t>
            </a:r>
            <a:r>
              <a:rPr lang="ru-RU" dirty="0"/>
              <a:t> (гл. 1-31); </a:t>
            </a:r>
          </a:p>
          <a:p>
            <a:r>
              <a:rPr lang="ru-RU" dirty="0"/>
              <a:t>2) примат римского папы (гл. 32-38); </a:t>
            </a:r>
          </a:p>
          <a:p>
            <a:r>
              <a:rPr lang="ru-RU" dirty="0"/>
              <a:t>3) Глава 39. Против того, что нельзя служить на пресном хлебе</a:t>
            </a:r>
          </a:p>
          <a:p>
            <a:r>
              <a:rPr lang="ru-RU" dirty="0"/>
              <a:t>4) Глава 40. Существует чистилище, в котором очищаются от грехов души, не очистившиеся в нынешней жизни.</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E8CF463-EAE2-4AFE-BD12-E07E46F5B035}"/>
              </a:ext>
            </a:extLst>
          </p:cNvPr>
          <p:cNvSpPr>
            <a:spLocks noGrp="1"/>
          </p:cNvSpPr>
          <p:nvPr>
            <p:ph idx="1"/>
          </p:nvPr>
        </p:nvSpPr>
        <p:spPr>
          <a:xfrm>
            <a:off x="575791" y="509866"/>
            <a:ext cx="10368915" cy="7208824"/>
          </a:xfrm>
        </p:spPr>
        <p:txBody>
          <a:bodyPr>
            <a:normAutofit fontScale="92500" lnSpcReduction="10000"/>
          </a:bodyPr>
          <a:lstStyle/>
          <a:p>
            <a:r>
              <a:rPr lang="ru-RU" b="1" i="1" dirty="0"/>
              <a:t>Метод «Суммы теологии»:</a:t>
            </a:r>
          </a:p>
          <a:p>
            <a:r>
              <a:rPr lang="ru-RU" dirty="0"/>
              <a:t>С первым положением дело обстоит следующим образом.</a:t>
            </a:r>
          </a:p>
          <a:p>
            <a:r>
              <a:rPr lang="ru-RU" dirty="0"/>
              <a:t>Возражение 1.</a:t>
            </a:r>
          </a:p>
          <a:p>
            <a:r>
              <a:rPr lang="ru-RU" dirty="0"/>
              <a:t>Возражение 2.</a:t>
            </a:r>
          </a:p>
          <a:p>
            <a:r>
              <a:rPr lang="ru-RU" dirty="0"/>
              <a:t>….</a:t>
            </a:r>
          </a:p>
          <a:p>
            <a:r>
              <a:rPr lang="ru-RU" dirty="0"/>
              <a:t>Этому противоречит написанное в Евангелии (сказанное ап. Павлом, Августином и т.п.).</a:t>
            </a:r>
          </a:p>
          <a:p>
            <a:r>
              <a:rPr lang="ru-RU" dirty="0"/>
              <a:t>Отвечаю:</a:t>
            </a:r>
          </a:p>
          <a:p>
            <a:r>
              <a:rPr lang="ru-RU" dirty="0"/>
              <a:t>Ответ на возражение 1.</a:t>
            </a:r>
          </a:p>
          <a:p>
            <a:r>
              <a:rPr lang="ru-RU" dirty="0"/>
              <a:t>Ответ на возражение 1.</a:t>
            </a:r>
          </a:p>
          <a:p>
            <a:r>
              <a:rPr lang="ru-RU" dirty="0"/>
              <a:t>………</a:t>
            </a:r>
          </a:p>
          <a:p>
            <a:endParaRPr lang="ru-RU" dirty="0"/>
          </a:p>
        </p:txBody>
      </p:sp>
    </p:spTree>
    <p:extLst>
      <p:ext uri="{BB962C8B-B14F-4D97-AF65-F5344CB8AC3E}">
        <p14:creationId xmlns:p14="http://schemas.microsoft.com/office/powerpoint/2010/main" val="245259769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450015"/>
            <a:ext cx="10368915" cy="7590166"/>
          </a:xfrm>
        </p:spPr>
        <p:txBody>
          <a:bodyPr>
            <a:normAutofit fontScale="70000" lnSpcReduction="20000"/>
          </a:bodyPr>
          <a:lstStyle/>
          <a:p>
            <a:pPr marL="0" indent="0" algn="ctr">
              <a:buNone/>
            </a:pPr>
            <a:r>
              <a:rPr lang="ru-RU" sz="4284" b="1" dirty="0"/>
              <a:t>Вопрос 1. </a:t>
            </a:r>
          </a:p>
          <a:p>
            <a:pPr marL="0" indent="0" algn="ctr">
              <a:buNone/>
            </a:pPr>
            <a:r>
              <a:rPr lang="ru-RU" sz="4284" b="1" i="1" dirty="0"/>
              <a:t>Сущность и значение Священного учения</a:t>
            </a:r>
          </a:p>
          <a:p>
            <a:pPr marL="0" indent="0" algn="ctr">
              <a:buNone/>
            </a:pPr>
            <a:r>
              <a:rPr lang="ru-RU" sz="4284" b="1" dirty="0"/>
              <a:t>(Предмет философии)</a:t>
            </a:r>
          </a:p>
          <a:p>
            <a:r>
              <a:rPr lang="ru-RU" sz="4284" dirty="0"/>
              <a:t>Священное учение дано для нашего спасения. </a:t>
            </a:r>
          </a:p>
          <a:p>
            <a:r>
              <a:rPr lang="ru-RU" sz="4284" dirty="0"/>
              <a:t>«Существует </a:t>
            </a:r>
            <a:r>
              <a:rPr lang="ru-RU" sz="4284" dirty="0">
                <a:solidFill>
                  <a:srgbClr val="FF0000"/>
                </a:solidFill>
              </a:rPr>
              <a:t>два типа наук</a:t>
            </a:r>
            <a:r>
              <a:rPr lang="ru-RU" sz="4284" dirty="0"/>
              <a:t>. Одни исходят из положений, очевид­ных в свете естественного разума, каковы арифметика, [геомет­рия] и им подобные. Другие же исходят из положений, которые известны в свете других, высших наук: такова теория перспективы, основанная на положениях, разъясняемых геометрией, и теория музыки, основанная на положениях, установленных арифметикой. К такого рода наукам относится и священное учение: эта наука исходит из положений, установленных в свете высшей науки, пре­поданной самим Богом и теми, кто удостоился блаженства. Как музыкант принимает на веру положения, предложенные ему ма­тематиком, так и священная наука целиком основывается на по­ложениях, преподанных ей Богом».</a:t>
            </a:r>
          </a:p>
          <a:p>
            <a:endParaRPr lang="ru-RU"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152E3ED-B0FD-4624-AB21-8491079A9AC1}"/>
              </a:ext>
            </a:extLst>
          </p:cNvPr>
          <p:cNvSpPr>
            <a:spLocks noGrp="1"/>
          </p:cNvSpPr>
          <p:nvPr>
            <p:ph idx="1"/>
          </p:nvPr>
        </p:nvSpPr>
        <p:spPr>
          <a:xfrm>
            <a:off x="575791" y="691317"/>
            <a:ext cx="10368915" cy="7027371"/>
          </a:xfrm>
        </p:spPr>
        <p:txBody>
          <a:bodyPr>
            <a:normAutofit fontScale="92500"/>
          </a:bodyPr>
          <a:lstStyle/>
          <a:p>
            <a:r>
              <a:rPr lang="ru-RU" dirty="0"/>
              <a:t>Теология и наука исследуют </a:t>
            </a:r>
            <a:r>
              <a:rPr lang="ru-RU" dirty="0">
                <a:solidFill>
                  <a:srgbClr val="FF0000"/>
                </a:solidFill>
              </a:rPr>
              <a:t>один и тот же предмет, но разными методами</a:t>
            </a:r>
            <a:r>
              <a:rPr lang="ru-RU" dirty="0"/>
              <a:t>. Так же, как землю можно исследовать и астрономическими, и физическими методами. </a:t>
            </a:r>
          </a:p>
          <a:p>
            <a:r>
              <a:rPr lang="ru-RU" dirty="0"/>
              <a:t>«Отсюда следует: нет никаких оснований полагать, что коль скоро иные вещи могут быть постигнуты философской наукой, насколько они вообще могут быть познаны естественным разумом, они в то же время не могут быть преподаны нам посредством другой науки, насколько они явлены в откровении».</a:t>
            </a:r>
          </a:p>
          <a:p>
            <a:endParaRPr lang="ru-RU" dirty="0"/>
          </a:p>
        </p:txBody>
      </p:sp>
    </p:spTree>
    <p:extLst>
      <p:ext uri="{BB962C8B-B14F-4D97-AF65-F5344CB8AC3E}">
        <p14:creationId xmlns:p14="http://schemas.microsoft.com/office/powerpoint/2010/main" val="7340959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3" y="900061"/>
            <a:ext cx="10368915" cy="7236743"/>
          </a:xfrm>
        </p:spPr>
        <p:txBody>
          <a:bodyPr>
            <a:normAutofit fontScale="85000" lnSpcReduction="20000"/>
          </a:bodyPr>
          <a:lstStyle/>
          <a:p>
            <a:r>
              <a:rPr lang="ru-RU" dirty="0"/>
              <a:t>Философия может доказать истинность некоторых положений христианской религии: факт существования Бога, бессмертие души, сотворение мира, единство Бога, единичность Бога. Но не может доказать существование Пресвятой Троицы, воплощение Иисуса Христа, искупление, грехопадение и др. догматы.</a:t>
            </a:r>
          </a:p>
          <a:p>
            <a:r>
              <a:rPr lang="ru-RU" dirty="0"/>
              <a:t>Догматы </a:t>
            </a:r>
            <a:r>
              <a:rPr lang="ru-RU" dirty="0">
                <a:solidFill>
                  <a:srgbClr val="FF0000"/>
                </a:solidFill>
              </a:rPr>
              <a:t>не </a:t>
            </a:r>
            <a:r>
              <a:rPr lang="ru-RU" dirty="0" err="1">
                <a:solidFill>
                  <a:srgbClr val="FF0000"/>
                </a:solidFill>
              </a:rPr>
              <a:t>противоразумны</a:t>
            </a:r>
            <a:r>
              <a:rPr lang="ru-RU" dirty="0">
                <a:solidFill>
                  <a:srgbClr val="FF0000"/>
                </a:solidFill>
              </a:rPr>
              <a:t>, а </a:t>
            </a:r>
            <a:r>
              <a:rPr lang="ru-RU" dirty="0" err="1">
                <a:solidFill>
                  <a:srgbClr val="FF0000"/>
                </a:solidFill>
              </a:rPr>
              <a:t>сверхразумны</a:t>
            </a:r>
            <a:r>
              <a:rPr lang="ru-RU" dirty="0"/>
              <a:t>. Поэтому наука не противоречит религии, а если и возникает кое-где противоречие некоторых научных положений христианским догматам, то мы должны отдавать предпочтение христианству перед наукой. </a:t>
            </a:r>
          </a:p>
          <a:p>
            <a:r>
              <a:rPr lang="ru-RU" dirty="0"/>
              <a:t>Если богослов принимает бытие Бога за очевидную данность, то философ, наоборот, идет от более очевидного по познанию — от факта существования чувственного мира и затем восходит к Богу.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71812" y="540032"/>
            <a:ext cx="9072894" cy="7178661"/>
          </a:xfrm>
        </p:spPr>
        <p:txBody>
          <a:bodyPr>
            <a:normAutofit/>
          </a:bodyPr>
          <a:lstStyle/>
          <a:p>
            <a:pPr marL="0" indent="0" algn="ctr">
              <a:buNone/>
            </a:pPr>
            <a:r>
              <a:rPr lang="ru-RU" b="1" dirty="0" err="1"/>
              <a:t>Гаунилон</a:t>
            </a:r>
            <a:endParaRPr lang="ru-RU" b="1" dirty="0"/>
          </a:p>
          <a:p>
            <a:pPr marL="0" indent="0">
              <a:buNone/>
            </a:pPr>
            <a:r>
              <a:rPr lang="ru-RU" dirty="0"/>
              <a:t>Можно помыслить все что угодно, но это еще не значит, что оно тотчас же станет существующим. Можно представить себе существующим некий вымышленный </a:t>
            </a:r>
            <a:r>
              <a:rPr lang="ru-RU" dirty="0">
                <a:solidFill>
                  <a:srgbClr val="FF0000"/>
                </a:solidFill>
              </a:rPr>
              <a:t>«остров блаженных»</a:t>
            </a:r>
            <a:r>
              <a:rPr lang="ru-RU" dirty="0"/>
              <a:t>, но это не значит, что он действительно будет существовать.</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450022"/>
            <a:ext cx="10368915" cy="7268670"/>
          </a:xfrm>
        </p:spPr>
        <p:txBody>
          <a:bodyPr>
            <a:normAutofit fontScale="85000" lnSpcReduction="20000"/>
          </a:bodyPr>
          <a:lstStyle/>
          <a:p>
            <a:pPr marL="0" indent="0" algn="ctr">
              <a:buNone/>
            </a:pPr>
            <a:r>
              <a:rPr lang="ru-RU" b="1" dirty="0"/>
              <a:t>Вопрос 2. </a:t>
            </a:r>
          </a:p>
          <a:p>
            <a:pPr marL="0" indent="0" algn="ctr">
              <a:buNone/>
            </a:pPr>
            <a:r>
              <a:rPr lang="ru-RU" b="1" dirty="0"/>
              <a:t>О Боге: существует ли Бог?</a:t>
            </a:r>
          </a:p>
          <a:p>
            <a:r>
              <a:rPr lang="ru-RU" dirty="0"/>
              <a:t>Отвергает доказательство существования Бога Ансельма по следующей причине: заключать от разума, от понятия к бытию, в принципе правомочно, однако мы не можем делать вывод о бытии Бога, потому что бытие Бога отличается от нашего бытия. </a:t>
            </a:r>
          </a:p>
          <a:p>
            <a:r>
              <a:rPr lang="ru-RU" dirty="0"/>
              <a:t>Во-первых, бытие Бога превосходит наше бытие, а во-вторых, Бог обладает бесконечным количеством атрибутов. Поэтому для того, чтобы разум имел возможность прийти к бытию Бога, обладающего бесконечным количеством атрибутов, то разум должен быть также бесконечным. Человеческий разум, увы, не бесконечен, поэтому онтологическое доказательство доступно лишь для Самого Бога.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7153C88-6976-4C3B-9562-E7A3A3D775D5}"/>
              </a:ext>
            </a:extLst>
          </p:cNvPr>
          <p:cNvSpPr>
            <a:spLocks noGrp="1"/>
          </p:cNvSpPr>
          <p:nvPr>
            <p:ph idx="1"/>
          </p:nvPr>
        </p:nvSpPr>
        <p:spPr>
          <a:xfrm>
            <a:off x="1295748" y="600594"/>
            <a:ext cx="9648958" cy="7392195"/>
          </a:xfrm>
        </p:spPr>
        <p:txBody>
          <a:bodyPr>
            <a:normAutofit lnSpcReduction="10000"/>
          </a:bodyPr>
          <a:lstStyle/>
          <a:p>
            <a:pPr marL="0" indent="0">
              <a:buNone/>
            </a:pPr>
            <a:r>
              <a:rPr lang="ru-RU" dirty="0"/>
              <a:t>Через понятие всегда выражается сущность предмета, но человек не может познать сущность Бога. Поэтому под словом «Бог» многие имеют в виду совершенно разное: например, язычники вообще верят, что Бог </a:t>
            </a:r>
            <a:r>
              <a:rPr lang="ru-RU" dirty="0" err="1"/>
              <a:t>телесен</a:t>
            </a:r>
            <a:r>
              <a:rPr lang="ru-RU" dirty="0"/>
              <a:t>. Следовательно, «так как </a:t>
            </a:r>
            <a:r>
              <a:rPr lang="ru-RU" dirty="0">
                <a:solidFill>
                  <a:srgbClr val="FF0000"/>
                </a:solidFill>
              </a:rPr>
              <a:t>нам не дано знать сущности Божией</a:t>
            </a:r>
            <a:r>
              <a:rPr lang="ru-RU" dirty="0"/>
              <a:t>, утверждение [</a:t>
            </a:r>
            <a:r>
              <a:rPr lang="en-US" dirty="0"/>
              <a:t>“</a:t>
            </a:r>
            <a:r>
              <a:rPr lang="ru-RU" dirty="0"/>
              <a:t>Бог существует</a:t>
            </a:r>
            <a:r>
              <a:rPr lang="en-US" dirty="0"/>
              <a:t>”</a:t>
            </a:r>
            <a:r>
              <a:rPr lang="ru-RU" dirty="0"/>
              <a:t>] не самоочевидно для нас, но нуждается в доказательстве через посредство вещей более нам известных, хотя и менее явных по природе». </a:t>
            </a:r>
          </a:p>
          <a:p>
            <a:endParaRPr lang="ru-RU" dirty="0"/>
          </a:p>
        </p:txBody>
      </p:sp>
    </p:spTree>
    <p:extLst>
      <p:ext uri="{BB962C8B-B14F-4D97-AF65-F5344CB8AC3E}">
        <p14:creationId xmlns:p14="http://schemas.microsoft.com/office/powerpoint/2010/main" val="21636475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791" y="346037"/>
            <a:ext cx="10368915" cy="644033"/>
          </a:xfrm>
        </p:spPr>
        <p:txBody>
          <a:bodyPr>
            <a:normAutofit/>
          </a:bodyPr>
          <a:lstStyle/>
          <a:p>
            <a:r>
              <a:rPr lang="ru-RU" sz="3529" dirty="0"/>
              <a:t>Доказательства бытия Бога</a:t>
            </a:r>
          </a:p>
        </p:txBody>
      </p:sp>
      <p:sp>
        <p:nvSpPr>
          <p:cNvPr id="3" name="Содержимое 2"/>
          <p:cNvSpPr>
            <a:spLocks noGrp="1"/>
          </p:cNvSpPr>
          <p:nvPr>
            <p:ph idx="1"/>
          </p:nvPr>
        </p:nvSpPr>
        <p:spPr>
          <a:xfrm>
            <a:off x="575793" y="990071"/>
            <a:ext cx="10368915" cy="7503749"/>
          </a:xfrm>
        </p:spPr>
        <p:txBody>
          <a:bodyPr>
            <a:noAutofit/>
          </a:bodyPr>
          <a:lstStyle/>
          <a:p>
            <a:pPr marL="0" indent="0">
              <a:buNone/>
            </a:pPr>
            <a:r>
              <a:rPr lang="ru-RU" sz="3024" dirty="0"/>
              <a:t>1. «</a:t>
            </a:r>
            <a:r>
              <a:rPr lang="ru-RU" sz="3024" b="1" dirty="0"/>
              <a:t>Первый и наиболее очевидный путь </a:t>
            </a:r>
            <a:r>
              <a:rPr lang="ru-RU" sz="3024" dirty="0"/>
              <a:t>— это </a:t>
            </a:r>
            <a:r>
              <a:rPr lang="ru-RU" sz="3024" dirty="0">
                <a:solidFill>
                  <a:srgbClr val="FF0000"/>
                </a:solidFill>
              </a:rPr>
              <a:t>доказательство от движения. </a:t>
            </a:r>
            <a:r>
              <a:rPr lang="ru-RU" sz="3024" dirty="0"/>
              <a:t>Ведь несомненно, да и подтверждается показаниями чувств, что в этом мире вещи пребывают в движении. Но все, что движется, приводится в движение чем-то другим; ибо ничто не движется, если только в возможности (потенциально) не устремлено к тому, к чему оно движется, движущее же может лишь постольку, поскольку оно существует в деятельности (актуально). Ведь двигать — значит приводить нечто от возможности к действительности. Но ничто не может быть приведено от возможности к действительности иначе, как через посредство того, что уже актуально. Так, горячее в действительности, каковым является огонь, приводит древесину, которая горяча лишь в возможности, в состояние актуально горячего, а это и есть ее (древесины) изменение и</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8FBE503-8519-4CFF-8B52-4753D923A011}"/>
              </a:ext>
            </a:extLst>
          </p:cNvPr>
          <p:cNvSpPr>
            <a:spLocks noGrp="1"/>
          </p:cNvSpPr>
          <p:nvPr>
            <p:ph idx="1"/>
          </p:nvPr>
        </p:nvSpPr>
        <p:spPr>
          <a:xfrm>
            <a:off x="575791" y="691317"/>
            <a:ext cx="10368915" cy="7027371"/>
          </a:xfrm>
        </p:spPr>
        <p:txBody>
          <a:bodyPr>
            <a:normAutofit fontScale="70000" lnSpcReduction="20000"/>
          </a:bodyPr>
          <a:lstStyle/>
          <a:p>
            <a:pPr marL="0" indent="0">
              <a:buNone/>
            </a:pPr>
            <a:r>
              <a:rPr lang="ru-RU" dirty="0"/>
              <a:t>движение. Однако невозможно, чтобы одна и та же вещь и в одном и том же отношении была одновременно и актуальной, и потенциальной; она может быть таковой только в различных отношениях. Ибо то, что горячо в действительности, не может быть в то же самое время и горячим в возможности, но лишь в возможности холодным. Поэтому невозможно, чтобы в одном и том же отношении и одним и тем же образом одна и та же вещь была одновременно и источником, и субъектом движения, т.е. самодвижущейся вещью. Следовательно, все движущееся необходимо движется чем-то другим. И если движущий движется сам, то, значит, и его самого движет что-то другое, и это другое — таким же образом. Но этот [ряд] не может идти в бесконечность, ибо тогда не будет первого двигателя, и, следовательно, никаких двигателей вообще; ибо вторичные двигатели движут лишь постольку, поскольку движимы первым двигателем, подобно тому, как и посох движет постольку, поскольку движим рукой. Поэтому необходимо прийти [мыслью] к первому двигателю, который уже не движим ничем; и каждому ясно, что это — Бог».</a:t>
            </a:r>
          </a:p>
        </p:txBody>
      </p:sp>
    </p:spTree>
    <p:extLst>
      <p:ext uri="{BB962C8B-B14F-4D97-AF65-F5344CB8AC3E}">
        <p14:creationId xmlns:p14="http://schemas.microsoft.com/office/powerpoint/2010/main" val="328045809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51732" y="630035"/>
            <a:ext cx="9792974" cy="7434762"/>
          </a:xfrm>
        </p:spPr>
        <p:txBody>
          <a:bodyPr>
            <a:normAutofit fontScale="70000" lnSpcReduction="20000"/>
          </a:bodyPr>
          <a:lstStyle/>
          <a:p>
            <a:pPr marL="0" indent="0">
              <a:buNone/>
            </a:pPr>
            <a:r>
              <a:rPr lang="ru-RU" dirty="0"/>
              <a:t>«</a:t>
            </a:r>
            <a:r>
              <a:rPr lang="ru-RU" b="1" dirty="0"/>
              <a:t>Второй</a:t>
            </a:r>
            <a:r>
              <a:rPr lang="ru-RU" dirty="0"/>
              <a:t> путь — [это путь, вытекающий] </a:t>
            </a:r>
            <a:r>
              <a:rPr lang="ru-RU" dirty="0">
                <a:solidFill>
                  <a:srgbClr val="FF0000"/>
                </a:solidFill>
              </a:rPr>
              <a:t>из природы действующей причины.</a:t>
            </a:r>
            <a:r>
              <a:rPr lang="ru-RU" dirty="0"/>
              <a:t> В чувственном мире мы наблюдаем [определенный] порядок действующих причин. И нет (да и быть не может) такого случая, когда бы вещь была действующей причиной самой себя; ибо тогда она бы предшествовала самой себе, что невозможно. Также нельзя </a:t>
            </a:r>
            <a:r>
              <a:rPr lang="ru-RU" dirty="0" err="1"/>
              <a:t>уводитъ</a:t>
            </a:r>
            <a:r>
              <a:rPr lang="ru-RU" dirty="0"/>
              <a:t> действующие причины в бесконечность, ибо в упорядоченной последовательности действующих причин первая есть причина промежуточной, а промежуточная — причина последней, причем промежуточных причин может быть как несколько, так и только одна. Затем, устраняя причину, мы устраняем и следствие. Поэтому если бы в причинном [ряду] не было первой причины, то не было бы ни последней, ни какой-либо промежуточной причины. И если бы было возможно, чтобы [ряд] действующих причин уходил в бесконечность, то не было ни первой действующей причины, ни последнего следствия, ни каких бы то ни было промежуточных причин; все это — очевидно ложное [предположение]. Поэтому необходимо прийти [мыслью] к первой действующей причине, каковую все называют Богом.</a:t>
            </a:r>
          </a:p>
          <a:p>
            <a:endParaRPr lang="ru-RU"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67756" y="540032"/>
            <a:ext cx="9576950" cy="7452757"/>
          </a:xfrm>
        </p:spPr>
        <p:txBody>
          <a:bodyPr>
            <a:normAutofit fontScale="62500" lnSpcReduction="20000"/>
          </a:bodyPr>
          <a:lstStyle/>
          <a:p>
            <a:pPr marL="0" indent="0">
              <a:buNone/>
            </a:pPr>
            <a:r>
              <a:rPr lang="ru-RU" b="1" dirty="0"/>
              <a:t>Третий</a:t>
            </a:r>
            <a:r>
              <a:rPr lang="ru-RU" dirty="0"/>
              <a:t> путь исходит из [понятий] </a:t>
            </a:r>
            <a:r>
              <a:rPr lang="ru-RU" dirty="0">
                <a:solidFill>
                  <a:srgbClr val="FF0000"/>
                </a:solidFill>
              </a:rPr>
              <a:t>возможности и необходимости </a:t>
            </a:r>
            <a:r>
              <a:rPr lang="ru-RU" dirty="0"/>
              <a:t>и пролегает следующим образом. В природе наблюдаются вещи, которые могут как быть, так и не быть; ведь мы находим их то возникающими, то уничтожающимися, откуда понятно, что им возможно как быть, так и не быть. Но таким вещам невозможно пребывать вечно, ибо то, что в возможности может не быть, когда-нибудь да не будет. Поэтому если бы все могло бы не быть, то однажды [в мире] ничего бы не стало. Но если бы дело обстояло именно так, то и сейчас не было бы ничего, поскольку несуществующее приводится к бытию лишь благодаря уже существующему. Таким образом, если бы некогда не было ничего, то ничего не смогло бы и начать быть, а значит, даже сейчас не было бы ничего, что нелепо. Стало быть, не все сущее только возможно, но должно быть также и нечто, чье существование необходимо. Но все необходимо-сущее либо необходимо через иное, либо нет. Однако невозможно, чтобы ряд причинно обусловливающих друг друга необходимых сущностей уходил в бесконечность, как это было уже доказано в связи с действующими причинами. Поэтому нельзя не принять бытия некоей сущности, необходимой через саму себя, а не через иное, и обусловливающей необходимость всего прочего, что необходимо. И это то, что все зовут Богом.</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11772" y="179998"/>
            <a:ext cx="9432934" cy="8028815"/>
          </a:xfrm>
        </p:spPr>
        <p:txBody>
          <a:bodyPr>
            <a:normAutofit fontScale="77500" lnSpcReduction="20000"/>
          </a:bodyPr>
          <a:lstStyle/>
          <a:p>
            <a:pPr marL="0" indent="0">
              <a:buNone/>
            </a:pPr>
            <a:r>
              <a:rPr lang="ru-RU" b="1" dirty="0"/>
              <a:t>Четвертый</a:t>
            </a:r>
            <a:r>
              <a:rPr lang="ru-RU" dirty="0"/>
              <a:t> путь исходит </a:t>
            </a:r>
            <a:r>
              <a:rPr lang="ru-RU" dirty="0">
                <a:solidFill>
                  <a:srgbClr val="FF0000"/>
                </a:solidFill>
              </a:rPr>
              <a:t>из неравенства степеней [совершенства]</a:t>
            </a:r>
            <a:r>
              <a:rPr lang="ru-RU" dirty="0"/>
              <a:t>, обнаруживаемых в вещах. [В самом деле], мы видим, что есть вещи более, а есть и менее благие, истинные, достойные и т. п. Но «более» или «менее» говорится о вещах, в той или иной мере приближенных к [некоему своему] пределу; так, более горячей называют вещь, более приближенную к самому горячему. Поэтому [необходимо] есть нечто абсолютно истинное, наилучшее и достойнейшее и, следовательно, обладающее наипревосходнейшим бытием; ибо, как сказано во 11-й книге «Метафизики», что </a:t>
            </a:r>
            <a:r>
              <a:rPr lang="ru-RU" dirty="0" err="1"/>
              <a:t>превосходнее</a:t>
            </a:r>
            <a:r>
              <a:rPr lang="ru-RU" dirty="0"/>
              <a:t> по истине, </a:t>
            </a:r>
            <a:r>
              <a:rPr lang="ru-RU" dirty="0" err="1"/>
              <a:t>превосходнее</a:t>
            </a:r>
            <a:r>
              <a:rPr lang="ru-RU" dirty="0"/>
              <a:t> и по бытию. Но обладающее неким свойством в наибольшей мере есть причина этого свойства во всех; так, огонь — предел теплоты — причина горячего [в вещах]. Таким образом, [необходимо] должна быть некая сущность, являющаяся для всего сущего причиной его бытия, блага и прочих совершенств; и ее-то мы и называем Богом.</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27796" y="630035"/>
            <a:ext cx="9216910" cy="7362754"/>
          </a:xfrm>
        </p:spPr>
        <p:txBody>
          <a:bodyPr>
            <a:normAutofit fontScale="92500" lnSpcReduction="20000"/>
          </a:bodyPr>
          <a:lstStyle/>
          <a:p>
            <a:pPr marL="0" indent="0">
              <a:buNone/>
            </a:pPr>
            <a:r>
              <a:rPr lang="ru-RU" b="1" dirty="0"/>
              <a:t>Пятый</a:t>
            </a:r>
            <a:r>
              <a:rPr lang="ru-RU" dirty="0"/>
              <a:t> путь идет </a:t>
            </a:r>
            <a:r>
              <a:rPr lang="ru-RU" dirty="0">
                <a:solidFill>
                  <a:srgbClr val="FF0000"/>
                </a:solidFill>
              </a:rPr>
              <a:t>от порядка мира</a:t>
            </a:r>
            <a:r>
              <a:rPr lang="ru-RU" dirty="0"/>
              <a:t>. Мы видим, что действия вещей, лишенных разума, например природных тел, таковы, что устремлены к некоей цели и всегда или почти всегда ведут [к ней] наилучшим образом. Отсюда ясно, что их целеустремленность не случайна, а направляема сознательной волей. Но так как сами они лишены разума и не могут [сознательно] стремиться к цели, их направляет нечто разумное и сознающее, так и стрела направляется лучником в цель. Следовательно, есть некая разумная сущность, направляющая все природные вещи к их цели; эту-то сущность мы и называем Богом.</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450022"/>
            <a:ext cx="10368915" cy="7268670"/>
          </a:xfrm>
        </p:spPr>
        <p:txBody>
          <a:bodyPr>
            <a:normAutofit/>
          </a:bodyPr>
          <a:lstStyle/>
          <a:p>
            <a:pPr marL="0" indent="0" algn="ctr">
              <a:buNone/>
            </a:pPr>
            <a:r>
              <a:rPr lang="ru-RU" b="1" dirty="0"/>
              <a:t>Метафизика</a:t>
            </a:r>
          </a:p>
          <a:p>
            <a:r>
              <a:rPr lang="ru-RU" dirty="0"/>
              <a:t>Бог вечен, следовательно, Он недвижим, следовательно, Бог никогда не </a:t>
            </a:r>
            <a:r>
              <a:rPr lang="ru-RU" dirty="0" err="1"/>
              <a:t>преходит</a:t>
            </a:r>
            <a:r>
              <a:rPr lang="ru-RU" dirty="0"/>
              <a:t>, Он нетленен. </a:t>
            </a:r>
          </a:p>
          <a:p>
            <a:r>
              <a:rPr lang="ru-RU" dirty="0"/>
              <a:t>Поскольку в Боге нет никакой пассивной потенциальности, Бог есть чистая актуальность, чистое действие. </a:t>
            </a:r>
          </a:p>
          <a:p>
            <a:r>
              <a:rPr lang="ru-RU" dirty="0"/>
              <a:t>Поскольку Бог прост и един, следовательно, Он не имеет никакой сложности, следовательно, Он не есть тело.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E134FC1-44F1-46A3-8A46-034118824687}"/>
              </a:ext>
            </a:extLst>
          </p:cNvPr>
          <p:cNvSpPr>
            <a:spLocks noGrp="1"/>
          </p:cNvSpPr>
          <p:nvPr>
            <p:ph idx="1"/>
          </p:nvPr>
        </p:nvSpPr>
        <p:spPr>
          <a:xfrm>
            <a:off x="575791" y="509866"/>
            <a:ext cx="10368915" cy="7208824"/>
          </a:xfrm>
        </p:spPr>
        <p:txBody>
          <a:bodyPr>
            <a:normAutofit fontScale="62500" lnSpcReduction="20000"/>
          </a:bodyPr>
          <a:lstStyle/>
          <a:p>
            <a:pPr>
              <a:lnSpc>
                <a:spcPct val="120000"/>
              </a:lnSpc>
            </a:pPr>
            <a:r>
              <a:rPr lang="ru-RU" sz="5418" dirty="0"/>
              <a:t>Человеку доступно познание лишь общих сущностей, единичное непознаваемо. Но общее проявляется в индивидуальных вещах в виде их сущности. Сущность (</a:t>
            </a:r>
            <a:r>
              <a:rPr lang="en-US" sz="5418" dirty="0" err="1"/>
              <a:t>essentia</a:t>
            </a:r>
            <a:r>
              <a:rPr lang="ru-RU" sz="5418" dirty="0"/>
              <a:t>) есть у всего существующего, у каждого индивидуального предмета (</a:t>
            </a:r>
            <a:r>
              <a:rPr lang="en-US" sz="5418" dirty="0" err="1"/>
              <a:t>existentia</a:t>
            </a:r>
            <a:r>
              <a:rPr lang="ru-RU" sz="5418" dirty="0"/>
              <a:t>).</a:t>
            </a:r>
          </a:p>
          <a:p>
            <a:pPr>
              <a:lnSpc>
                <a:spcPct val="120000"/>
              </a:lnSpc>
            </a:pPr>
            <a:r>
              <a:rPr lang="ru-RU" sz="5418" dirty="0"/>
              <a:t>Чувственный мир непрост, и поэтому в вещах сущность отличается от существования. В силу этого необходима причастность вещей некоторой сущности. </a:t>
            </a:r>
          </a:p>
          <a:p>
            <a:pPr>
              <a:lnSpc>
                <a:spcPct val="120000"/>
              </a:lnSpc>
            </a:pPr>
            <a:r>
              <a:rPr lang="ru-RU" sz="5418" dirty="0"/>
              <a:t>Бог прост, поэтому в Нем сущность и существование совпадают.</a:t>
            </a:r>
          </a:p>
          <a:p>
            <a:pPr>
              <a:lnSpc>
                <a:spcPct val="120000"/>
              </a:lnSpc>
            </a:pPr>
            <a:r>
              <a:rPr lang="ru-RU" sz="5418" dirty="0"/>
              <a:t>Следовательно, Бога нельзя определить.</a:t>
            </a:r>
          </a:p>
          <a:p>
            <a:endParaRPr lang="ru-RU" dirty="0"/>
          </a:p>
          <a:p>
            <a:endParaRPr lang="ru-RU" dirty="0"/>
          </a:p>
        </p:txBody>
      </p:sp>
    </p:spTree>
    <p:extLst>
      <p:ext uri="{BB962C8B-B14F-4D97-AF65-F5344CB8AC3E}">
        <p14:creationId xmlns:p14="http://schemas.microsoft.com/office/powerpoint/2010/main" val="338106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A210B8D-0F18-42B0-905F-29D516A80F11}"/>
              </a:ext>
            </a:extLst>
          </p:cNvPr>
          <p:cNvSpPr>
            <a:spLocks noGrp="1"/>
          </p:cNvSpPr>
          <p:nvPr>
            <p:ph idx="1"/>
          </p:nvPr>
        </p:nvSpPr>
        <p:spPr>
          <a:xfrm>
            <a:off x="1295748" y="864000"/>
            <a:ext cx="9648718" cy="7128793"/>
          </a:xfrm>
        </p:spPr>
        <p:txBody>
          <a:bodyPr>
            <a:normAutofit fontScale="77500" lnSpcReduction="20000"/>
          </a:bodyPr>
          <a:lstStyle/>
          <a:p>
            <a:pPr marL="0" indent="0" algn="ctr">
              <a:lnSpc>
                <a:spcPct val="130000"/>
              </a:lnSpc>
              <a:buNone/>
            </a:pPr>
            <a:r>
              <a:rPr lang="ru-RU" b="1" dirty="0"/>
              <a:t>Ответ Ансельма</a:t>
            </a:r>
          </a:p>
          <a:p>
            <a:pPr>
              <a:lnSpc>
                <a:spcPct val="130000"/>
              </a:lnSpc>
            </a:pPr>
            <a:r>
              <a:rPr lang="ru-RU" dirty="0"/>
              <a:t>Есть два вида мышления: </a:t>
            </a:r>
            <a:r>
              <a:rPr lang="ru-RU" dirty="0">
                <a:solidFill>
                  <a:srgbClr val="FF0000"/>
                </a:solidFill>
              </a:rPr>
              <a:t>адекватное</a:t>
            </a:r>
            <a:r>
              <a:rPr lang="ru-RU" dirty="0"/>
              <a:t> и </a:t>
            </a:r>
            <a:r>
              <a:rPr lang="ru-RU" dirty="0">
                <a:solidFill>
                  <a:srgbClr val="FF0000"/>
                </a:solidFill>
              </a:rPr>
              <a:t>символическое</a:t>
            </a:r>
            <a:r>
              <a:rPr lang="ru-RU" dirty="0"/>
              <a:t>. Символическое мышление действительно может воображать все. Истинное мышление — это адекватное мышление о действительно существующем. </a:t>
            </a:r>
          </a:p>
          <a:p>
            <a:pPr>
              <a:lnSpc>
                <a:spcPct val="130000"/>
              </a:lnSpc>
            </a:pPr>
            <a:r>
              <a:rPr lang="ru-RU" dirty="0"/>
              <a:t>Бог мыслится существующим не так, как все остальное в мире, ибо то, что мыслится существующим в мире, мыслится возникающим или исчезающим, переходящим из небытия в бытие и наоборот; но Бог существует всегда, Его нельзя помыслить возникающим, поэтому Он существует всегда и не может мыслиться несуществующим.</a:t>
            </a:r>
            <a:endParaRPr lang="en-US" dirty="0"/>
          </a:p>
          <a:p>
            <a:endParaRPr lang="ru-RU" dirty="0"/>
          </a:p>
        </p:txBody>
      </p:sp>
    </p:spTree>
    <p:extLst>
      <p:ext uri="{BB962C8B-B14F-4D97-AF65-F5344CB8AC3E}">
        <p14:creationId xmlns:p14="http://schemas.microsoft.com/office/powerpoint/2010/main" val="3542646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7716" y="509866"/>
            <a:ext cx="9936990" cy="7208824"/>
          </a:xfrm>
        </p:spPr>
        <p:txBody>
          <a:bodyPr/>
          <a:lstStyle/>
          <a:p>
            <a:pPr marL="0" indent="0">
              <a:buNone/>
            </a:pPr>
            <a:r>
              <a:rPr lang="ru-RU" dirty="0">
                <a:solidFill>
                  <a:srgbClr val="FF0000"/>
                </a:solidFill>
              </a:rPr>
              <a:t>О вечности или </a:t>
            </a:r>
            <a:r>
              <a:rPr lang="ru-RU" dirty="0" err="1">
                <a:solidFill>
                  <a:srgbClr val="FF0000"/>
                </a:solidFill>
              </a:rPr>
              <a:t>сотворенности</a:t>
            </a:r>
            <a:r>
              <a:rPr lang="ru-RU" dirty="0">
                <a:solidFill>
                  <a:srgbClr val="FF0000"/>
                </a:solidFill>
              </a:rPr>
              <a:t> материи.</a:t>
            </a:r>
          </a:p>
          <a:p>
            <a:pPr marL="0" indent="0">
              <a:buNone/>
            </a:pPr>
            <a:r>
              <a:rPr lang="ru-RU" dirty="0"/>
              <a:t>Если материя пассивна, то она не может обладать самостоятельным бытием. Она является чистой возможностью, не имеет в себе никакого формального начала и потому никакой способности к действию. Поэтому материя сотворена.</a:t>
            </a:r>
          </a:p>
          <a:p>
            <a:endParaRPr lang="ru-RU" dirty="0"/>
          </a:p>
        </p:txBody>
      </p:sp>
    </p:spTree>
    <p:extLst>
      <p:ext uri="{BB962C8B-B14F-4D97-AF65-F5344CB8AC3E}">
        <p14:creationId xmlns:p14="http://schemas.microsoft.com/office/powerpoint/2010/main" val="255433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93" y="782046"/>
            <a:ext cx="10368915" cy="7210743"/>
          </a:xfrm>
        </p:spPr>
        <p:txBody>
          <a:bodyPr>
            <a:normAutofit fontScale="70000" lnSpcReduction="20000"/>
          </a:bodyPr>
          <a:lstStyle/>
          <a:p>
            <a:pPr marL="0" indent="0" algn="ctr">
              <a:lnSpc>
                <a:spcPct val="90000"/>
              </a:lnSpc>
              <a:buNone/>
            </a:pPr>
            <a:r>
              <a:rPr lang="ru-RU" sz="4300" dirty="0">
                <a:solidFill>
                  <a:srgbClr val="FF0000"/>
                </a:solidFill>
              </a:rPr>
              <a:t>О всемогуществе Бога.</a:t>
            </a:r>
          </a:p>
          <a:p>
            <a:pPr>
              <a:lnSpc>
                <a:spcPct val="120000"/>
              </a:lnSpc>
            </a:pPr>
            <a:r>
              <a:rPr lang="ru-RU" sz="4300" dirty="0"/>
              <a:t>Бог не может сделать многое, ибо в таком случае воля Бога вступала бы в противоречие с Его разумом. Бог не может изменить сумму углов треугольника, сделать бывшее </a:t>
            </a:r>
            <a:r>
              <a:rPr lang="ru-RU" sz="4300" dirty="0" err="1"/>
              <a:t>небывшим</a:t>
            </a:r>
            <a:r>
              <a:rPr lang="ru-RU" sz="4300" dirty="0"/>
              <a:t>, изменить Себя, уничтожить Себя, лишить человека души, сотворить другого Бога, впасть в грех и т.д.</a:t>
            </a:r>
          </a:p>
          <a:p>
            <a:pPr>
              <a:lnSpc>
                <a:spcPct val="120000"/>
              </a:lnSpc>
            </a:pPr>
            <a:r>
              <a:rPr lang="ru-RU" sz="4300" dirty="0"/>
              <a:t>«Бог всемогущ, поскольку Он может делать всё, что возможно в абсолютном смысле… Все, что не подразумевает противоречия в определениях, числится среди того возможного, относительно которого Бог называется всемогущим; в то время как то, что такое противоречие подразумевает, не находится в пределах божественного всемогущества, поскольку не имеет и не может иметь аспекта возможности» (Сумма теологии. </a:t>
            </a:r>
            <a:r>
              <a:rPr lang="ru-RU" sz="4300" dirty="0" err="1"/>
              <a:t>Вопр</a:t>
            </a:r>
            <a:r>
              <a:rPr lang="ru-RU" sz="4300" dirty="0"/>
              <a:t>. 25. Разд. 3).</a:t>
            </a:r>
          </a:p>
          <a:p>
            <a:endParaRPr lang="ru-RU" dirty="0"/>
          </a:p>
        </p:txBody>
      </p:sp>
    </p:spTree>
    <p:extLst>
      <p:ext uri="{BB962C8B-B14F-4D97-AF65-F5344CB8AC3E}">
        <p14:creationId xmlns:p14="http://schemas.microsoft.com/office/powerpoint/2010/main" val="28030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91" y="509866"/>
            <a:ext cx="10368915" cy="7208824"/>
          </a:xfrm>
        </p:spPr>
        <p:txBody>
          <a:bodyPr>
            <a:normAutofit fontScale="92500" lnSpcReduction="10000"/>
          </a:bodyPr>
          <a:lstStyle/>
          <a:p>
            <a:pPr marL="0" indent="0" algn="ctr">
              <a:buNone/>
            </a:pPr>
            <a:r>
              <a:rPr lang="ru-RU" dirty="0">
                <a:solidFill>
                  <a:srgbClr val="FF0000"/>
                </a:solidFill>
              </a:rPr>
              <a:t>О благости Бога и причине зла.</a:t>
            </a:r>
          </a:p>
          <a:p>
            <a:r>
              <a:rPr lang="ru-RU" dirty="0"/>
              <a:t>«Согрешить – значит утратить совершенство действия; следовательно, быть способным грешить – значит быть способным утрачивать совершенство действия, а это противоречит всемогуществу» (Там же).  </a:t>
            </a:r>
          </a:p>
          <a:p>
            <a:r>
              <a:rPr lang="ru-RU" dirty="0"/>
              <a:t>«Всякое зло некоторым об­разом имеет причину. В самом деле, зло — это отсутствие того блага, которое является природным и приличествующим вещи. Но такое отпадение от природного и надлежащего обладания может проистекать лишь от некоторой причины» (</a:t>
            </a:r>
            <a:r>
              <a:rPr lang="ru-RU" dirty="0" err="1"/>
              <a:t>Вопр</a:t>
            </a:r>
            <a:r>
              <a:rPr lang="ru-RU" dirty="0"/>
              <a:t>. 49).</a:t>
            </a:r>
          </a:p>
          <a:p>
            <a:endParaRPr lang="ru-RU" dirty="0"/>
          </a:p>
        </p:txBody>
      </p:sp>
    </p:spTree>
    <p:extLst>
      <p:ext uri="{BB962C8B-B14F-4D97-AF65-F5344CB8AC3E}">
        <p14:creationId xmlns:p14="http://schemas.microsoft.com/office/powerpoint/2010/main" val="91316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91" y="600594"/>
            <a:ext cx="10368915" cy="7118097"/>
          </a:xfrm>
        </p:spPr>
        <p:txBody>
          <a:bodyPr>
            <a:normAutofit fontScale="92500" lnSpcReduction="10000"/>
          </a:bodyPr>
          <a:lstStyle/>
          <a:p>
            <a:r>
              <a:rPr lang="ru-RU" dirty="0"/>
              <a:t>«Впрочем, зло хотя и имеет причину со стороны действова­теля, однако не </a:t>
            </a:r>
            <a:r>
              <a:rPr lang="ru-RU" dirty="0" err="1"/>
              <a:t>сущностно</a:t>
            </a:r>
            <a:r>
              <a:rPr lang="ru-RU" dirty="0"/>
              <a:t>, а </a:t>
            </a:r>
            <a:r>
              <a:rPr lang="ru-RU" dirty="0" err="1"/>
              <a:t>акцидентно</a:t>
            </a:r>
            <a:r>
              <a:rPr lang="ru-RU" dirty="0"/>
              <a:t>». </a:t>
            </a:r>
          </a:p>
          <a:p>
            <a:r>
              <a:rPr lang="ru-RU" dirty="0"/>
              <a:t>«Но то зло, которое состоит в порче каких-либо вещей, вос­ходит к Богу как к своей причине. И это очевидно как в природных вещах, так и в вещах, наделенных волей…</a:t>
            </a:r>
          </a:p>
          <a:p>
            <a:r>
              <a:rPr lang="ru-RU" dirty="0"/>
              <a:t>Но ради мирового поряд­ка необходимо, чтобы иные вещи могли и в самом деле время от времени отпадали от совершенства. И таким вот образом Бог, обусловливая в ве­щах благо миропорядка, в качестве следствия и как бы </a:t>
            </a:r>
            <a:r>
              <a:rPr lang="ru-RU" dirty="0" err="1"/>
              <a:t>акцидент­но</a:t>
            </a:r>
            <a:r>
              <a:rPr lang="ru-RU" dirty="0"/>
              <a:t> обусловливает порчу вещей».</a:t>
            </a:r>
          </a:p>
          <a:p>
            <a:endParaRPr lang="ru-RU" dirty="0"/>
          </a:p>
        </p:txBody>
      </p:sp>
    </p:spTree>
    <p:extLst>
      <p:ext uri="{BB962C8B-B14F-4D97-AF65-F5344CB8AC3E}">
        <p14:creationId xmlns:p14="http://schemas.microsoft.com/office/powerpoint/2010/main" val="221874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630035"/>
            <a:ext cx="10368915" cy="7088651"/>
          </a:xfrm>
        </p:spPr>
        <p:txBody>
          <a:bodyPr>
            <a:normAutofit fontScale="85000" lnSpcReduction="20000"/>
          </a:bodyPr>
          <a:lstStyle/>
          <a:p>
            <a:pPr marL="0" indent="0" algn="ctr">
              <a:buNone/>
            </a:pPr>
            <a:r>
              <a:rPr lang="ru-RU" b="1" dirty="0"/>
              <a:t>Спор об универсалиях</a:t>
            </a:r>
          </a:p>
          <a:p>
            <a:r>
              <a:rPr lang="ru-RU" dirty="0"/>
              <a:t>Существуют три рода универсалий. </a:t>
            </a:r>
          </a:p>
          <a:p>
            <a:r>
              <a:rPr lang="ru-RU" dirty="0"/>
              <a:t>Во-первых, универсалии существуют и в Божественном уме, </a:t>
            </a:r>
            <a:r>
              <a:rPr lang="ru-RU" dirty="0">
                <a:solidFill>
                  <a:srgbClr val="FF0000"/>
                </a:solidFill>
              </a:rPr>
              <a:t>до вещей </a:t>
            </a:r>
            <a:r>
              <a:rPr lang="ru-RU" dirty="0"/>
              <a:t>(</a:t>
            </a:r>
            <a:r>
              <a:rPr lang="ru-RU" dirty="0" err="1"/>
              <a:t>ante</a:t>
            </a:r>
            <a:r>
              <a:rPr lang="ru-RU" dirty="0"/>
              <a:t> </a:t>
            </a:r>
            <a:r>
              <a:rPr lang="ru-RU" dirty="0" err="1"/>
              <a:t>res</a:t>
            </a:r>
            <a:r>
              <a:rPr lang="ru-RU" dirty="0"/>
              <a:t>). Эти универсалии и есть идеи, или первоначальные формы, содержащиеся в Божественном уме</a:t>
            </a:r>
            <a:r>
              <a:rPr lang="en-US" dirty="0"/>
              <a:t>.</a:t>
            </a:r>
            <a:endParaRPr lang="ru-RU" dirty="0"/>
          </a:p>
          <a:p>
            <a:r>
              <a:rPr lang="ru-RU" dirty="0"/>
              <a:t>Во-вторых, универсалии существуют </a:t>
            </a:r>
            <a:r>
              <a:rPr lang="ru-RU" dirty="0">
                <a:solidFill>
                  <a:srgbClr val="FF0000"/>
                </a:solidFill>
              </a:rPr>
              <a:t>в самих вещах </a:t>
            </a:r>
            <a:r>
              <a:rPr lang="ru-RU" dirty="0"/>
              <a:t>(</a:t>
            </a:r>
            <a:r>
              <a:rPr lang="ru-RU" dirty="0" err="1"/>
              <a:t>in</a:t>
            </a:r>
            <a:r>
              <a:rPr lang="ru-RU" dirty="0"/>
              <a:t> </a:t>
            </a:r>
            <a:r>
              <a:rPr lang="ru-RU" dirty="0" err="1"/>
              <a:t>rebus</a:t>
            </a:r>
            <a:r>
              <a:rPr lang="ru-RU" dirty="0"/>
              <a:t>), и они составляют сущность этих вещей. Это есть непосредственная универсалия. </a:t>
            </a:r>
          </a:p>
          <a:p>
            <a:r>
              <a:rPr lang="ru-RU" dirty="0"/>
              <a:t>В-третьих, универсалии существуют и в человеческом уме, который путем абстрагирования извлекает при помощи активного ума универсалии из конкретных вещей, так что универсалии существуют и </a:t>
            </a:r>
            <a:r>
              <a:rPr lang="ru-RU" dirty="0">
                <a:solidFill>
                  <a:srgbClr val="FF0000"/>
                </a:solidFill>
              </a:rPr>
              <a:t>после вещей </a:t>
            </a:r>
            <a:r>
              <a:rPr lang="ru-RU" dirty="0"/>
              <a:t>(</a:t>
            </a:r>
            <a:r>
              <a:rPr lang="ru-RU" dirty="0" err="1"/>
              <a:t>post</a:t>
            </a:r>
            <a:r>
              <a:rPr lang="ru-RU" dirty="0"/>
              <a:t> </a:t>
            </a:r>
            <a:r>
              <a:rPr lang="ru-RU" dirty="0" err="1"/>
              <a:t>res</a:t>
            </a:r>
            <a:r>
              <a:rPr lang="ru-RU" dirty="0"/>
              <a:t>). Это - мысленные универсалии.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360012"/>
            <a:ext cx="10368915" cy="7358678"/>
          </a:xfrm>
        </p:spPr>
        <p:txBody>
          <a:bodyPr>
            <a:normAutofit fontScale="92500" lnSpcReduction="10000"/>
          </a:bodyPr>
          <a:lstStyle/>
          <a:p>
            <a:pPr marL="0" indent="0" algn="ctr">
              <a:buNone/>
            </a:pPr>
            <a:r>
              <a:rPr lang="ru-RU" b="1" dirty="0">
                <a:solidFill>
                  <a:srgbClr val="FF0000"/>
                </a:solidFill>
              </a:rPr>
              <a:t>О промысле Божием</a:t>
            </a:r>
          </a:p>
          <a:p>
            <a:r>
              <a:rPr lang="ru-RU" dirty="0" err="1"/>
              <a:t>Аверроисты</a:t>
            </a:r>
            <a:r>
              <a:rPr lang="ru-RU" dirty="0"/>
              <a:t>: Бог не познает мир. </a:t>
            </a:r>
          </a:p>
          <a:p>
            <a:r>
              <a:rPr lang="ru-RU" dirty="0"/>
              <a:t>1. Единичное — материально, а материальное не может быть познано ничем нематериальным, ведь подобное познаётся подобным. </a:t>
            </a:r>
          </a:p>
          <a:p>
            <a:r>
              <a:rPr lang="ru-RU" dirty="0"/>
              <a:t>2. Единичные вещи не вечны, они существуют не всегда, поэтому их не может познать вечное существо. </a:t>
            </a:r>
          </a:p>
          <a:p>
            <a:r>
              <a:rPr lang="ru-RU" dirty="0"/>
              <a:t>3. Единичные вещи случайны, поэтому познание их возможно лишь тогда, когда они существуют, а когда они не существуют, знание о них невозможно.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93" y="782046"/>
            <a:ext cx="10368915" cy="6936645"/>
          </a:xfrm>
        </p:spPr>
        <p:txBody>
          <a:bodyPr>
            <a:normAutofit lnSpcReduction="10000"/>
          </a:bodyPr>
          <a:lstStyle/>
          <a:p>
            <a:r>
              <a:rPr lang="ru-RU" dirty="0"/>
              <a:t>4. Некоторые вещи существуют потому, что они созданы конкретным человеком, поэтому как может знать Бог то, что известно лишь этому человеку? </a:t>
            </a:r>
          </a:p>
          <a:p>
            <a:r>
              <a:rPr lang="ru-RU" dirty="0"/>
              <a:t>5. Число вещей бесконечно, а бесконечное — непознаваемо. </a:t>
            </a:r>
          </a:p>
          <a:p>
            <a:r>
              <a:rPr lang="ru-RU" dirty="0"/>
              <a:t>6. Конкретные вещи слишком ничтожны и не заслуживают внимания Бога. </a:t>
            </a:r>
          </a:p>
          <a:p>
            <a:r>
              <a:rPr lang="ru-RU" dirty="0"/>
              <a:t>7. Некоторые предметы заключают в себе зло, а Бог не может познавать то, чего в Нем нет.</a:t>
            </a:r>
          </a:p>
          <a:p>
            <a:endParaRPr lang="ru-RU" dirty="0"/>
          </a:p>
        </p:txBody>
      </p:sp>
    </p:spTree>
    <p:extLst>
      <p:ext uri="{BB962C8B-B14F-4D97-AF65-F5344CB8AC3E}">
        <p14:creationId xmlns:p14="http://schemas.microsoft.com/office/powerpoint/2010/main" val="152438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720045"/>
            <a:ext cx="10368915" cy="6998643"/>
          </a:xfrm>
        </p:spPr>
        <p:txBody>
          <a:bodyPr>
            <a:normAutofit fontScale="92500"/>
          </a:bodyPr>
          <a:lstStyle/>
          <a:p>
            <a:pPr marL="0" indent="0">
              <a:buNone/>
            </a:pPr>
            <a:r>
              <a:rPr lang="ru-RU" b="1" i="1" dirty="0"/>
              <a:t>Ответ Фомы:</a:t>
            </a:r>
          </a:p>
          <a:p>
            <a:r>
              <a:rPr lang="ru-RU" dirty="0"/>
              <a:t>1. Бог познает единичные материальные вещи в качестве причины этих вещей, поэтому, будучи нематериальным, познает материальное. </a:t>
            </a:r>
          </a:p>
          <a:p>
            <a:r>
              <a:rPr lang="ru-RU" dirty="0"/>
              <a:t>2. Вечное существо может познать невечные предметы, как ремесленник. Бог познает невечные предметы, как творец, который творит из вечности нечто невечное. </a:t>
            </a:r>
          </a:p>
          <a:p>
            <a:r>
              <a:rPr lang="ru-RU" dirty="0"/>
              <a:t>3. Бог существует вне времени и поэтому видит каждую вещь, как если бы она существовала всегда.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91" y="509866"/>
            <a:ext cx="10368915" cy="7208824"/>
          </a:xfrm>
        </p:spPr>
        <p:txBody>
          <a:bodyPr>
            <a:normAutofit fontScale="92500" lnSpcReduction="10000"/>
          </a:bodyPr>
          <a:lstStyle/>
          <a:p>
            <a:r>
              <a:rPr lang="ru-RU" dirty="0"/>
              <a:t>4. Бог знает волю каждого человека, поэтому Ему известны все предметы, созданные любым человеком. </a:t>
            </a:r>
          </a:p>
          <a:p>
            <a:r>
              <a:rPr lang="ru-RU" dirty="0"/>
              <a:t>5. Бог может познать бесконечное, Божественный разум отличается от человеческого. </a:t>
            </a:r>
          </a:p>
          <a:p>
            <a:r>
              <a:rPr lang="ru-RU" dirty="0"/>
              <a:t>6. В мире нет ничего всецело ничтожного, потому что все создано Богом, и поэтому все в некоторой степени несет в себе идею благости. </a:t>
            </a:r>
          </a:p>
          <a:p>
            <a:r>
              <a:rPr lang="ru-RU" dirty="0"/>
              <a:t>7. И если что-то включает в себя зло, то это зло существует лишь потому, что существует добро. Поэтому познание зла предполагает познание добра, поэтому и зло также известно Богу.</a:t>
            </a:r>
          </a:p>
          <a:p>
            <a:endParaRPr lang="ru-RU" dirty="0"/>
          </a:p>
        </p:txBody>
      </p:sp>
    </p:spTree>
    <p:extLst>
      <p:ext uri="{BB962C8B-B14F-4D97-AF65-F5344CB8AC3E}">
        <p14:creationId xmlns:p14="http://schemas.microsoft.com/office/powerpoint/2010/main" val="327984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23740" y="720045"/>
            <a:ext cx="9720966" cy="6998643"/>
          </a:xfrm>
        </p:spPr>
        <p:txBody>
          <a:bodyPr>
            <a:normAutofit/>
          </a:bodyPr>
          <a:lstStyle/>
          <a:p>
            <a:pPr marL="0" indent="0">
              <a:buNone/>
            </a:pPr>
            <a:r>
              <a:rPr lang="ru-RU" dirty="0"/>
              <a:t>Все в мире подчинено Божественному промыслу. Бог не непосредственно управляет миром. Существует иерархия причин, но в конце концов все сводится к высшей Божественной причине. Существуют естественные причины, и Бог действует через них. Бог может управлять и человеком посредством воздействия на его свободную волю.</a:t>
            </a:r>
          </a:p>
        </p:txBody>
      </p:sp>
    </p:spTree>
    <p:extLst>
      <p:ext uri="{BB962C8B-B14F-4D97-AF65-F5344CB8AC3E}">
        <p14:creationId xmlns:p14="http://schemas.microsoft.com/office/powerpoint/2010/main" val="1247259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9773" y="179994"/>
            <a:ext cx="9792864" cy="1327864"/>
          </a:xfrm>
        </p:spPr>
        <p:txBody>
          <a:bodyPr/>
          <a:lstStyle/>
          <a:p>
            <a:r>
              <a:rPr lang="ru-RU" dirty="0"/>
              <a:t>Петр Абеляр (1079–1142)</a:t>
            </a:r>
            <a:endParaRPr lang="en-US" dirty="0"/>
          </a:p>
        </p:txBody>
      </p:sp>
      <p:sp>
        <p:nvSpPr>
          <p:cNvPr id="3" name="Подзаголовок 2"/>
          <p:cNvSpPr>
            <a:spLocks noGrp="1"/>
          </p:cNvSpPr>
          <p:nvPr>
            <p:ph type="subTitle" idx="1"/>
          </p:nvPr>
        </p:nvSpPr>
        <p:spPr>
          <a:xfrm>
            <a:off x="3600038" y="1710134"/>
            <a:ext cx="7272664" cy="5940566"/>
          </a:xfrm>
        </p:spPr>
        <p:txBody>
          <a:bodyPr>
            <a:normAutofit/>
          </a:bodyPr>
          <a:lstStyle/>
          <a:p>
            <a:pPr algn="l"/>
            <a:r>
              <a:rPr lang="ru-RU" dirty="0">
                <a:solidFill>
                  <a:schemeClr val="tx1"/>
                </a:solidFill>
              </a:rPr>
              <a:t>Родился в деревушке Пале близ Нанта, в провинции Бретань в рыцарской семье.</a:t>
            </a:r>
          </a:p>
          <a:p>
            <a:pPr algn="l"/>
            <a:r>
              <a:rPr lang="ru-RU" dirty="0">
                <a:solidFill>
                  <a:schemeClr val="tx1"/>
                </a:solidFill>
              </a:rPr>
              <a:t>Учится у </a:t>
            </a:r>
            <a:r>
              <a:rPr lang="ru-RU" dirty="0" err="1">
                <a:solidFill>
                  <a:schemeClr val="tx1"/>
                </a:solidFill>
              </a:rPr>
              <a:t>Росцелина</a:t>
            </a:r>
            <a:r>
              <a:rPr lang="ru-RU" dirty="0">
                <a:solidFill>
                  <a:schemeClr val="tx1"/>
                </a:solidFill>
              </a:rPr>
              <a:t>.</a:t>
            </a:r>
          </a:p>
          <a:p>
            <a:pPr algn="l"/>
            <a:r>
              <a:rPr lang="ru-RU" dirty="0">
                <a:solidFill>
                  <a:schemeClr val="tx1"/>
                </a:solidFill>
              </a:rPr>
              <a:t>В Париже учится у </a:t>
            </a:r>
            <a:r>
              <a:rPr lang="ru-RU" dirty="0" err="1">
                <a:solidFill>
                  <a:schemeClr val="tx1"/>
                </a:solidFill>
              </a:rPr>
              <a:t>Гильома</a:t>
            </a:r>
            <a:r>
              <a:rPr lang="ru-RU" dirty="0">
                <a:solidFill>
                  <a:schemeClr val="tx1"/>
                </a:solidFill>
              </a:rPr>
              <a:t> из </a:t>
            </a:r>
            <a:r>
              <a:rPr lang="ru-RU" dirty="0" err="1">
                <a:solidFill>
                  <a:schemeClr val="tx1"/>
                </a:solidFill>
              </a:rPr>
              <a:t>Шампо</a:t>
            </a:r>
            <a:r>
              <a:rPr lang="ru-RU" dirty="0">
                <a:solidFill>
                  <a:schemeClr val="tx1"/>
                </a:solidFill>
              </a:rPr>
              <a:t>.</a:t>
            </a:r>
          </a:p>
          <a:p>
            <a:pPr algn="l"/>
            <a:r>
              <a:rPr lang="ru-RU" dirty="0">
                <a:solidFill>
                  <a:schemeClr val="tx1"/>
                </a:solidFill>
              </a:rPr>
              <a:t>Роман с Элоизой</a:t>
            </a:r>
            <a:r>
              <a:rPr lang="ru-RU">
                <a:solidFill>
                  <a:schemeClr val="tx1"/>
                </a:solidFill>
              </a:rPr>
              <a:t>, племянницей </a:t>
            </a:r>
            <a:r>
              <a:rPr lang="ru-RU" dirty="0">
                <a:solidFill>
                  <a:schemeClr val="tx1"/>
                </a:solidFill>
              </a:rPr>
              <a:t>каноника </a:t>
            </a:r>
            <a:r>
              <a:rPr lang="ru-RU" dirty="0" err="1">
                <a:solidFill>
                  <a:schemeClr val="tx1"/>
                </a:solidFill>
              </a:rPr>
              <a:t>Фульберта</a:t>
            </a:r>
            <a:r>
              <a:rPr lang="ru-RU" dirty="0">
                <a:solidFill>
                  <a:schemeClr val="tx1"/>
                </a:solidFill>
              </a:rPr>
              <a:t>.</a:t>
            </a:r>
          </a:p>
          <a:p>
            <a:endParaRPr lang="ru-RU" dirty="0">
              <a:solidFill>
                <a:schemeClr val="tx1"/>
              </a:solidFill>
            </a:endParaRPr>
          </a:p>
          <a:p>
            <a:endParaRPr lang="ru-RU" sz="3529" dirty="0">
              <a:solidFill>
                <a:schemeClr val="tx1"/>
              </a:solidFill>
            </a:endParaRPr>
          </a:p>
          <a:p>
            <a:endParaRPr lang="ru-RU" sz="2268" dirty="0">
              <a:solidFill>
                <a:schemeClr val="tx1"/>
              </a:solidFill>
            </a:endParaRPr>
          </a:p>
          <a:p>
            <a:endParaRPr lang="en-US" sz="2268" dirty="0">
              <a:solidFill>
                <a:schemeClr val="tx1"/>
              </a:solidFill>
            </a:endParaRPr>
          </a:p>
        </p:txBody>
      </p:sp>
      <p:pic>
        <p:nvPicPr>
          <p:cNvPr id="4" name="Рисунок 3" descr="abelyar_big.jpg"/>
          <p:cNvPicPr>
            <a:picLocks noChangeAspect="1"/>
          </p:cNvPicPr>
          <p:nvPr/>
        </p:nvPicPr>
        <p:blipFill>
          <a:blip r:embed="rId2" cstate="print"/>
          <a:stretch>
            <a:fillRect/>
          </a:stretch>
        </p:blipFill>
        <p:spPr>
          <a:xfrm>
            <a:off x="269720" y="1620125"/>
            <a:ext cx="2761308" cy="3780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450022"/>
            <a:ext cx="10368915" cy="7268670"/>
          </a:xfrm>
        </p:spPr>
        <p:txBody>
          <a:bodyPr>
            <a:normAutofit fontScale="85000" lnSpcReduction="10000"/>
          </a:bodyPr>
          <a:lstStyle/>
          <a:p>
            <a:pPr marL="0" indent="0" algn="ctr">
              <a:buNone/>
            </a:pPr>
            <a:r>
              <a:rPr lang="ru-RU" b="1" dirty="0"/>
              <a:t>Учение о человеке</a:t>
            </a:r>
          </a:p>
          <a:p>
            <a:r>
              <a:rPr lang="ru-RU" dirty="0"/>
              <a:t>В «Сумме теологии» «Трактат о человеке» (</a:t>
            </a:r>
            <a:r>
              <a:rPr lang="ru-RU" dirty="0" err="1"/>
              <a:t>вопр</a:t>
            </a:r>
            <a:r>
              <a:rPr lang="ru-RU" dirty="0"/>
              <a:t>. 75-102)</a:t>
            </a:r>
          </a:p>
          <a:p>
            <a:r>
              <a:rPr lang="ru-RU" dirty="0"/>
              <a:t>Августин: душа – первична и бессмертна, тело – орудие души. Но это не согласуется с учением о воскресении мертвых.</a:t>
            </a:r>
          </a:p>
          <a:p>
            <a:r>
              <a:rPr lang="ru-RU" dirty="0"/>
              <a:t>Аристотель: душа – форма тела и умирает с ним.</a:t>
            </a:r>
          </a:p>
          <a:p>
            <a:r>
              <a:rPr lang="ru-RU" dirty="0"/>
              <a:t>Фома: душа — это форма, обладающая субстанциальностью.</a:t>
            </a:r>
          </a:p>
          <a:p>
            <a:r>
              <a:rPr lang="ru-RU" dirty="0"/>
              <a:t>Полной субстанцией является целостный человек. Душа без тела есть неполная субстанция, как и тело без души.</a:t>
            </a:r>
          </a:p>
          <a:p>
            <a:r>
              <a:rPr lang="ru-RU" dirty="0"/>
              <a:t>Душа нуждается в теле, поскольку душа — это жизненное начало.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91" y="600594"/>
            <a:ext cx="10368915" cy="7118097"/>
          </a:xfrm>
        </p:spPr>
        <p:txBody>
          <a:bodyPr>
            <a:normAutofit fontScale="62500" lnSpcReduction="20000"/>
          </a:bodyPr>
          <a:lstStyle/>
          <a:p>
            <a:pPr>
              <a:lnSpc>
                <a:spcPct val="120000"/>
              </a:lnSpc>
            </a:pPr>
            <a:r>
              <a:rPr lang="ru-RU" sz="4600" dirty="0"/>
              <a:t>Душа творится Богом для конкретного тела и всегда соразмерна ему, т.е. душа есть энтелехия именно данного тела. Поэтому душа не утрачивает своей индивидуальности и после смерти тела.</a:t>
            </a:r>
          </a:p>
          <a:p>
            <a:pPr>
              <a:lnSpc>
                <a:spcPct val="120000"/>
              </a:lnSpc>
            </a:pPr>
            <a:r>
              <a:rPr lang="ru-RU" sz="4600" dirty="0"/>
              <a:t>Душа без тела живет неполной жизнью в ожидании воскресения из мертвых.</a:t>
            </a:r>
          </a:p>
          <a:p>
            <a:pPr>
              <a:lnSpc>
                <a:spcPct val="120000"/>
              </a:lnSpc>
            </a:pPr>
            <a:r>
              <a:rPr lang="ru-RU" sz="4600" dirty="0"/>
              <a:t>У человека не три различных души, а одна простая и субстанциальная душа. Душа есть совокупность растительной, животной и разумной частей; он называет их вегетативной, чувственной и </a:t>
            </a:r>
            <a:r>
              <a:rPr lang="ru-RU" sz="4600" dirty="0" err="1"/>
              <a:t>умопостигающей</a:t>
            </a:r>
            <a:r>
              <a:rPr lang="ru-RU" sz="4600" dirty="0"/>
              <a:t>. </a:t>
            </a:r>
          </a:p>
          <a:p>
            <a:pPr>
              <a:lnSpc>
                <a:spcPct val="120000"/>
              </a:lnSpc>
            </a:pPr>
            <a:r>
              <a:rPr lang="ru-RU" sz="4600" dirty="0"/>
              <a:t>Человеческая душа является нематериальной субстанцией благодаря интеллекту. Однако, поскольку интеллектуальная деятельность начинается с  ощущений, то для этого нужно тело. Поэтому Фома называет интеллект формой человеческого тела</a:t>
            </a:r>
            <a:r>
              <a:rPr lang="ru-RU" dirty="0"/>
              <a:t>.</a:t>
            </a:r>
          </a:p>
        </p:txBody>
      </p:sp>
    </p:spTree>
    <p:extLst>
      <p:ext uri="{BB962C8B-B14F-4D97-AF65-F5344CB8AC3E}">
        <p14:creationId xmlns:p14="http://schemas.microsoft.com/office/powerpoint/2010/main" val="194660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11772" y="600594"/>
            <a:ext cx="9432934" cy="7464203"/>
          </a:xfrm>
        </p:spPr>
        <p:txBody>
          <a:bodyPr>
            <a:noAutofit/>
          </a:bodyPr>
          <a:lstStyle/>
          <a:p>
            <a:pPr marL="0" indent="0">
              <a:buNone/>
            </a:pPr>
            <a:r>
              <a:rPr lang="ru-RU" sz="2700" dirty="0"/>
              <a:t>«А как слово наше открыло разности в жизненной силе: </a:t>
            </a:r>
            <a:r>
              <a:rPr lang="ru-RU" sz="2700" dirty="0">
                <a:solidFill>
                  <a:srgbClr val="FF0000"/>
                </a:solidFill>
              </a:rPr>
              <a:t>силу</a:t>
            </a:r>
            <a:r>
              <a:rPr lang="ru-RU" sz="2700" dirty="0"/>
              <a:t> питательную без чувства, силу питательную и </a:t>
            </a:r>
            <a:r>
              <a:rPr lang="ru-RU" sz="2700" dirty="0">
                <a:solidFill>
                  <a:srgbClr val="FF0000"/>
                </a:solidFill>
              </a:rPr>
              <a:t>растительную</a:t>
            </a:r>
            <a:r>
              <a:rPr lang="ru-RU" sz="2700" dirty="0"/>
              <a:t>, чуждую разумной деятельности, силу </a:t>
            </a:r>
            <a:r>
              <a:rPr lang="ru-RU" sz="2700" dirty="0">
                <a:solidFill>
                  <a:srgbClr val="FF0000"/>
                </a:solidFill>
              </a:rPr>
              <a:t>разумную</a:t>
            </a:r>
            <a:r>
              <a:rPr lang="ru-RU" sz="2700" dirty="0"/>
              <a:t> и совершенную, распоряжающуюся всякой другой силой.., то никто да не предполагает поэтому, что в человеческом составе существуют три души, усматриваемые в особых своих очертаниях; почему можно было бы думать, что человеческое естество есть некое сложение многих душ. Напротив того, истинная и совершенная </a:t>
            </a:r>
            <a:r>
              <a:rPr lang="ru-RU" sz="2700" dirty="0">
                <a:solidFill>
                  <a:srgbClr val="FF0000"/>
                </a:solidFill>
              </a:rPr>
              <a:t>душа по естеству одна</a:t>
            </a:r>
            <a:r>
              <a:rPr lang="ru-RU" sz="2700" dirty="0"/>
              <a:t>, умная и невещественная, посредством чувств соединенная с естеством вещественным. А все вещественное, подлежа превратности и изменению, если </a:t>
            </a:r>
            <a:r>
              <a:rPr lang="ru-RU" sz="2700" dirty="0" err="1"/>
              <a:t>соделается</a:t>
            </a:r>
            <a:r>
              <a:rPr lang="ru-RU" sz="2700" dirty="0"/>
              <a:t> причастным одушевляющей силы, придет в движение возрастанием; если же лишится жизненной деятельности, кончит движение тлением. Поэтому не бывает ни чувства без вещественной сущности, ни деятельности умственной силы без чувства» (</a:t>
            </a:r>
            <a:r>
              <a:rPr lang="ru-RU" sz="2700" i="1" dirty="0"/>
              <a:t>Григорий </a:t>
            </a:r>
            <a:r>
              <a:rPr lang="ru-RU" sz="2700" i="1" dirty="0" err="1"/>
              <a:t>Нисский</a:t>
            </a:r>
            <a:r>
              <a:rPr lang="ru-RU" sz="2700" i="1" dirty="0"/>
              <a:t>, </a:t>
            </a:r>
            <a:r>
              <a:rPr lang="ru-RU" sz="2700" i="1" dirty="0" err="1"/>
              <a:t>свт</a:t>
            </a:r>
            <a:r>
              <a:rPr lang="ru-RU" sz="2700" i="1" dirty="0"/>
              <a:t>. </a:t>
            </a:r>
            <a:r>
              <a:rPr lang="ru-RU" sz="2700" dirty="0"/>
              <a:t>Об устроении человека, 14). </a:t>
            </a:r>
          </a:p>
        </p:txBody>
      </p:sp>
    </p:spTree>
    <p:extLst>
      <p:ext uri="{BB962C8B-B14F-4D97-AF65-F5344CB8AC3E}">
        <p14:creationId xmlns:p14="http://schemas.microsoft.com/office/powerpoint/2010/main" val="211708977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91" y="691317"/>
            <a:ext cx="10368915" cy="7027371"/>
          </a:xfrm>
        </p:spPr>
        <p:txBody>
          <a:bodyPr>
            <a:normAutofit fontScale="92500"/>
          </a:bodyPr>
          <a:lstStyle/>
          <a:p>
            <a:r>
              <a:rPr lang="ru-RU" dirty="0"/>
              <a:t>«Из </a:t>
            </a:r>
            <a:r>
              <a:rPr lang="ru-RU" dirty="0">
                <a:solidFill>
                  <a:srgbClr val="FF0000"/>
                </a:solidFill>
              </a:rPr>
              <a:t>сил души </a:t>
            </a:r>
            <a:r>
              <a:rPr lang="ru-RU" dirty="0"/>
              <a:t>одни — питательные и </a:t>
            </a:r>
            <a:r>
              <a:rPr lang="ru-RU" dirty="0">
                <a:solidFill>
                  <a:srgbClr val="FF0000"/>
                </a:solidFill>
              </a:rPr>
              <a:t>растительные</a:t>
            </a:r>
            <a:r>
              <a:rPr lang="ru-RU" dirty="0"/>
              <a:t>, другие относятся к способности воображения и </a:t>
            </a:r>
            <a:r>
              <a:rPr lang="ru-RU" dirty="0">
                <a:solidFill>
                  <a:srgbClr val="FF0000"/>
                </a:solidFill>
              </a:rPr>
              <a:t>желания</a:t>
            </a:r>
            <a:r>
              <a:rPr lang="ru-RU" dirty="0"/>
              <a:t>, третьи — к способности </a:t>
            </a:r>
            <a:r>
              <a:rPr lang="ru-RU" dirty="0">
                <a:solidFill>
                  <a:srgbClr val="FF0000"/>
                </a:solidFill>
              </a:rPr>
              <a:t>разумения</a:t>
            </a:r>
            <a:r>
              <a:rPr lang="ru-RU" dirty="0"/>
              <a:t> и мышления. Растения </a:t>
            </a:r>
            <a:r>
              <a:rPr lang="ru-RU" dirty="0" err="1"/>
              <a:t>сопричаствуют</a:t>
            </a:r>
            <a:r>
              <a:rPr lang="ru-RU" dirty="0"/>
              <a:t> только первым, неразумные животные — [еще] и вторым, а люди — всем трем. Первые две силы тленны, а третья — нетленна и бессмертна» (</a:t>
            </a:r>
            <a:r>
              <a:rPr lang="ru-RU" i="1" dirty="0"/>
              <a:t>Максим Исповедник, преп. </a:t>
            </a:r>
            <a:r>
              <a:rPr lang="ru-RU" dirty="0"/>
              <a:t>Главы о любви, 3, 32).</a:t>
            </a:r>
          </a:p>
          <a:p>
            <a:r>
              <a:rPr lang="ru-RU" dirty="0"/>
              <a:t>«Пороки приключаются с нами вследствие злоупотребления силами души: </a:t>
            </a:r>
            <a:r>
              <a:rPr lang="ru-RU" dirty="0">
                <a:solidFill>
                  <a:srgbClr val="FF0000"/>
                </a:solidFill>
              </a:rPr>
              <a:t>желательной</a:t>
            </a:r>
            <a:r>
              <a:rPr lang="ru-RU" dirty="0"/>
              <a:t>, </a:t>
            </a:r>
            <a:r>
              <a:rPr lang="ru-RU" dirty="0">
                <a:solidFill>
                  <a:srgbClr val="FF0000"/>
                </a:solidFill>
              </a:rPr>
              <a:t>яростной</a:t>
            </a:r>
            <a:r>
              <a:rPr lang="ru-RU" dirty="0"/>
              <a:t> и </a:t>
            </a:r>
            <a:r>
              <a:rPr lang="ru-RU" dirty="0">
                <a:solidFill>
                  <a:srgbClr val="FF0000"/>
                </a:solidFill>
              </a:rPr>
              <a:t>разумной</a:t>
            </a:r>
            <a:r>
              <a:rPr lang="ru-RU" dirty="0"/>
              <a:t>» (Там же, 3, 3). </a:t>
            </a:r>
          </a:p>
          <a:p>
            <a:endParaRPr lang="ru-RU" dirty="0"/>
          </a:p>
        </p:txBody>
      </p:sp>
    </p:spTree>
    <p:extLst>
      <p:ext uri="{BB962C8B-B14F-4D97-AF65-F5344CB8AC3E}">
        <p14:creationId xmlns:p14="http://schemas.microsoft.com/office/powerpoint/2010/main" val="60655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11772" y="719981"/>
            <a:ext cx="9432936" cy="7200799"/>
          </a:xfrm>
        </p:spPr>
        <p:txBody>
          <a:bodyPr>
            <a:normAutofit fontScale="85000" lnSpcReduction="10000"/>
          </a:bodyPr>
          <a:lstStyle/>
          <a:p>
            <a:pPr marL="0" indent="0">
              <a:buNone/>
            </a:pPr>
            <a:r>
              <a:rPr lang="ru-RU" dirty="0"/>
              <a:t>«Ибо </a:t>
            </a:r>
            <a:r>
              <a:rPr lang="ru-RU" dirty="0">
                <a:solidFill>
                  <a:srgbClr val="FF0000"/>
                </a:solidFill>
              </a:rPr>
              <a:t>силы души </a:t>
            </a:r>
            <a:r>
              <a:rPr lang="ru-RU" dirty="0"/>
              <a:t>разделяются на </a:t>
            </a:r>
            <a:r>
              <a:rPr lang="ru-RU" dirty="0">
                <a:solidFill>
                  <a:srgbClr val="FF0000"/>
                </a:solidFill>
              </a:rPr>
              <a:t>разумную</a:t>
            </a:r>
            <a:r>
              <a:rPr lang="ru-RU" dirty="0"/>
              <a:t> и ту, которая неразумна. Но неразумного начала души есть две части: одна непослушна разуму, то есть разуму не повину­ется; другая — послушна и повинуется разуму. Непослушная и не повинующаяся разуму есть жизненная сила.., то есть порождающая и </a:t>
            </a:r>
            <a:r>
              <a:rPr lang="ru-RU" dirty="0">
                <a:solidFill>
                  <a:srgbClr val="FF0000"/>
                </a:solidFill>
              </a:rPr>
              <a:t>рас­тительная</a:t>
            </a:r>
            <a:r>
              <a:rPr lang="ru-RU" dirty="0"/>
              <a:t> сила... Ибо те уп­равляются не разумом, но природой. Послушная же и повинующая­ся разуму часть разделяется на гнев и похоть. А обобщенно нера­зумная часть души называется страстным и </a:t>
            </a:r>
            <a:r>
              <a:rPr lang="ru-RU" dirty="0">
                <a:solidFill>
                  <a:srgbClr val="FF0000"/>
                </a:solidFill>
              </a:rPr>
              <a:t>вожделеющим</a:t>
            </a:r>
            <a:r>
              <a:rPr lang="ru-RU" dirty="0"/>
              <a:t> началом» </a:t>
            </a:r>
          </a:p>
          <a:p>
            <a:pPr marL="0" indent="0" algn="r">
              <a:buNone/>
            </a:pPr>
            <a:r>
              <a:rPr lang="ru-RU" dirty="0"/>
              <a:t>Иоанн </a:t>
            </a:r>
            <a:r>
              <a:rPr lang="ru-RU" dirty="0" err="1"/>
              <a:t>Дамаскин</a:t>
            </a:r>
            <a:r>
              <a:rPr lang="ru-RU" dirty="0"/>
              <a:t>, преп. </a:t>
            </a:r>
            <a:br>
              <a:rPr lang="ru-RU" dirty="0"/>
            </a:br>
            <a:r>
              <a:rPr lang="ru-RU" dirty="0"/>
              <a:t>Точное изложение православной веры, кн. </a:t>
            </a:r>
            <a:r>
              <a:rPr lang="en-US" dirty="0"/>
              <a:t>II, </a:t>
            </a:r>
            <a:r>
              <a:rPr lang="ru-RU" dirty="0"/>
              <a:t>гл. </a:t>
            </a:r>
            <a:r>
              <a:rPr lang="en-US" dirty="0"/>
              <a:t>XII </a:t>
            </a:r>
            <a:r>
              <a:rPr lang="ru-RU" dirty="0"/>
              <a:t>(26) О человеке</a:t>
            </a:r>
            <a:r>
              <a:rPr lang="en-US" dirty="0"/>
              <a:t>).</a:t>
            </a:r>
            <a:endParaRPr lang="ru-RU" dirty="0"/>
          </a:p>
        </p:txBody>
      </p:sp>
    </p:spTree>
    <p:extLst>
      <p:ext uri="{BB962C8B-B14F-4D97-AF65-F5344CB8AC3E}">
        <p14:creationId xmlns:p14="http://schemas.microsoft.com/office/powerpoint/2010/main" val="54517388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7716" y="360012"/>
            <a:ext cx="9936990" cy="7358678"/>
          </a:xfrm>
        </p:spPr>
        <p:txBody>
          <a:bodyPr>
            <a:normAutofit/>
          </a:bodyPr>
          <a:lstStyle/>
          <a:p>
            <a:r>
              <a:rPr lang="ru-RU" b="1" dirty="0"/>
              <a:t>Теория познания</a:t>
            </a:r>
          </a:p>
          <a:p>
            <a:r>
              <a:rPr lang="ru-RU" dirty="0"/>
              <a:t>Познание начинается с чувственного созерцания. </a:t>
            </a:r>
          </a:p>
          <a:p>
            <a:r>
              <a:rPr lang="ru-RU" dirty="0"/>
              <a:t>Органы чувств отличаются по степени истинности. Ниже всего осязание, далее вкус, обоняние, слух и зрение. </a:t>
            </a:r>
          </a:p>
          <a:p>
            <a:r>
              <a:rPr lang="ru-RU" dirty="0"/>
              <a:t>В органах чувств возникают единичные образы. Чувственный образ направляется в сферу действия внутренних чувств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7716" y="600594"/>
            <a:ext cx="9936990" cy="7118097"/>
          </a:xfrm>
        </p:spPr>
        <p:txBody>
          <a:bodyPr>
            <a:normAutofit fontScale="92500" lnSpcReduction="10000"/>
          </a:bodyPr>
          <a:lstStyle/>
          <a:p>
            <a:r>
              <a:rPr lang="ru-RU" dirty="0"/>
              <a:t>Общее чувство соединяет данные от различных органов чувств и дает человеку целостное видение предмета.</a:t>
            </a:r>
          </a:p>
          <a:p>
            <a:r>
              <a:rPr lang="ru-RU" dirty="0"/>
              <a:t>Затем чувственный образ помещается в памяти, происходит полная </a:t>
            </a:r>
            <a:r>
              <a:rPr lang="ru-RU" dirty="0" err="1"/>
              <a:t>дематериализация</a:t>
            </a:r>
            <a:r>
              <a:rPr lang="ru-RU" dirty="0"/>
              <a:t> чувственного образа — возникает умопостигаемый образ.</a:t>
            </a:r>
          </a:p>
          <a:p>
            <a:r>
              <a:rPr lang="ru-RU" dirty="0"/>
              <a:t>Активный разум обрабатывает эти данные, соединяя их, производя дальнейшую </a:t>
            </a:r>
            <a:r>
              <a:rPr lang="ru-RU" dirty="0" err="1"/>
              <a:t>дематериализацию</a:t>
            </a:r>
            <a:r>
              <a:rPr lang="ru-RU" dirty="0"/>
              <a:t>, образуя понятия.</a:t>
            </a:r>
          </a:p>
          <a:p>
            <a:r>
              <a:rPr lang="ru-RU" dirty="0"/>
              <a:t>Бог для человека познаваем только через Его творения.</a:t>
            </a:r>
          </a:p>
          <a:p>
            <a:endParaRPr lang="ru-RU" dirty="0"/>
          </a:p>
        </p:txBody>
      </p:sp>
    </p:spTree>
    <p:extLst>
      <p:ext uri="{BB962C8B-B14F-4D97-AF65-F5344CB8AC3E}">
        <p14:creationId xmlns:p14="http://schemas.microsoft.com/office/powerpoint/2010/main" val="321905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360012"/>
            <a:ext cx="10368915" cy="7358678"/>
          </a:xfrm>
        </p:spPr>
        <p:txBody>
          <a:bodyPr>
            <a:normAutofit/>
          </a:bodyPr>
          <a:lstStyle/>
          <a:p>
            <a:pPr marL="0" indent="0" algn="ctr">
              <a:buNone/>
            </a:pPr>
            <a:r>
              <a:rPr lang="ru-RU" b="1" dirty="0"/>
              <a:t>Этика</a:t>
            </a:r>
          </a:p>
          <a:p>
            <a:r>
              <a:rPr lang="ru-RU" dirty="0"/>
              <a:t>Существа  — обладающие и не обладающие интеллектом. Существа, имеющие интеллект, реализуют цель, свободно поставленную ими самими.</a:t>
            </a:r>
          </a:p>
          <a:p>
            <a:r>
              <a:rPr lang="ru-RU" dirty="0"/>
              <a:t>Человек стремится к цели как к благу, высшая цель есть высшее благо, поэтому мораль есть частный случай управления  мира Богом.</a:t>
            </a:r>
          </a:p>
          <a:p>
            <a:r>
              <a:rPr lang="ru-RU" dirty="0"/>
              <a:t>Действие морально, если оно свободно.</a:t>
            </a:r>
          </a:p>
          <a:p>
            <a:endParaRPr lang="ru-RU" dirty="0"/>
          </a:p>
          <a:p>
            <a:endParaRPr lang="ru-RU"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F781485-362D-491E-AFF4-D6B34648A902}"/>
              </a:ext>
            </a:extLst>
          </p:cNvPr>
          <p:cNvSpPr>
            <a:spLocks noGrp="1"/>
          </p:cNvSpPr>
          <p:nvPr>
            <p:ph idx="1"/>
          </p:nvPr>
        </p:nvSpPr>
        <p:spPr>
          <a:xfrm>
            <a:off x="575791" y="509866"/>
            <a:ext cx="10368915" cy="7208824"/>
          </a:xfrm>
        </p:spPr>
        <p:txBody>
          <a:bodyPr>
            <a:normAutofit fontScale="92500"/>
          </a:bodyPr>
          <a:lstStyle/>
          <a:p>
            <a:r>
              <a:rPr lang="ru-RU" dirty="0"/>
              <a:t>Какова природа этого блага? Это высшее благо — Бог, потому что ни вне человека (напр., богатство), ни внутри человека (ибо человек всегда к чему-то стремится) блага нет.</a:t>
            </a:r>
          </a:p>
          <a:p>
            <a:r>
              <a:rPr lang="ru-RU" dirty="0"/>
              <a:t>Как достигнуть высшего блага?</a:t>
            </a:r>
          </a:p>
          <a:p>
            <a:r>
              <a:rPr lang="ru-RU" dirty="0"/>
              <a:t>Человек имеет чувства, разум и волю. Чувства не могут способствовать достижению блага; воля может лишь испытывать блаженство. Поэтому высшее блаженство достигается только посредством интеллектуальной способности.</a:t>
            </a:r>
          </a:p>
          <a:p>
            <a:endParaRPr lang="ru-RU" dirty="0"/>
          </a:p>
        </p:txBody>
      </p:sp>
    </p:spTree>
    <p:extLst>
      <p:ext uri="{BB962C8B-B14F-4D97-AF65-F5344CB8AC3E}">
        <p14:creationId xmlns:p14="http://schemas.microsoft.com/office/powerpoint/2010/main" val="123872123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91" y="600594"/>
            <a:ext cx="10368915" cy="7118097"/>
          </a:xfrm>
        </p:spPr>
        <p:txBody>
          <a:bodyPr>
            <a:normAutofit/>
          </a:bodyPr>
          <a:lstStyle/>
          <a:p>
            <a:r>
              <a:rPr lang="ru-RU" dirty="0"/>
              <a:t>Страсть — это не активное, а пассивное состояние души. Поэтому страсти вне морали. Страсть мешает разуму правильно судить. </a:t>
            </a:r>
          </a:p>
          <a:p>
            <a:r>
              <a:rPr lang="ru-RU" dirty="0"/>
              <a:t>Причины – рассеянность, настойчивая страсть или телесные изменения.</a:t>
            </a:r>
          </a:p>
          <a:p>
            <a:r>
              <a:rPr lang="ru-RU" dirty="0"/>
              <a:t>Если действие стало непроизвольным – грех простителен.</a:t>
            </a:r>
          </a:p>
          <a:p>
            <a:r>
              <a:rPr lang="ru-RU" dirty="0"/>
              <a:t>Сознательный грех – самый страшный.</a:t>
            </a:r>
          </a:p>
          <a:p>
            <a:endParaRPr lang="ru-RU" dirty="0"/>
          </a:p>
        </p:txBody>
      </p:sp>
    </p:spTree>
    <p:extLst>
      <p:ext uri="{BB962C8B-B14F-4D97-AF65-F5344CB8AC3E}">
        <p14:creationId xmlns:p14="http://schemas.microsoft.com/office/powerpoint/2010/main" val="1005455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s://upload.wikimedia.org/wikipedia/commons/8/8e/Helo%C3%AFse_et_d%27Ab%C3%A9lard.jpg"/>
          <p:cNvPicPr>
            <a:picLocks noChangeAspect="1" noChangeArrowheads="1"/>
          </p:cNvPicPr>
          <p:nvPr/>
        </p:nvPicPr>
        <p:blipFill>
          <a:blip r:embed="rId2" cstate="print"/>
          <a:srcRect/>
          <a:stretch>
            <a:fillRect/>
          </a:stretch>
        </p:blipFill>
        <p:spPr bwMode="auto">
          <a:xfrm>
            <a:off x="2429930" y="270004"/>
            <a:ext cx="5870667" cy="7050159"/>
          </a:xfrm>
          <a:prstGeom prst="rect">
            <a:avLst/>
          </a:prstGeom>
          <a:noFill/>
        </p:spPr>
      </p:pic>
      <p:sp>
        <p:nvSpPr>
          <p:cNvPr id="6" name="TextBox 5"/>
          <p:cNvSpPr txBox="1"/>
          <p:nvPr/>
        </p:nvSpPr>
        <p:spPr>
          <a:xfrm>
            <a:off x="1529845" y="7495826"/>
            <a:ext cx="8820840" cy="790345"/>
          </a:xfrm>
          <a:prstGeom prst="rect">
            <a:avLst/>
          </a:prstGeom>
          <a:noFill/>
        </p:spPr>
        <p:txBody>
          <a:bodyPr wrap="square" rtlCol="0">
            <a:spAutoFit/>
          </a:bodyPr>
          <a:lstStyle/>
          <a:p>
            <a:pPr algn="ctr"/>
            <a:r>
              <a:rPr lang="ru-RU" sz="2268" dirty="0"/>
              <a:t>Жан </a:t>
            </a:r>
            <a:r>
              <a:rPr lang="ru-RU" sz="2268" dirty="0" err="1"/>
              <a:t>Виньо</a:t>
            </a:r>
            <a:r>
              <a:rPr lang="ru-RU" sz="2268" dirty="0"/>
              <a:t> (</a:t>
            </a:r>
            <a:r>
              <a:rPr lang="en-US" sz="2268" dirty="0"/>
              <a:t>Jean </a:t>
            </a:r>
            <a:r>
              <a:rPr lang="en-US" sz="2268" dirty="0" err="1"/>
              <a:t>Vignaud</a:t>
            </a:r>
            <a:r>
              <a:rPr lang="ru-RU" sz="2268" dirty="0"/>
              <a:t>). </a:t>
            </a:r>
          </a:p>
          <a:p>
            <a:pPr algn="ctr"/>
            <a:r>
              <a:rPr lang="ru-RU" sz="2268" dirty="0"/>
              <a:t>«Каноник </a:t>
            </a:r>
            <a:r>
              <a:rPr lang="ru-RU" sz="2268" dirty="0" err="1"/>
              <a:t>Фульбер</a:t>
            </a:r>
            <a:r>
              <a:rPr lang="ru-RU" sz="2268" dirty="0"/>
              <a:t> застаёт врасплох Абеляра и </a:t>
            </a:r>
            <a:r>
              <a:rPr lang="ru-RU" sz="2268" dirty="0" err="1"/>
              <a:t>Элоизу</a:t>
            </a:r>
            <a:r>
              <a:rPr lang="ru-RU" sz="2268" dirty="0"/>
              <a:t>»</a:t>
            </a:r>
            <a:endParaRPr lang="en-US" sz="2268"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339920" y="2160176"/>
          <a:ext cx="5760507" cy="1923876"/>
        </p:xfrm>
        <a:graphic>
          <a:graphicData uri="http://schemas.openxmlformats.org/drawingml/2006/table">
            <a:tbl>
              <a:tblPr firstRow="1" bandRow="1">
                <a:tableStyleId>{5C22544A-7EE6-4342-B048-85BDC9FD1C3A}</a:tableStyleId>
              </a:tblPr>
              <a:tblGrid>
                <a:gridCol w="1920169">
                  <a:extLst>
                    <a:ext uri="{9D8B030D-6E8A-4147-A177-3AD203B41FA5}">
                      <a16:colId xmlns:a16="http://schemas.microsoft.com/office/drawing/2014/main" val="20000"/>
                    </a:ext>
                  </a:extLst>
                </a:gridCol>
                <a:gridCol w="1920169">
                  <a:extLst>
                    <a:ext uri="{9D8B030D-6E8A-4147-A177-3AD203B41FA5}">
                      <a16:colId xmlns:a16="http://schemas.microsoft.com/office/drawing/2014/main" val="20001"/>
                    </a:ext>
                  </a:extLst>
                </a:gridCol>
                <a:gridCol w="1920169">
                  <a:extLst>
                    <a:ext uri="{9D8B030D-6E8A-4147-A177-3AD203B41FA5}">
                      <a16:colId xmlns:a16="http://schemas.microsoft.com/office/drawing/2014/main" val="20002"/>
                    </a:ext>
                  </a:extLst>
                </a:gridCol>
              </a:tblGrid>
              <a:tr h="480969">
                <a:tc>
                  <a:txBody>
                    <a:bodyPr/>
                    <a:lstStyle/>
                    <a:p>
                      <a:r>
                        <a:rPr lang="ru-RU" sz="2300" dirty="0"/>
                        <a:t>Модус</a:t>
                      </a:r>
                    </a:p>
                  </a:txBody>
                  <a:tcPr marL="115210" marR="115210" marT="57606" marB="57606"/>
                </a:tc>
                <a:tc>
                  <a:txBody>
                    <a:bodyPr/>
                    <a:lstStyle/>
                    <a:p>
                      <a:r>
                        <a:rPr lang="ru-RU" sz="2300" dirty="0"/>
                        <a:t>К добру</a:t>
                      </a:r>
                    </a:p>
                  </a:txBody>
                  <a:tcPr marL="115210" marR="115210" marT="57606" marB="57606"/>
                </a:tc>
                <a:tc>
                  <a:txBody>
                    <a:bodyPr/>
                    <a:lstStyle/>
                    <a:p>
                      <a:r>
                        <a:rPr lang="ru-RU" sz="2300" dirty="0"/>
                        <a:t>К злу</a:t>
                      </a:r>
                    </a:p>
                  </a:txBody>
                  <a:tcPr marL="115210" marR="115210" marT="57606" marB="57606"/>
                </a:tc>
                <a:extLst>
                  <a:ext uri="{0D108BD9-81ED-4DB2-BD59-A6C34878D82A}">
                    <a16:rowId xmlns:a16="http://schemas.microsoft.com/office/drawing/2014/main" val="10000"/>
                  </a:ext>
                </a:extLst>
              </a:tr>
              <a:tr h="480969">
                <a:tc>
                  <a:txBody>
                    <a:bodyPr/>
                    <a:lstStyle/>
                    <a:p>
                      <a:r>
                        <a:rPr lang="ru-RU" sz="2300" dirty="0"/>
                        <a:t>Способность</a:t>
                      </a:r>
                    </a:p>
                  </a:txBody>
                  <a:tcPr marL="115210" marR="115210" marT="57606" marB="57606"/>
                </a:tc>
                <a:tc>
                  <a:txBody>
                    <a:bodyPr/>
                    <a:lstStyle/>
                    <a:p>
                      <a:r>
                        <a:rPr lang="ru-RU" sz="2300" dirty="0"/>
                        <a:t>Любовь</a:t>
                      </a:r>
                    </a:p>
                  </a:txBody>
                  <a:tcPr marL="115210" marR="115210" marT="57606" marB="576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300" dirty="0"/>
                        <a:t>Ненависть</a:t>
                      </a:r>
                    </a:p>
                  </a:txBody>
                  <a:tcPr marL="115210" marR="115210" marT="57606" marB="57606"/>
                </a:tc>
                <a:extLst>
                  <a:ext uri="{0D108BD9-81ED-4DB2-BD59-A6C34878D82A}">
                    <a16:rowId xmlns:a16="http://schemas.microsoft.com/office/drawing/2014/main" val="10001"/>
                  </a:ext>
                </a:extLst>
              </a:tr>
              <a:tr h="480969">
                <a:tc>
                  <a:txBody>
                    <a:bodyPr/>
                    <a:lstStyle/>
                    <a:p>
                      <a:r>
                        <a:rPr lang="ru-RU" sz="2300" dirty="0"/>
                        <a:t>Стремление</a:t>
                      </a:r>
                    </a:p>
                  </a:txBody>
                  <a:tcPr marL="115210" marR="115210" marT="57606" marB="57606"/>
                </a:tc>
                <a:tc>
                  <a:txBody>
                    <a:bodyPr/>
                    <a:lstStyle/>
                    <a:p>
                      <a:r>
                        <a:rPr lang="ru-RU" sz="2300" dirty="0"/>
                        <a:t>Желание</a:t>
                      </a:r>
                    </a:p>
                  </a:txBody>
                  <a:tcPr marL="115210" marR="115210" marT="57606" marB="57606"/>
                </a:tc>
                <a:tc>
                  <a:txBody>
                    <a:bodyPr/>
                    <a:lstStyle/>
                    <a:p>
                      <a:r>
                        <a:rPr lang="ru-RU" sz="2300" dirty="0"/>
                        <a:t>Отвращение</a:t>
                      </a:r>
                    </a:p>
                  </a:txBody>
                  <a:tcPr marL="115210" marR="115210" marT="57606" marB="57606"/>
                </a:tc>
                <a:extLst>
                  <a:ext uri="{0D108BD9-81ED-4DB2-BD59-A6C34878D82A}">
                    <a16:rowId xmlns:a16="http://schemas.microsoft.com/office/drawing/2014/main" val="10002"/>
                  </a:ext>
                </a:extLst>
              </a:tr>
              <a:tr h="480969">
                <a:tc>
                  <a:txBody>
                    <a:bodyPr/>
                    <a:lstStyle/>
                    <a:p>
                      <a:r>
                        <a:rPr lang="ru-RU" sz="2300" dirty="0"/>
                        <a:t>Обладание</a:t>
                      </a:r>
                    </a:p>
                  </a:txBody>
                  <a:tcPr marL="115210" marR="115210" marT="57606" marB="57606"/>
                </a:tc>
                <a:tc>
                  <a:txBody>
                    <a:bodyPr/>
                    <a:lstStyle/>
                    <a:p>
                      <a:r>
                        <a:rPr lang="ru-RU" sz="2300" dirty="0"/>
                        <a:t>Радость</a:t>
                      </a:r>
                    </a:p>
                  </a:txBody>
                  <a:tcPr marL="115210" marR="115210" marT="57606" marB="57606"/>
                </a:tc>
                <a:tc>
                  <a:txBody>
                    <a:bodyPr/>
                    <a:lstStyle/>
                    <a:p>
                      <a:r>
                        <a:rPr lang="ru-RU" sz="2300" dirty="0"/>
                        <a:t>Печаль</a:t>
                      </a:r>
                    </a:p>
                  </a:txBody>
                  <a:tcPr marL="115210" marR="115210" marT="57606" marB="57606"/>
                </a:tc>
                <a:extLst>
                  <a:ext uri="{0D108BD9-81ED-4DB2-BD59-A6C34878D82A}">
                    <a16:rowId xmlns:a16="http://schemas.microsoft.com/office/drawing/2014/main" val="10003"/>
                  </a:ext>
                </a:extLst>
              </a:tr>
            </a:tbl>
          </a:graphicData>
        </a:graphic>
      </p:graphicFrame>
      <p:graphicFrame>
        <p:nvGraphicFramePr>
          <p:cNvPr id="3" name="Таблица 2"/>
          <p:cNvGraphicFramePr>
            <a:graphicFrameLocks noGrp="1"/>
          </p:cNvGraphicFramePr>
          <p:nvPr/>
        </p:nvGraphicFramePr>
        <p:xfrm>
          <a:off x="2159913" y="6030547"/>
          <a:ext cx="5760552" cy="2174429"/>
        </p:xfrm>
        <a:graphic>
          <a:graphicData uri="http://schemas.openxmlformats.org/drawingml/2006/table">
            <a:tbl>
              <a:tblPr firstRow="1" bandRow="1">
                <a:tableStyleId>{5C22544A-7EE6-4342-B048-85BDC9FD1C3A}</a:tableStyleId>
              </a:tblPr>
              <a:tblGrid>
                <a:gridCol w="2340779">
                  <a:extLst>
                    <a:ext uri="{9D8B030D-6E8A-4147-A177-3AD203B41FA5}">
                      <a16:colId xmlns:a16="http://schemas.microsoft.com/office/drawing/2014/main" val="20000"/>
                    </a:ext>
                  </a:extLst>
                </a:gridCol>
                <a:gridCol w="1529592">
                  <a:extLst>
                    <a:ext uri="{9D8B030D-6E8A-4147-A177-3AD203B41FA5}">
                      <a16:colId xmlns:a16="http://schemas.microsoft.com/office/drawing/2014/main" val="20001"/>
                    </a:ext>
                  </a:extLst>
                </a:gridCol>
                <a:gridCol w="1890181">
                  <a:extLst>
                    <a:ext uri="{9D8B030D-6E8A-4147-A177-3AD203B41FA5}">
                      <a16:colId xmlns:a16="http://schemas.microsoft.com/office/drawing/2014/main" val="20002"/>
                    </a:ext>
                  </a:extLst>
                </a:gridCol>
              </a:tblGrid>
              <a:tr h="480969">
                <a:tc>
                  <a:txBody>
                    <a:bodyPr/>
                    <a:lstStyle/>
                    <a:p>
                      <a:r>
                        <a:rPr lang="ru-RU" sz="2300" dirty="0"/>
                        <a:t>Модус</a:t>
                      </a:r>
                    </a:p>
                  </a:txBody>
                  <a:tcPr marL="115210" marR="115210" marT="57606" marB="57606"/>
                </a:tc>
                <a:tc>
                  <a:txBody>
                    <a:bodyPr/>
                    <a:lstStyle/>
                    <a:p>
                      <a:r>
                        <a:rPr lang="ru-RU" sz="2300" dirty="0"/>
                        <a:t>К добру</a:t>
                      </a:r>
                    </a:p>
                  </a:txBody>
                  <a:tcPr marL="115210" marR="115210" marT="57606" marB="57606"/>
                </a:tc>
                <a:tc>
                  <a:txBody>
                    <a:bodyPr/>
                    <a:lstStyle/>
                    <a:p>
                      <a:r>
                        <a:rPr lang="ru-RU" sz="2300" dirty="0"/>
                        <a:t>К злу</a:t>
                      </a:r>
                    </a:p>
                  </a:txBody>
                  <a:tcPr marL="115210" marR="115210" marT="57606" marB="57606"/>
                </a:tc>
                <a:extLst>
                  <a:ext uri="{0D108BD9-81ED-4DB2-BD59-A6C34878D82A}">
                    <a16:rowId xmlns:a16="http://schemas.microsoft.com/office/drawing/2014/main" val="10000"/>
                  </a:ext>
                </a:extLst>
              </a:tr>
              <a:tr h="846730">
                <a:tc>
                  <a:txBody>
                    <a:bodyPr/>
                    <a:lstStyle/>
                    <a:p>
                      <a:r>
                        <a:rPr lang="ru-RU" sz="2300" dirty="0"/>
                        <a:t>Движение к предмету</a:t>
                      </a:r>
                    </a:p>
                  </a:txBody>
                  <a:tcPr marL="115210" marR="115210" marT="57606" marB="57606"/>
                </a:tc>
                <a:tc>
                  <a:txBody>
                    <a:bodyPr/>
                    <a:lstStyle/>
                    <a:p>
                      <a:r>
                        <a:rPr lang="ru-RU" sz="2300" dirty="0"/>
                        <a:t>Надежда</a:t>
                      </a:r>
                    </a:p>
                  </a:txBody>
                  <a:tcPr marL="115210" marR="115210" marT="57606" marB="57606"/>
                </a:tc>
                <a:tc>
                  <a:txBody>
                    <a:bodyPr/>
                    <a:lstStyle/>
                    <a:p>
                      <a:r>
                        <a:rPr lang="ru-RU" sz="2300" dirty="0"/>
                        <a:t>Страх</a:t>
                      </a:r>
                    </a:p>
                  </a:txBody>
                  <a:tcPr marL="115210" marR="115210" marT="57606" marB="57606"/>
                </a:tc>
                <a:extLst>
                  <a:ext uri="{0D108BD9-81ED-4DB2-BD59-A6C34878D82A}">
                    <a16:rowId xmlns:a16="http://schemas.microsoft.com/office/drawing/2014/main" val="10001"/>
                  </a:ext>
                </a:extLst>
              </a:tr>
              <a:tr h="846730">
                <a:tc>
                  <a:txBody>
                    <a:bodyPr/>
                    <a:lstStyle/>
                    <a:p>
                      <a:r>
                        <a:rPr lang="ru-RU" sz="2300" dirty="0"/>
                        <a:t>Движение от предмета</a:t>
                      </a:r>
                    </a:p>
                  </a:txBody>
                  <a:tcPr marL="115210" marR="115210" marT="57606" marB="57606"/>
                </a:tc>
                <a:tc>
                  <a:txBody>
                    <a:bodyPr/>
                    <a:lstStyle/>
                    <a:p>
                      <a:r>
                        <a:rPr lang="ru-RU" sz="2300" dirty="0"/>
                        <a:t>Отчаяние</a:t>
                      </a:r>
                    </a:p>
                  </a:txBody>
                  <a:tcPr marL="115210" marR="115210" marT="57606" marB="57606"/>
                </a:tc>
                <a:tc>
                  <a:txBody>
                    <a:bodyPr/>
                    <a:lstStyle/>
                    <a:p>
                      <a:r>
                        <a:rPr lang="ru-RU" sz="2300" dirty="0"/>
                        <a:t>Отвага</a:t>
                      </a:r>
                    </a:p>
                  </a:txBody>
                  <a:tcPr marL="115210" marR="115210" marT="57606" marB="57606"/>
                </a:tc>
                <a:extLst>
                  <a:ext uri="{0D108BD9-81ED-4DB2-BD59-A6C34878D82A}">
                    <a16:rowId xmlns:a16="http://schemas.microsoft.com/office/drawing/2014/main" val="10002"/>
                  </a:ext>
                </a:extLst>
              </a:tr>
            </a:tbl>
          </a:graphicData>
        </a:graphic>
      </p:graphicFrame>
      <p:sp>
        <p:nvSpPr>
          <p:cNvPr id="4" name="TextBox 3"/>
          <p:cNvSpPr txBox="1"/>
          <p:nvPr/>
        </p:nvSpPr>
        <p:spPr>
          <a:xfrm>
            <a:off x="2339921" y="900064"/>
            <a:ext cx="5760549" cy="1139351"/>
          </a:xfrm>
          <a:prstGeom prst="rect">
            <a:avLst/>
          </a:prstGeom>
          <a:noFill/>
        </p:spPr>
        <p:txBody>
          <a:bodyPr wrap="square" rtlCol="0">
            <a:spAutoFit/>
          </a:bodyPr>
          <a:lstStyle/>
          <a:p>
            <a:r>
              <a:rPr lang="ru-RU" sz="2268" b="1" dirty="0"/>
              <a:t>Вожделение</a:t>
            </a:r>
            <a:r>
              <a:rPr lang="ru-RU" sz="2268" dirty="0"/>
              <a:t> (движение к обладанию желаемым предметом или стремление удалиться от него)</a:t>
            </a:r>
          </a:p>
        </p:txBody>
      </p:sp>
      <p:sp>
        <p:nvSpPr>
          <p:cNvPr id="5" name="TextBox 4"/>
          <p:cNvSpPr txBox="1"/>
          <p:nvPr/>
        </p:nvSpPr>
        <p:spPr>
          <a:xfrm>
            <a:off x="2159905" y="4410397"/>
            <a:ext cx="5670541" cy="1139351"/>
          </a:xfrm>
          <a:prstGeom prst="rect">
            <a:avLst/>
          </a:prstGeom>
          <a:noFill/>
        </p:spPr>
        <p:txBody>
          <a:bodyPr wrap="square" rtlCol="0">
            <a:spAutoFit/>
          </a:bodyPr>
          <a:lstStyle/>
          <a:p>
            <a:r>
              <a:rPr lang="ru-RU" sz="2268" b="1" dirty="0"/>
              <a:t>Пылкость</a:t>
            </a:r>
            <a:r>
              <a:rPr lang="ru-RU" sz="2268" dirty="0"/>
              <a:t> (сопротивление опасному предмету или преодоление трудностей для обладания предметом</a:t>
            </a:r>
          </a:p>
        </p:txBody>
      </p:sp>
      <p:sp>
        <p:nvSpPr>
          <p:cNvPr id="6" name="TextBox 5"/>
          <p:cNvSpPr txBox="1"/>
          <p:nvPr/>
        </p:nvSpPr>
        <p:spPr>
          <a:xfrm>
            <a:off x="2249909" y="269998"/>
            <a:ext cx="6750645" cy="441339"/>
          </a:xfrm>
          <a:prstGeom prst="rect">
            <a:avLst/>
          </a:prstGeom>
          <a:noFill/>
        </p:spPr>
        <p:txBody>
          <a:bodyPr wrap="square" rtlCol="0">
            <a:spAutoFit/>
          </a:bodyPr>
          <a:lstStyle/>
          <a:p>
            <a:pPr algn="ctr"/>
            <a:r>
              <a:rPr lang="ru-RU" sz="2268" b="1" dirty="0"/>
              <a:t>Классификация страстей</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Липпи Филиппино. Фома Аквинский, торжествующий над еретиками (1489-1491, Рим, церковь Санта-Мария-сопра-Минерва, часовня Карафы).jpg"/>
          <p:cNvPicPr>
            <a:picLocks noChangeAspect="1"/>
          </p:cNvPicPr>
          <p:nvPr/>
        </p:nvPicPr>
        <p:blipFill>
          <a:blip r:embed="rId2" cstate="print"/>
          <a:stretch>
            <a:fillRect/>
          </a:stretch>
        </p:blipFill>
        <p:spPr>
          <a:xfrm>
            <a:off x="899784" y="270003"/>
            <a:ext cx="9344764" cy="7425662"/>
          </a:xfrm>
          <a:prstGeom prst="rect">
            <a:avLst/>
          </a:prstGeom>
        </p:spPr>
      </p:pic>
      <p:sp>
        <p:nvSpPr>
          <p:cNvPr id="3" name="TextBox 2"/>
          <p:cNvSpPr txBox="1"/>
          <p:nvPr/>
        </p:nvSpPr>
        <p:spPr>
          <a:xfrm>
            <a:off x="899783" y="7920730"/>
            <a:ext cx="9900943" cy="441339"/>
          </a:xfrm>
          <a:prstGeom prst="rect">
            <a:avLst/>
          </a:prstGeom>
          <a:noFill/>
        </p:spPr>
        <p:txBody>
          <a:bodyPr wrap="square" rtlCol="0">
            <a:spAutoFit/>
          </a:bodyPr>
          <a:lstStyle/>
          <a:p>
            <a:pPr algn="ctr"/>
            <a:r>
              <a:rPr lang="ru-RU" sz="2268" b="1" dirty="0"/>
              <a:t>ЛИППИ Ф.</a:t>
            </a:r>
            <a:r>
              <a:rPr lang="ru-RU" sz="2268" dirty="0"/>
              <a:t> ФОМА АКВИНСКИЙ, ТОРЖЕСТВУЮЩИЙ НАД ЕРЕТИКАМИ</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9794" y="450020"/>
            <a:ext cx="8820840" cy="557717"/>
          </a:xfrm>
          <a:prstGeom prst="rect">
            <a:avLst/>
          </a:prstGeom>
          <a:noFill/>
        </p:spPr>
        <p:txBody>
          <a:bodyPr wrap="square" rtlCol="0">
            <a:spAutoFit/>
          </a:bodyPr>
          <a:lstStyle/>
          <a:p>
            <a:pPr algn="ctr"/>
            <a:r>
              <a:rPr lang="ru-RU" sz="3024" b="1" dirty="0" err="1"/>
              <a:t>Бонавентура</a:t>
            </a:r>
            <a:r>
              <a:rPr lang="ru-RU" sz="3024" b="1" dirty="0"/>
              <a:t> (</a:t>
            </a:r>
            <a:r>
              <a:rPr lang="ru-RU" sz="3024" dirty="0"/>
              <a:t>1217 (или 1221) – 1274</a:t>
            </a:r>
            <a:r>
              <a:rPr lang="ru-RU" sz="3024" b="1" dirty="0"/>
              <a:t>)</a:t>
            </a:r>
          </a:p>
        </p:txBody>
      </p:sp>
      <p:sp>
        <p:nvSpPr>
          <p:cNvPr id="3" name="TextBox 2"/>
          <p:cNvSpPr txBox="1"/>
          <p:nvPr/>
        </p:nvSpPr>
        <p:spPr>
          <a:xfrm>
            <a:off x="4860159" y="1260093"/>
            <a:ext cx="5345696" cy="6299160"/>
          </a:xfrm>
          <a:prstGeom prst="rect">
            <a:avLst/>
          </a:prstGeom>
          <a:noFill/>
        </p:spPr>
        <p:txBody>
          <a:bodyPr wrap="square" rtlCol="0">
            <a:spAutoFit/>
          </a:bodyPr>
          <a:lstStyle/>
          <a:p>
            <a:r>
              <a:rPr lang="ru-RU" sz="2521" dirty="0"/>
              <a:t>Джованни </a:t>
            </a:r>
            <a:r>
              <a:rPr lang="ru-RU" sz="2521" dirty="0" err="1"/>
              <a:t>Фиданца</a:t>
            </a:r>
            <a:r>
              <a:rPr lang="ru-RU" sz="2521" dirty="0"/>
              <a:t>. Болезнь. «Благое пришествие Франциска Ассизского».</a:t>
            </a:r>
          </a:p>
          <a:p>
            <a:r>
              <a:rPr lang="ru-RU" sz="2521" dirty="0"/>
              <a:t>1236 г. — едет учиться в Париж. </a:t>
            </a:r>
          </a:p>
          <a:p>
            <a:r>
              <a:rPr lang="ru-RU" sz="2521" dirty="0"/>
              <a:t>1243 г. — монах францисканского ордена.</a:t>
            </a:r>
          </a:p>
          <a:p>
            <a:r>
              <a:rPr lang="ru-RU" sz="2521" dirty="0"/>
              <a:t>1248 г. — получает степень бакалавра и начинает преподавать в Парижском университете. </a:t>
            </a:r>
          </a:p>
          <a:p>
            <a:r>
              <a:rPr lang="ru-RU" sz="2521" dirty="0"/>
              <a:t>1257 г. — генерал францисканского ордена. </a:t>
            </a:r>
          </a:p>
          <a:p>
            <a:r>
              <a:rPr lang="ru-RU" sz="2521" dirty="0"/>
              <a:t>1274 г. — </a:t>
            </a:r>
            <a:r>
              <a:rPr lang="en-US" sz="2521" dirty="0"/>
              <a:t>II </a:t>
            </a:r>
            <a:r>
              <a:rPr lang="ru-RU" sz="2521" dirty="0"/>
              <a:t>Лионский собор. Во время его работы умирает.</a:t>
            </a:r>
          </a:p>
          <a:p>
            <a:r>
              <a:rPr lang="ru-RU" sz="2521" dirty="0"/>
              <a:t>В 1482 г. причислен к лику святых, а в 1587 г — к учителям Церкви.</a:t>
            </a:r>
          </a:p>
          <a:p>
            <a:r>
              <a:rPr lang="ru-RU" sz="2521" dirty="0"/>
              <a:t>«Путеводитель души к Богу».</a:t>
            </a:r>
          </a:p>
        </p:txBody>
      </p:sp>
      <p:pic>
        <p:nvPicPr>
          <p:cNvPr id="4" name="Рисунок 3" descr="Бонавентура.jpg"/>
          <p:cNvPicPr>
            <a:picLocks noChangeAspect="1"/>
          </p:cNvPicPr>
          <p:nvPr/>
        </p:nvPicPr>
        <p:blipFill>
          <a:blip r:embed="rId2" cstate="print"/>
          <a:stretch>
            <a:fillRect/>
          </a:stretch>
        </p:blipFill>
        <p:spPr>
          <a:xfrm>
            <a:off x="359736" y="1350099"/>
            <a:ext cx="3664323" cy="56004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onaventurebyfrancisco_de_zurbaran.jpg"/>
          <p:cNvPicPr>
            <a:picLocks noChangeAspect="1"/>
          </p:cNvPicPr>
          <p:nvPr/>
        </p:nvPicPr>
        <p:blipFill>
          <a:blip r:embed="rId2" cstate="print"/>
          <a:stretch>
            <a:fillRect/>
          </a:stretch>
        </p:blipFill>
        <p:spPr>
          <a:xfrm>
            <a:off x="2699957" y="270002"/>
            <a:ext cx="6675009" cy="7255443"/>
          </a:xfrm>
          <a:prstGeom prst="rect">
            <a:avLst/>
          </a:prstGeom>
        </p:spPr>
      </p:pic>
      <p:sp>
        <p:nvSpPr>
          <p:cNvPr id="3" name="TextBox 2"/>
          <p:cNvSpPr txBox="1"/>
          <p:nvPr/>
        </p:nvSpPr>
        <p:spPr>
          <a:xfrm>
            <a:off x="1979889" y="7830722"/>
            <a:ext cx="8010764" cy="441339"/>
          </a:xfrm>
          <a:prstGeom prst="rect">
            <a:avLst/>
          </a:prstGeom>
          <a:noFill/>
        </p:spPr>
        <p:txBody>
          <a:bodyPr wrap="square" rtlCol="0">
            <a:spAutoFit/>
          </a:bodyPr>
          <a:lstStyle/>
          <a:p>
            <a:pPr algn="ctr"/>
            <a:r>
              <a:rPr lang="ru-RU" sz="2268" dirty="0"/>
              <a:t>Сурбаран Ф. — Молитва Святого </a:t>
            </a:r>
            <a:r>
              <a:rPr lang="ru-RU" sz="2268" b="1" dirty="0" err="1"/>
              <a:t>Бонавентуры</a:t>
            </a:r>
            <a:endParaRPr lang="ru-RU" sz="2268"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775" y="360005"/>
            <a:ext cx="9540909" cy="635430"/>
          </a:xfrm>
          <a:prstGeom prst="rect">
            <a:avLst/>
          </a:prstGeom>
          <a:noFill/>
        </p:spPr>
        <p:txBody>
          <a:bodyPr wrap="square" rtlCol="0">
            <a:spAutoFit/>
          </a:bodyPr>
          <a:lstStyle/>
          <a:p>
            <a:pPr algn="ctr"/>
            <a:r>
              <a:rPr lang="ru-RU" sz="3529" b="1" dirty="0"/>
              <a:t>«Путеводитель души к Богу»</a:t>
            </a:r>
          </a:p>
        </p:txBody>
      </p:sp>
      <p:sp>
        <p:nvSpPr>
          <p:cNvPr id="3" name="TextBox 2"/>
          <p:cNvSpPr txBox="1"/>
          <p:nvPr/>
        </p:nvSpPr>
        <p:spPr>
          <a:xfrm>
            <a:off x="1295748" y="1080078"/>
            <a:ext cx="9054936" cy="6609502"/>
          </a:xfrm>
          <a:prstGeom prst="rect">
            <a:avLst/>
          </a:prstGeom>
          <a:noFill/>
        </p:spPr>
        <p:txBody>
          <a:bodyPr wrap="square" rtlCol="0">
            <a:spAutoFit/>
          </a:bodyPr>
          <a:lstStyle/>
          <a:p>
            <a:pPr indent="432054">
              <a:buFont typeface="Arial" panose="020B0604020202020204" pitchFamily="34" charset="0"/>
              <a:buChar char="•"/>
            </a:pPr>
            <a:r>
              <a:rPr lang="ru-RU" sz="3529" dirty="0"/>
              <a:t>На горе </a:t>
            </a:r>
            <a:r>
              <a:rPr lang="ru-RU" sz="3529" dirty="0" err="1"/>
              <a:t>Альверна</a:t>
            </a:r>
            <a:r>
              <a:rPr lang="ru-RU" sz="3529" dirty="0"/>
              <a:t> (</a:t>
            </a:r>
            <a:r>
              <a:rPr lang="ru-RU" sz="3529"/>
              <a:t>Ла Верна) </a:t>
            </a:r>
            <a:r>
              <a:rPr lang="ru-RU" sz="3529" dirty="0"/>
              <a:t>Франциску Ассизскому было явление шестикрылого серафима. </a:t>
            </a:r>
          </a:p>
          <a:p>
            <a:pPr indent="432054">
              <a:buFont typeface="Arial" panose="020B0604020202020204" pitchFamily="34" charset="0"/>
              <a:buChar char="•"/>
            </a:pPr>
            <a:r>
              <a:rPr lang="ru-RU" sz="3529" dirty="0"/>
              <a:t>«Под шестью крыльями серафима на самом деле следует понимать шесть ступеней озарения, которые проходит душа, как бы шесть ступеней или дорог, которыми она восходит к миру через экстатические излияния христианской мудрости».</a:t>
            </a:r>
          </a:p>
          <a:p>
            <a:pPr indent="432054">
              <a:buFont typeface="Arial" panose="020B0604020202020204" pitchFamily="34" charset="0"/>
              <a:buChar char="•"/>
            </a:pPr>
            <a:r>
              <a:rPr lang="ru-RU" sz="3529" dirty="0"/>
              <a:t>«В настоящем состоянии нашей природы сотворенный мир представляет собой лестницу для восхождения к Богу».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CA190B5-91C7-42E1-A8F7-C38783946FB0}"/>
              </a:ext>
            </a:extLst>
          </p:cNvPr>
          <p:cNvSpPr>
            <a:spLocks noGrp="1"/>
          </p:cNvSpPr>
          <p:nvPr>
            <p:ph idx="1"/>
          </p:nvPr>
        </p:nvSpPr>
        <p:spPr>
          <a:xfrm>
            <a:off x="1151732" y="691317"/>
            <a:ext cx="9792974" cy="7229464"/>
          </a:xfrm>
        </p:spPr>
        <p:txBody>
          <a:bodyPr>
            <a:normAutofit fontScale="92500"/>
          </a:bodyPr>
          <a:lstStyle/>
          <a:p>
            <a:pPr marL="0" indent="0">
              <a:buNone/>
            </a:pPr>
            <a:r>
              <a:rPr lang="ru-RU" dirty="0"/>
              <a:t>Чтобы достичь созерцания Бога, необходимо «перейти через </a:t>
            </a:r>
            <a:r>
              <a:rPr lang="ru-RU" dirty="0">
                <a:solidFill>
                  <a:srgbClr val="FF0000"/>
                </a:solidFill>
              </a:rPr>
              <a:t>следы</a:t>
            </a:r>
            <a:r>
              <a:rPr lang="ru-RU" dirty="0"/>
              <a:t>, которые </a:t>
            </a:r>
            <a:r>
              <a:rPr lang="ru-RU" dirty="0" err="1"/>
              <a:t>телесны</a:t>
            </a:r>
            <a:r>
              <a:rPr lang="ru-RU" dirty="0"/>
              <a:t>, преходящи и находятся вне нас, и это выведет нас на путь к Богу. Затем следует войти в нашу </a:t>
            </a:r>
            <a:r>
              <a:rPr lang="ru-RU" dirty="0">
                <a:solidFill>
                  <a:srgbClr val="FF0000"/>
                </a:solidFill>
              </a:rPr>
              <a:t>душу</a:t>
            </a:r>
            <a:r>
              <a:rPr lang="ru-RU" dirty="0"/>
              <a:t>, которая является бессмертным образом Бога, духовна и находится внутри нас, и это значит войти в истину Божию. Наконец, мы должны возвыситься до </a:t>
            </a:r>
            <a:r>
              <a:rPr lang="ru-RU" dirty="0">
                <a:solidFill>
                  <a:srgbClr val="FF0000"/>
                </a:solidFill>
              </a:rPr>
              <a:t>вечного</a:t>
            </a:r>
            <a:r>
              <a:rPr lang="ru-RU" dirty="0"/>
              <a:t>, высшей духовности и находящегося выше нас, взирая на </a:t>
            </a:r>
            <a:r>
              <a:rPr lang="ru-RU" dirty="0" err="1"/>
              <a:t>Первоисток</a:t>
            </a:r>
            <a:r>
              <a:rPr lang="ru-RU" dirty="0"/>
              <a:t>, и это значит возрадоваться в познании Бога и благоговении перед Величием Его».</a:t>
            </a:r>
          </a:p>
          <a:p>
            <a:endParaRPr lang="ru-RU" dirty="0"/>
          </a:p>
        </p:txBody>
      </p:sp>
    </p:spTree>
    <p:extLst>
      <p:ext uri="{BB962C8B-B14F-4D97-AF65-F5344CB8AC3E}">
        <p14:creationId xmlns:p14="http://schemas.microsoft.com/office/powerpoint/2010/main" val="10758236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9764" y="540025"/>
            <a:ext cx="9720926" cy="7695696"/>
          </a:xfrm>
          <a:prstGeom prst="rect">
            <a:avLst/>
          </a:prstGeom>
          <a:noFill/>
        </p:spPr>
        <p:txBody>
          <a:bodyPr wrap="square" rtlCol="0">
            <a:spAutoFit/>
          </a:bodyPr>
          <a:lstStyle/>
          <a:p>
            <a:pPr marL="576072" indent="-576072">
              <a:buFont typeface="Arial" panose="020B0604020202020204" pitchFamily="34" charset="0"/>
              <a:buChar char="•"/>
            </a:pPr>
            <a:r>
              <a:rPr lang="ru-RU" sz="3529" dirty="0"/>
              <a:t>Существует три этапа восхождения: мир, душа, Бог.</a:t>
            </a:r>
          </a:p>
          <a:p>
            <a:pPr marL="576072" indent="-576072">
              <a:buFont typeface="Arial" panose="020B0604020202020204" pitchFamily="34" charset="0"/>
              <a:buChar char="•"/>
            </a:pPr>
            <a:r>
              <a:rPr lang="ru-RU" sz="3529" dirty="0"/>
              <a:t>Три этапа соответствуют: </a:t>
            </a:r>
            <a:br>
              <a:rPr lang="ru-RU" sz="3529" dirty="0"/>
            </a:br>
            <a:r>
              <a:rPr lang="ru-RU" sz="3529" dirty="0"/>
              <a:t>—  тройному существованию вещей (т.е. универсалий): в Боге, в материи и в уме и</a:t>
            </a:r>
            <a:br>
              <a:rPr lang="ru-RU" sz="3529" dirty="0"/>
            </a:br>
            <a:r>
              <a:rPr lang="ru-RU" sz="3529" dirty="0"/>
              <a:t>—  Пресвятой Троице. </a:t>
            </a:r>
          </a:p>
          <a:p>
            <a:pPr marL="576072" indent="-576072">
              <a:buFont typeface="Arial" panose="020B0604020202020204" pitchFamily="34" charset="0"/>
              <a:buChar char="•"/>
            </a:pPr>
            <a:r>
              <a:rPr lang="ru-RU" sz="3529" dirty="0"/>
              <a:t>В душе существуют три начала: </a:t>
            </a:r>
            <a:r>
              <a:rPr lang="ru-RU" sz="3529" dirty="0">
                <a:solidFill>
                  <a:srgbClr val="FF0000"/>
                </a:solidFill>
              </a:rPr>
              <a:t>ощущение, ум и дух</a:t>
            </a:r>
            <a:r>
              <a:rPr lang="ru-RU" sz="3529" dirty="0"/>
              <a:t>. </a:t>
            </a:r>
          </a:p>
          <a:p>
            <a:pPr marL="576072" indent="-576072">
              <a:buFont typeface="Arial" panose="020B0604020202020204" pitchFamily="34" charset="0"/>
              <a:buChar char="•"/>
            </a:pPr>
            <a:r>
              <a:rPr lang="ru-RU" sz="3529" dirty="0"/>
              <a:t>Бога любить надо всем </a:t>
            </a:r>
            <a:r>
              <a:rPr lang="ru-RU" sz="3529" dirty="0">
                <a:solidFill>
                  <a:srgbClr val="FF0000"/>
                </a:solidFill>
              </a:rPr>
              <a:t>сердцем</a:t>
            </a:r>
            <a:r>
              <a:rPr lang="ru-RU" sz="3529" dirty="0"/>
              <a:t>, всей </a:t>
            </a:r>
            <a:r>
              <a:rPr lang="ru-RU" sz="3529" dirty="0">
                <a:solidFill>
                  <a:srgbClr val="FF0000"/>
                </a:solidFill>
              </a:rPr>
              <a:t>душой</a:t>
            </a:r>
            <a:r>
              <a:rPr lang="ru-RU" sz="3529" dirty="0"/>
              <a:t>, всем </a:t>
            </a:r>
            <a:r>
              <a:rPr lang="ru-RU" sz="3529" dirty="0">
                <a:solidFill>
                  <a:srgbClr val="FF0000"/>
                </a:solidFill>
              </a:rPr>
              <a:t>разумом</a:t>
            </a:r>
            <a:r>
              <a:rPr lang="ru-RU" sz="3529" dirty="0"/>
              <a:t>. </a:t>
            </a:r>
          </a:p>
          <a:p>
            <a:pPr marL="576072" indent="-576072">
              <a:buFont typeface="Arial" panose="020B0604020202020204" pitchFamily="34" charset="0"/>
              <a:buChar char="•"/>
            </a:pPr>
            <a:r>
              <a:rPr lang="ru-RU" sz="3529" dirty="0"/>
              <a:t>Трем этапам соответствуют три вида теологии — </a:t>
            </a:r>
            <a:r>
              <a:rPr lang="ru-RU" sz="3529" dirty="0">
                <a:solidFill>
                  <a:srgbClr val="FF0000"/>
                </a:solidFill>
              </a:rPr>
              <a:t>символическая</a:t>
            </a:r>
            <a:r>
              <a:rPr lang="ru-RU" sz="3529" dirty="0"/>
              <a:t> (естественная), </a:t>
            </a:r>
            <a:r>
              <a:rPr lang="ru-RU" sz="3529" dirty="0">
                <a:solidFill>
                  <a:srgbClr val="FF0000"/>
                </a:solidFill>
              </a:rPr>
              <a:t>собственная</a:t>
            </a:r>
            <a:r>
              <a:rPr lang="ru-RU" sz="3529" dirty="0"/>
              <a:t> (т.е. основанная на Священном Писании) и </a:t>
            </a:r>
            <a:r>
              <a:rPr lang="ru-RU" sz="3529" dirty="0">
                <a:solidFill>
                  <a:srgbClr val="FF0000"/>
                </a:solidFill>
              </a:rPr>
              <a:t>мистическая</a:t>
            </a:r>
            <a:r>
              <a:rPr lang="ru-RU" sz="3529"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Овал 20"/>
          <p:cNvSpPr/>
          <p:nvPr/>
        </p:nvSpPr>
        <p:spPr>
          <a:xfrm>
            <a:off x="579967" y="2912562"/>
            <a:ext cx="10260977" cy="5490524"/>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68"/>
          </a:p>
        </p:txBody>
      </p:sp>
      <p:sp>
        <p:nvSpPr>
          <p:cNvPr id="2" name="Овал 1"/>
          <p:cNvSpPr/>
          <p:nvPr/>
        </p:nvSpPr>
        <p:spPr>
          <a:xfrm>
            <a:off x="985248" y="4923633"/>
            <a:ext cx="1530148" cy="1350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68"/>
          </a:p>
        </p:txBody>
      </p:sp>
      <p:sp>
        <p:nvSpPr>
          <p:cNvPr id="3" name="TextBox 2"/>
          <p:cNvSpPr txBox="1"/>
          <p:nvPr/>
        </p:nvSpPr>
        <p:spPr>
          <a:xfrm>
            <a:off x="1165265" y="5283672"/>
            <a:ext cx="1260120" cy="441339"/>
          </a:xfrm>
          <a:prstGeom prst="rect">
            <a:avLst/>
          </a:prstGeom>
          <a:noFill/>
        </p:spPr>
        <p:txBody>
          <a:bodyPr wrap="square" rtlCol="0">
            <a:spAutoFit/>
          </a:bodyPr>
          <a:lstStyle/>
          <a:p>
            <a:pPr algn="ctr"/>
            <a:r>
              <a:rPr lang="ru-RU" sz="2268" dirty="0"/>
              <a:t>Мир</a:t>
            </a:r>
          </a:p>
        </p:txBody>
      </p:sp>
      <p:sp>
        <p:nvSpPr>
          <p:cNvPr id="4" name="Овал 3"/>
          <p:cNvSpPr/>
          <p:nvPr/>
        </p:nvSpPr>
        <p:spPr>
          <a:xfrm>
            <a:off x="5215653" y="5013640"/>
            <a:ext cx="1440137" cy="1350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68"/>
          </a:p>
        </p:txBody>
      </p:sp>
      <p:sp>
        <p:nvSpPr>
          <p:cNvPr id="5" name="TextBox 4"/>
          <p:cNvSpPr txBox="1"/>
          <p:nvPr/>
        </p:nvSpPr>
        <p:spPr>
          <a:xfrm>
            <a:off x="5485676" y="5463691"/>
            <a:ext cx="900086" cy="441339"/>
          </a:xfrm>
          <a:prstGeom prst="rect">
            <a:avLst/>
          </a:prstGeom>
          <a:noFill/>
        </p:spPr>
        <p:txBody>
          <a:bodyPr wrap="square" rtlCol="0">
            <a:spAutoFit/>
          </a:bodyPr>
          <a:lstStyle/>
          <a:p>
            <a:r>
              <a:rPr lang="ru-RU" sz="2268" dirty="0"/>
              <a:t>Душа</a:t>
            </a:r>
          </a:p>
        </p:txBody>
      </p:sp>
      <p:sp>
        <p:nvSpPr>
          <p:cNvPr id="6" name="Овал 5"/>
          <p:cNvSpPr/>
          <p:nvPr/>
        </p:nvSpPr>
        <p:spPr>
          <a:xfrm>
            <a:off x="8932116" y="4982760"/>
            <a:ext cx="1530148" cy="1350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68"/>
          </a:p>
        </p:txBody>
      </p:sp>
      <p:sp>
        <p:nvSpPr>
          <p:cNvPr id="7" name="TextBox 6"/>
          <p:cNvSpPr txBox="1"/>
          <p:nvPr/>
        </p:nvSpPr>
        <p:spPr>
          <a:xfrm>
            <a:off x="9176024" y="5373681"/>
            <a:ext cx="990096" cy="441339"/>
          </a:xfrm>
          <a:prstGeom prst="rect">
            <a:avLst/>
          </a:prstGeom>
          <a:noFill/>
        </p:spPr>
        <p:txBody>
          <a:bodyPr wrap="square" rtlCol="0">
            <a:spAutoFit/>
          </a:bodyPr>
          <a:lstStyle/>
          <a:p>
            <a:pPr algn="ctr"/>
            <a:r>
              <a:rPr lang="ru-RU" sz="2268" dirty="0"/>
              <a:t>Бог</a:t>
            </a:r>
          </a:p>
        </p:txBody>
      </p:sp>
      <p:cxnSp>
        <p:nvCxnSpPr>
          <p:cNvPr id="9" name="Прямая со стрелкой 8"/>
          <p:cNvCxnSpPr/>
          <p:nvPr/>
        </p:nvCxnSpPr>
        <p:spPr>
          <a:xfrm>
            <a:off x="2684634" y="5643704"/>
            <a:ext cx="2250216" cy="2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rot="10800000">
            <a:off x="6835806" y="5643704"/>
            <a:ext cx="1980189" cy="2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35292" y="4293578"/>
            <a:ext cx="900086" cy="441339"/>
          </a:xfrm>
          <a:prstGeom prst="rect">
            <a:avLst/>
          </a:prstGeom>
          <a:noFill/>
        </p:spPr>
        <p:txBody>
          <a:bodyPr wrap="square" rtlCol="0">
            <a:spAutoFit/>
          </a:bodyPr>
          <a:lstStyle/>
          <a:p>
            <a:r>
              <a:rPr lang="ru-RU" sz="2268" dirty="0"/>
              <a:t>1</a:t>
            </a:r>
          </a:p>
        </p:txBody>
      </p:sp>
      <p:sp>
        <p:nvSpPr>
          <p:cNvPr id="13" name="TextBox 12"/>
          <p:cNvSpPr txBox="1"/>
          <p:nvPr/>
        </p:nvSpPr>
        <p:spPr>
          <a:xfrm>
            <a:off x="3325471" y="4293578"/>
            <a:ext cx="1260120" cy="441339"/>
          </a:xfrm>
          <a:prstGeom prst="rect">
            <a:avLst/>
          </a:prstGeom>
          <a:noFill/>
        </p:spPr>
        <p:txBody>
          <a:bodyPr wrap="square" rtlCol="0">
            <a:spAutoFit/>
          </a:bodyPr>
          <a:lstStyle/>
          <a:p>
            <a:pPr algn="ctr"/>
            <a:r>
              <a:rPr lang="ru-RU" sz="2268" dirty="0"/>
              <a:t>2</a:t>
            </a:r>
          </a:p>
        </p:txBody>
      </p:sp>
      <p:sp>
        <p:nvSpPr>
          <p:cNvPr id="14" name="TextBox 13"/>
          <p:cNvSpPr txBox="1"/>
          <p:nvPr/>
        </p:nvSpPr>
        <p:spPr>
          <a:xfrm>
            <a:off x="5395668" y="4293578"/>
            <a:ext cx="1260120" cy="441339"/>
          </a:xfrm>
          <a:prstGeom prst="rect">
            <a:avLst/>
          </a:prstGeom>
          <a:noFill/>
        </p:spPr>
        <p:txBody>
          <a:bodyPr wrap="square" rtlCol="0">
            <a:spAutoFit/>
          </a:bodyPr>
          <a:lstStyle/>
          <a:p>
            <a:pPr algn="ctr"/>
            <a:r>
              <a:rPr lang="ru-RU" sz="2268" dirty="0"/>
              <a:t>3</a:t>
            </a:r>
          </a:p>
        </p:txBody>
      </p:sp>
      <p:sp>
        <p:nvSpPr>
          <p:cNvPr id="15" name="TextBox 14"/>
          <p:cNvSpPr txBox="1"/>
          <p:nvPr/>
        </p:nvSpPr>
        <p:spPr>
          <a:xfrm>
            <a:off x="7195842" y="4293578"/>
            <a:ext cx="1080103" cy="441339"/>
          </a:xfrm>
          <a:prstGeom prst="rect">
            <a:avLst/>
          </a:prstGeom>
          <a:noFill/>
        </p:spPr>
        <p:txBody>
          <a:bodyPr wrap="square" rtlCol="0">
            <a:spAutoFit/>
          </a:bodyPr>
          <a:lstStyle/>
          <a:p>
            <a:pPr algn="ctr"/>
            <a:r>
              <a:rPr lang="ru-RU" sz="2268" dirty="0"/>
              <a:t>4</a:t>
            </a:r>
          </a:p>
        </p:txBody>
      </p:sp>
      <p:sp>
        <p:nvSpPr>
          <p:cNvPr id="16" name="TextBox 15"/>
          <p:cNvSpPr txBox="1"/>
          <p:nvPr/>
        </p:nvSpPr>
        <p:spPr>
          <a:xfrm>
            <a:off x="8906003" y="4293578"/>
            <a:ext cx="1260120" cy="441339"/>
          </a:xfrm>
          <a:prstGeom prst="rect">
            <a:avLst/>
          </a:prstGeom>
          <a:noFill/>
        </p:spPr>
        <p:txBody>
          <a:bodyPr wrap="square" rtlCol="0">
            <a:spAutoFit/>
          </a:bodyPr>
          <a:lstStyle/>
          <a:p>
            <a:pPr algn="ctr"/>
            <a:r>
              <a:rPr lang="ru-RU" sz="2268" dirty="0"/>
              <a:t>5</a:t>
            </a:r>
          </a:p>
        </p:txBody>
      </p:sp>
      <p:sp>
        <p:nvSpPr>
          <p:cNvPr id="22" name="TextBox 21"/>
          <p:cNvSpPr txBox="1"/>
          <p:nvPr/>
        </p:nvSpPr>
        <p:spPr>
          <a:xfrm>
            <a:off x="5215651" y="7019678"/>
            <a:ext cx="1260120" cy="441339"/>
          </a:xfrm>
          <a:prstGeom prst="rect">
            <a:avLst/>
          </a:prstGeom>
          <a:noFill/>
        </p:spPr>
        <p:txBody>
          <a:bodyPr wrap="square" rtlCol="0">
            <a:spAutoFit/>
          </a:bodyPr>
          <a:lstStyle/>
          <a:p>
            <a:pPr algn="ctr"/>
            <a:r>
              <a:rPr lang="ru-RU" sz="2268" dirty="0"/>
              <a:t>6</a:t>
            </a:r>
          </a:p>
        </p:txBody>
      </p:sp>
      <p:sp>
        <p:nvSpPr>
          <p:cNvPr id="17" name="TextBox 16">
            <a:extLst>
              <a:ext uri="{FF2B5EF4-FFF2-40B4-BE49-F238E27FC236}">
                <a16:creationId xmlns:a16="http://schemas.microsoft.com/office/drawing/2014/main" id="{A57172E2-F4DE-42BC-A938-8A5F8F9388EF}"/>
              </a:ext>
            </a:extLst>
          </p:cNvPr>
          <p:cNvSpPr txBox="1"/>
          <p:nvPr/>
        </p:nvSpPr>
        <p:spPr>
          <a:xfrm>
            <a:off x="498096" y="419137"/>
            <a:ext cx="10433576" cy="2419893"/>
          </a:xfrm>
          <a:prstGeom prst="rect">
            <a:avLst/>
          </a:prstGeom>
          <a:noFill/>
        </p:spPr>
        <p:txBody>
          <a:bodyPr wrap="square" rtlCol="0">
            <a:spAutoFit/>
          </a:bodyPr>
          <a:lstStyle/>
          <a:p>
            <a:pPr marL="45360" indent="362880">
              <a:buFont typeface="Arial" panose="020B0604020202020204" pitchFamily="34" charset="0"/>
              <a:buChar char="•"/>
            </a:pPr>
            <a:r>
              <a:rPr lang="ru-RU" sz="2521" dirty="0"/>
              <a:t>Каждый из этапов можно рассматривать двояко: и как сам по себе, и как существующий по сравнению с другим. </a:t>
            </a:r>
          </a:p>
          <a:p>
            <a:pPr marL="45360" indent="362880">
              <a:buFont typeface="Arial" panose="020B0604020202020204" pitchFamily="34" charset="0"/>
              <a:buChar char="•"/>
            </a:pPr>
            <a:r>
              <a:rPr lang="ru-RU" sz="2521" dirty="0"/>
              <a:t>Поэтому получается шесть этапов, шесть ступеней восхождения души к Богу: 1) мир, 2) отношение мира и души (т.е. познание душой материального мира), 3) душа, 4) воздействие Бога на душу, 5) Бог откровения и 6) Бог как всё во всём. </a:t>
            </a:r>
            <a:endParaRPr lang="ru-RU" sz="2268"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3" grpId="0"/>
      <p:bldP spid="4" grpId="0" animBg="1"/>
      <p:bldP spid="5" grpId="0"/>
      <p:bldP spid="6" grpId="0" animBg="1"/>
      <p:bldP spid="7" grpId="0"/>
      <p:bldP spid="12" grpId="0"/>
      <p:bldP spid="13" grpId="0"/>
      <p:bldP spid="14" grpId="0"/>
      <p:bldP spid="15" grpId="0"/>
      <p:bldP spid="16" grpId="0"/>
      <p:bldP spid="22"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2F05854-4C46-4B6A-B2B4-473124832B28}"/>
              </a:ext>
            </a:extLst>
          </p:cNvPr>
          <p:cNvSpPr>
            <a:spLocks noGrp="1"/>
          </p:cNvSpPr>
          <p:nvPr>
            <p:ph idx="1"/>
          </p:nvPr>
        </p:nvSpPr>
        <p:spPr>
          <a:xfrm>
            <a:off x="575791" y="691317"/>
            <a:ext cx="10368915" cy="7027371"/>
          </a:xfrm>
        </p:spPr>
        <p:txBody>
          <a:bodyPr/>
          <a:lstStyle/>
          <a:p>
            <a:pPr marL="45360" indent="362880"/>
            <a:r>
              <a:rPr lang="ru-RU" dirty="0"/>
              <a:t>Шесть ступеней можно сравнить</a:t>
            </a:r>
            <a:br>
              <a:rPr lang="ru-RU" dirty="0"/>
            </a:br>
            <a:r>
              <a:rPr lang="ru-RU" dirty="0"/>
              <a:t>— с шестью днями творения, </a:t>
            </a:r>
            <a:br>
              <a:rPr lang="ru-RU" dirty="0"/>
            </a:br>
            <a:r>
              <a:rPr lang="ru-RU" dirty="0"/>
              <a:t>— с шестью ступенями трона Соломона, </a:t>
            </a:r>
            <a:br>
              <a:rPr lang="ru-RU" dirty="0"/>
            </a:br>
            <a:r>
              <a:rPr lang="ru-RU" dirty="0"/>
              <a:t>— с шестью крыльями серафима и т.д.</a:t>
            </a:r>
          </a:p>
          <a:p>
            <a:pPr marL="45360" indent="362880"/>
            <a:r>
              <a:rPr lang="ru-RU" dirty="0"/>
              <a:t>Шесть способностей души: ощущение, воображение, смысл, понимание, ум и «светоч </a:t>
            </a:r>
            <a:r>
              <a:rPr lang="ru-RU" dirty="0" err="1"/>
              <a:t>синдерезы</a:t>
            </a:r>
            <a:r>
              <a:rPr lang="ru-RU" dirty="0"/>
              <a:t>».</a:t>
            </a:r>
          </a:p>
          <a:p>
            <a:endParaRPr lang="ru-RU" dirty="0"/>
          </a:p>
        </p:txBody>
      </p:sp>
    </p:spTree>
    <p:extLst>
      <p:ext uri="{BB962C8B-B14F-4D97-AF65-F5344CB8AC3E}">
        <p14:creationId xmlns:p14="http://schemas.microsoft.com/office/powerpoint/2010/main" val="265595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9775" y="540028"/>
            <a:ext cx="9540909" cy="5016758"/>
          </a:xfrm>
          <a:prstGeom prst="rect">
            <a:avLst/>
          </a:prstGeom>
          <a:noFill/>
        </p:spPr>
        <p:txBody>
          <a:bodyPr wrap="square" rtlCol="0">
            <a:spAutoFit/>
          </a:bodyPr>
          <a:lstStyle/>
          <a:p>
            <a:pPr indent="408240"/>
            <a:r>
              <a:rPr lang="ru-RU" sz="4000" i="1" dirty="0"/>
              <a:t>Первая</a:t>
            </a:r>
            <a:r>
              <a:rPr lang="ru-RU" sz="4000" dirty="0"/>
              <a:t> </a:t>
            </a:r>
            <a:r>
              <a:rPr lang="ru-RU" sz="4000" i="1" dirty="0"/>
              <a:t>ступень (мир):</a:t>
            </a:r>
            <a:r>
              <a:rPr lang="ru-RU" sz="4000" dirty="0"/>
              <a:t> </a:t>
            </a:r>
          </a:p>
          <a:p>
            <a:r>
              <a:rPr lang="ru-RU" sz="4000" dirty="0"/>
              <a:t>На безграничное могущество, мудрость и благость триединого Бога указывает </a:t>
            </a:r>
            <a:r>
              <a:rPr lang="ru-RU" sz="4000" dirty="0">
                <a:solidFill>
                  <a:srgbClr val="FF0000"/>
                </a:solidFill>
              </a:rPr>
              <a:t>множество вещей, их красота и полнота</a:t>
            </a:r>
            <a:r>
              <a:rPr lang="ru-RU" sz="4000" dirty="0"/>
              <a:t>. Разнообразное их действие показывает своим неисчислимым многообразием безграничность этой силы, искусства и благости.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3181" y="328412"/>
            <a:ext cx="9344855" cy="6358589"/>
          </a:xfrm>
        </p:spPr>
      </p:pic>
      <p:sp>
        <p:nvSpPr>
          <p:cNvPr id="5" name="TextBox 4"/>
          <p:cNvSpPr txBox="1"/>
          <p:nvPr/>
        </p:nvSpPr>
        <p:spPr>
          <a:xfrm>
            <a:off x="1223918" y="7223646"/>
            <a:ext cx="9254127" cy="441339"/>
          </a:xfrm>
          <a:prstGeom prst="rect">
            <a:avLst/>
          </a:prstGeom>
          <a:noFill/>
        </p:spPr>
        <p:txBody>
          <a:bodyPr wrap="square" rtlCol="0">
            <a:spAutoFit/>
          </a:bodyPr>
          <a:lstStyle/>
          <a:p>
            <a:pPr algn="ctr"/>
            <a:r>
              <a:rPr lang="ru-RU" sz="2268" dirty="0"/>
              <a:t>Могила Абеляра и </a:t>
            </a:r>
            <a:r>
              <a:rPr lang="ru-RU" sz="2268" dirty="0" err="1"/>
              <a:t>Элоизы</a:t>
            </a:r>
            <a:r>
              <a:rPr lang="ru-RU" sz="2268" dirty="0"/>
              <a:t> на кладбище Пер-Лашез в Париже</a:t>
            </a:r>
          </a:p>
        </p:txBody>
      </p:sp>
    </p:spTree>
    <p:extLst>
      <p:ext uri="{BB962C8B-B14F-4D97-AF65-F5344CB8AC3E}">
        <p14:creationId xmlns:p14="http://schemas.microsoft.com/office/powerpoint/2010/main" val="195244847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C814F0-918F-4953-A9A9-934F02E0C561}"/>
              </a:ext>
            </a:extLst>
          </p:cNvPr>
          <p:cNvSpPr txBox="1"/>
          <p:nvPr/>
        </p:nvSpPr>
        <p:spPr>
          <a:xfrm>
            <a:off x="935708" y="791989"/>
            <a:ext cx="9721080" cy="6770956"/>
          </a:xfrm>
          <a:prstGeom prst="rect">
            <a:avLst/>
          </a:prstGeom>
          <a:noFill/>
        </p:spPr>
        <p:txBody>
          <a:bodyPr wrap="square" rtlCol="0">
            <a:spAutoFit/>
          </a:bodyPr>
          <a:lstStyle/>
          <a:p>
            <a:r>
              <a:rPr lang="ru-RU" sz="3200" dirty="0"/>
              <a:t>«</a:t>
            </a:r>
            <a:r>
              <a:rPr lang="ru-RU" sz="3200" dirty="0">
                <a:solidFill>
                  <a:srgbClr val="FF0000"/>
                </a:solidFill>
              </a:rPr>
              <a:t>Порядок</a:t>
            </a:r>
            <a:r>
              <a:rPr lang="ru-RU" sz="3200" dirty="0"/>
              <a:t>, или рассмотрение </a:t>
            </a:r>
            <a:r>
              <a:rPr lang="ru-RU" sz="3200" dirty="0">
                <a:solidFill>
                  <a:srgbClr val="FF0000"/>
                </a:solidFill>
              </a:rPr>
              <a:t>вещей</a:t>
            </a:r>
            <a:r>
              <a:rPr lang="ru-RU" sz="3200" dirty="0"/>
              <a:t> с точки зрения долговечности, положения и влияния, то есть определение их через категории до и после, выше и ниже, более благородное и менее благородное, открывает в книге Творения первоначальность, возвышенность и достоинство </a:t>
            </a:r>
            <a:r>
              <a:rPr lang="ru-RU" sz="3200" dirty="0" err="1"/>
              <a:t>Первоистока</a:t>
            </a:r>
            <a:r>
              <a:rPr lang="ru-RU" sz="3200" dirty="0"/>
              <a:t> в Его безграничном могуществе. </a:t>
            </a:r>
            <a:r>
              <a:rPr lang="ru-RU" sz="3200" dirty="0">
                <a:solidFill>
                  <a:srgbClr val="FF0000"/>
                </a:solidFill>
              </a:rPr>
              <a:t>Порядок божественных законов</a:t>
            </a:r>
            <a:r>
              <a:rPr lang="ru-RU" sz="3200" dirty="0"/>
              <a:t>, установлений и права открывает нам в Священном Писании безграничную мудрость. Слеп тот, кто не видит, сколько блеска в сотворенных вещах. Глух тот, кого такой крик не заставляет проснуться. Нем тот, кого весь этот сотворенный мир не заставляет восхвалять Бога». </a:t>
            </a:r>
          </a:p>
          <a:p>
            <a:endParaRPr lang="ru-RU" dirty="0"/>
          </a:p>
        </p:txBody>
      </p:sp>
    </p:spTree>
    <p:extLst>
      <p:ext uri="{BB962C8B-B14F-4D97-AF65-F5344CB8AC3E}">
        <p14:creationId xmlns:p14="http://schemas.microsoft.com/office/powerpoint/2010/main" val="36450219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781977-2A1A-4110-9C55-FC5CB3C1017D}"/>
              </a:ext>
            </a:extLst>
          </p:cNvPr>
          <p:cNvSpPr txBox="1"/>
          <p:nvPr/>
        </p:nvSpPr>
        <p:spPr>
          <a:xfrm>
            <a:off x="770278" y="419135"/>
            <a:ext cx="10070669" cy="7422096"/>
          </a:xfrm>
          <a:prstGeom prst="rect">
            <a:avLst/>
          </a:prstGeom>
          <a:noFill/>
        </p:spPr>
        <p:txBody>
          <a:bodyPr wrap="square" rtlCol="0">
            <a:spAutoFit/>
          </a:bodyPr>
          <a:lstStyle/>
          <a:p>
            <a:pPr indent="408240"/>
            <a:r>
              <a:rPr lang="ru-RU" sz="3024" i="1" dirty="0"/>
              <a:t>Вторая ступень (чувственное познание):</a:t>
            </a:r>
            <a:r>
              <a:rPr lang="ru-RU" sz="3024" dirty="0"/>
              <a:t> </a:t>
            </a:r>
          </a:p>
          <a:p>
            <a:pPr indent="432054">
              <a:buFont typeface="Arial" panose="020B0604020202020204" pitchFamily="34" charset="0"/>
              <a:buChar char="•"/>
            </a:pPr>
            <a:r>
              <a:rPr lang="ru-RU" sz="3024" dirty="0"/>
              <a:t>Образы вещей, затем образы проникают в органы ощущений, эти образы проникают во внутренний орган, затем в воспринимающую способность, далее в память и возникает суждение. </a:t>
            </a:r>
          </a:p>
          <a:p>
            <a:pPr indent="432054">
              <a:buFont typeface="Arial" panose="020B0604020202020204" pitchFamily="34" charset="0"/>
              <a:buChar char="•"/>
            </a:pPr>
            <a:r>
              <a:rPr lang="ru-RU" sz="3024" dirty="0"/>
              <a:t>«В соответствии с этим виды, вызывающие </a:t>
            </a:r>
            <a:r>
              <a:rPr lang="ru-RU" sz="3024" dirty="0">
                <a:solidFill>
                  <a:srgbClr val="FF0000"/>
                </a:solidFill>
              </a:rPr>
              <a:t>наслаждение</a:t>
            </a:r>
            <a:r>
              <a:rPr lang="ru-RU" sz="3024" dirty="0"/>
              <a:t> вследствие своей красоты, приятности и благотворности, открывают, что в первом виде заключена первая красота, первая приятность и первая благотворность… Ведь если наслаждение сопряжено с соответствием друг другу и единственно лишь подобие Богу является высшим смыслом красоты, приятности и благотворности… то из этого можно явно видеть, что единственно </a:t>
            </a:r>
            <a:r>
              <a:rPr lang="ru-RU" sz="3024" dirty="0">
                <a:solidFill>
                  <a:srgbClr val="FF0000"/>
                </a:solidFill>
              </a:rPr>
              <a:t>в Боге есть основное и истинное наслаждение</a:t>
            </a:r>
            <a:r>
              <a:rPr lang="ru-RU" sz="3024" dirty="0"/>
              <a:t>, к поиску которого ведут нас все наслаждения».</a:t>
            </a:r>
          </a:p>
          <a:p>
            <a:endParaRPr lang="ru-RU" sz="2268" dirty="0"/>
          </a:p>
        </p:txBody>
      </p:sp>
    </p:spTree>
    <p:extLst>
      <p:ext uri="{BB962C8B-B14F-4D97-AF65-F5344CB8AC3E}">
        <p14:creationId xmlns:p14="http://schemas.microsoft.com/office/powerpoint/2010/main" val="27175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23740" y="600594"/>
            <a:ext cx="9720966" cy="7320187"/>
          </a:xfrm>
        </p:spPr>
        <p:txBody>
          <a:bodyPr>
            <a:normAutofit/>
          </a:bodyPr>
          <a:lstStyle/>
          <a:p>
            <a:pPr marL="0" indent="0" hangingPunct="0">
              <a:buNone/>
            </a:pPr>
            <a:r>
              <a:rPr lang="ru-RU" sz="3024" dirty="0"/>
              <a:t>«Так как все сотворенное красиво и неким образом вызывает наслаждение, а красота и наслаждение не могут существовать без пропорции, пропорция же в первую очередь заключается в числах, то с необходимостью следует, что </a:t>
            </a:r>
            <a:r>
              <a:rPr lang="ru-RU" sz="3024" dirty="0">
                <a:solidFill>
                  <a:srgbClr val="FF0000"/>
                </a:solidFill>
              </a:rPr>
              <a:t>все исполнено числами</a:t>
            </a:r>
            <a:r>
              <a:rPr lang="ru-RU" sz="3024" dirty="0"/>
              <a:t>, а через это "</a:t>
            </a:r>
            <a:r>
              <a:rPr lang="ru-RU" sz="3024" dirty="0">
                <a:solidFill>
                  <a:srgbClr val="FF0000"/>
                </a:solidFill>
              </a:rPr>
              <a:t>число является главным образцом в душе Творца</a:t>
            </a:r>
            <a:r>
              <a:rPr lang="ru-RU" sz="3024" dirty="0"/>
              <a:t>", а в вещах — главным следом, ведущим к мудрости. А так как этот след в высшей степени очевиден и близок Богу, то … он </a:t>
            </a:r>
            <a:r>
              <a:rPr lang="ru-RU" sz="3024" dirty="0">
                <a:solidFill>
                  <a:srgbClr val="FF0000"/>
                </a:solidFill>
              </a:rPr>
              <a:t>ведет нас к Богу ближайшим путем</a:t>
            </a:r>
            <a:r>
              <a:rPr lang="ru-RU" sz="3024" dirty="0"/>
              <a:t> и делает это так, чтобы Бог познавался во всех телесных и воспринимаемых чувствами вещах, ведь мы видим в них числа, а в числах наслаждаемся пропорциональностью и посредством численных пропорций мы неопровержимо выносим суждения о законах».</a:t>
            </a:r>
          </a:p>
        </p:txBody>
      </p:sp>
    </p:spTree>
    <p:extLst>
      <p:ext uri="{BB962C8B-B14F-4D97-AF65-F5344CB8AC3E}">
        <p14:creationId xmlns:p14="http://schemas.microsoft.com/office/powerpoint/2010/main" val="276895256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9760" y="450014"/>
            <a:ext cx="9990953" cy="7152599"/>
          </a:xfrm>
          <a:prstGeom prst="rect">
            <a:avLst/>
          </a:prstGeom>
          <a:noFill/>
        </p:spPr>
        <p:txBody>
          <a:bodyPr wrap="square" rtlCol="0">
            <a:spAutoFit/>
          </a:bodyPr>
          <a:lstStyle/>
          <a:p>
            <a:pPr algn="ctr"/>
            <a:r>
              <a:rPr lang="ru-RU" sz="3529" i="1" dirty="0"/>
              <a:t>Третья</a:t>
            </a:r>
            <a:r>
              <a:rPr lang="ru-RU" sz="3529" dirty="0"/>
              <a:t> </a:t>
            </a:r>
            <a:r>
              <a:rPr lang="ru-RU" sz="3529" i="1" dirty="0"/>
              <a:t>ступень (душа): </a:t>
            </a:r>
          </a:p>
          <a:p>
            <a:pPr indent="362880">
              <a:buFont typeface="Arial" panose="020B0604020202020204" pitchFamily="34" charset="0"/>
              <a:buChar char="•"/>
            </a:pPr>
            <a:r>
              <a:rPr lang="ru-RU" sz="3529" dirty="0"/>
              <a:t>«Итак, войди в себя, и ты увидишь, как пламенно душа твоя любит самое себя. Но может ли она любить себя, если не знает, а знать себя, если не помнит? Ведь мы ничего не схватываем разумом, что не присутствовало бы в нашей памяти. На основании этого ты убедишься, что твоя душа обладает тремя способностями, видимыми не телесными глазами, а мысленными».</a:t>
            </a:r>
          </a:p>
          <a:p>
            <a:pPr indent="362880">
              <a:buFont typeface="Arial" panose="020B0604020202020204" pitchFamily="34" charset="0"/>
              <a:buChar char="•"/>
            </a:pPr>
            <a:r>
              <a:rPr lang="ru-RU" sz="3529" dirty="0"/>
              <a:t>В душе существуют три способности: </a:t>
            </a:r>
            <a:r>
              <a:rPr lang="ru-RU" sz="3529" dirty="0">
                <a:solidFill>
                  <a:srgbClr val="FF0000"/>
                </a:solidFill>
              </a:rPr>
              <a:t>память</a:t>
            </a:r>
            <a:r>
              <a:rPr lang="ru-RU" sz="3529" dirty="0"/>
              <a:t>, </a:t>
            </a:r>
            <a:r>
              <a:rPr lang="ru-RU" sz="3529" dirty="0">
                <a:solidFill>
                  <a:srgbClr val="FF0000"/>
                </a:solidFill>
              </a:rPr>
              <a:t>знание</a:t>
            </a:r>
            <a:r>
              <a:rPr lang="ru-RU" sz="3529" dirty="0"/>
              <a:t>, т.е. умозрительная способность, и способность выбора, или </a:t>
            </a:r>
            <a:r>
              <a:rPr lang="ru-RU" sz="3529" dirty="0">
                <a:solidFill>
                  <a:srgbClr val="FF0000"/>
                </a:solidFill>
              </a:rPr>
              <a:t>воля</a:t>
            </a:r>
            <a:r>
              <a:rPr lang="ru-RU" sz="3529"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83AD80-0E41-4EF8-A1C4-59E38161EB60}"/>
              </a:ext>
            </a:extLst>
          </p:cNvPr>
          <p:cNvSpPr>
            <a:spLocks noGrp="1"/>
          </p:cNvSpPr>
          <p:nvPr>
            <p:ph idx="1"/>
          </p:nvPr>
        </p:nvSpPr>
        <p:spPr>
          <a:xfrm>
            <a:off x="575791" y="509865"/>
            <a:ext cx="10368915" cy="7410915"/>
          </a:xfrm>
        </p:spPr>
        <p:txBody>
          <a:bodyPr>
            <a:normAutofit fontScale="77500" lnSpcReduction="20000"/>
          </a:bodyPr>
          <a:lstStyle/>
          <a:p>
            <a:pPr marL="0" indent="0">
              <a:lnSpc>
                <a:spcPct val="120000"/>
              </a:lnSpc>
              <a:buNone/>
            </a:pPr>
            <a:r>
              <a:rPr lang="ru-RU" dirty="0"/>
              <a:t>1. </a:t>
            </a:r>
            <a:r>
              <a:rPr lang="ru-RU" dirty="0">
                <a:solidFill>
                  <a:srgbClr val="FF0000"/>
                </a:solidFill>
              </a:rPr>
              <a:t>Память</a:t>
            </a:r>
            <a:r>
              <a:rPr lang="ru-RU" dirty="0"/>
              <a:t> показывает, что в душе существуют некоторые принципы, которые человек никогда не может забыть и без которых было бы невозможно мышление. Это основные принципы наук, аксиомы, очевидные положения, которые являются врожденными и очевидными для всех людей. </a:t>
            </a:r>
          </a:p>
          <a:p>
            <a:pPr marL="0" indent="0">
              <a:lnSpc>
                <a:spcPct val="120000"/>
              </a:lnSpc>
              <a:buNone/>
            </a:pPr>
            <a:r>
              <a:rPr lang="ru-RU" dirty="0"/>
              <a:t>2. </a:t>
            </a:r>
            <a:r>
              <a:rPr lang="ru-RU" dirty="0">
                <a:solidFill>
                  <a:srgbClr val="FF0000"/>
                </a:solidFill>
              </a:rPr>
              <a:t>Умозрительная способность </a:t>
            </a:r>
            <a:r>
              <a:rPr lang="ru-RU" dirty="0"/>
              <a:t>(способность мыслить) основана на совершении заключений, а они основаны на определениях, которые основываются на более высоких определениях и т.д. до самого высшего начала, до Сущего самого по себе и Истины самой по себе. </a:t>
            </a:r>
          </a:p>
          <a:p>
            <a:pPr marL="0" indent="0">
              <a:lnSpc>
                <a:spcPct val="120000"/>
              </a:lnSpc>
              <a:buNone/>
            </a:pPr>
            <a:r>
              <a:rPr lang="ru-RU" dirty="0"/>
              <a:t>3. «Действие </a:t>
            </a:r>
            <a:r>
              <a:rPr lang="ru-RU" dirty="0">
                <a:solidFill>
                  <a:srgbClr val="FF0000"/>
                </a:solidFill>
              </a:rPr>
              <a:t>способности выбора </a:t>
            </a:r>
            <a:r>
              <a:rPr lang="ru-RU" dirty="0"/>
              <a:t>заключается в исследовании того, что лучше: то или другое. Но лучшее определяется только через восхождение к самому лучшему. Следовательно, выбор с необходимостью требует </a:t>
            </a:r>
            <a:r>
              <a:rPr lang="ru-RU" dirty="0" err="1"/>
              <a:t>запечатленности</a:t>
            </a:r>
            <a:r>
              <a:rPr lang="ru-RU" dirty="0"/>
              <a:t> в душе идеи высшего блага». </a:t>
            </a:r>
          </a:p>
          <a:p>
            <a:endParaRPr lang="ru-RU" dirty="0"/>
          </a:p>
        </p:txBody>
      </p:sp>
    </p:spTree>
    <p:extLst>
      <p:ext uri="{BB962C8B-B14F-4D97-AF65-F5344CB8AC3E}">
        <p14:creationId xmlns:p14="http://schemas.microsoft.com/office/powerpoint/2010/main" val="338691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099" y="450017"/>
            <a:ext cx="2610250" cy="441339"/>
          </a:xfrm>
          <a:prstGeom prst="rect">
            <a:avLst/>
          </a:prstGeom>
          <a:noFill/>
        </p:spPr>
        <p:txBody>
          <a:bodyPr wrap="square" rtlCol="0">
            <a:spAutoFit/>
          </a:bodyPr>
          <a:lstStyle/>
          <a:p>
            <a:pPr algn="ctr"/>
            <a:r>
              <a:rPr lang="ru-RU" sz="2268" dirty="0"/>
              <a:t>Философия</a:t>
            </a:r>
          </a:p>
        </p:txBody>
      </p:sp>
      <p:sp>
        <p:nvSpPr>
          <p:cNvPr id="3" name="TextBox 2"/>
          <p:cNvSpPr txBox="1"/>
          <p:nvPr/>
        </p:nvSpPr>
        <p:spPr>
          <a:xfrm>
            <a:off x="809775" y="1350101"/>
            <a:ext cx="8730833" cy="441339"/>
          </a:xfrm>
          <a:prstGeom prst="rect">
            <a:avLst/>
          </a:prstGeom>
          <a:noFill/>
        </p:spPr>
        <p:txBody>
          <a:bodyPr wrap="square" rtlCol="0">
            <a:spAutoFit/>
          </a:bodyPr>
          <a:lstStyle/>
          <a:p>
            <a:r>
              <a:rPr lang="ru-RU" sz="2268" dirty="0"/>
              <a:t>		            	</a:t>
            </a:r>
          </a:p>
        </p:txBody>
      </p:sp>
      <p:sp>
        <p:nvSpPr>
          <p:cNvPr id="4" name="Прямоугольник 3"/>
          <p:cNvSpPr/>
          <p:nvPr/>
        </p:nvSpPr>
        <p:spPr>
          <a:xfrm>
            <a:off x="629759" y="1260094"/>
            <a:ext cx="2340222" cy="126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68" dirty="0"/>
              <a:t>Естественная (причина бытия) </a:t>
            </a:r>
          </a:p>
          <a:p>
            <a:pPr algn="ctr"/>
            <a:r>
              <a:rPr lang="ru-RU" sz="2268" dirty="0"/>
              <a:t>(Бог Отец)</a:t>
            </a:r>
          </a:p>
        </p:txBody>
      </p:sp>
      <p:sp>
        <p:nvSpPr>
          <p:cNvPr id="5" name="Прямоугольник 4"/>
          <p:cNvSpPr/>
          <p:nvPr/>
        </p:nvSpPr>
        <p:spPr>
          <a:xfrm>
            <a:off x="4230099" y="1170089"/>
            <a:ext cx="2610250" cy="1440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68" dirty="0"/>
              <a:t>Рациональная (законы мышления)</a:t>
            </a:r>
          </a:p>
          <a:p>
            <a:pPr algn="ctr"/>
            <a:r>
              <a:rPr lang="ru-RU" sz="2268" dirty="0"/>
              <a:t>(Бог Сын)</a:t>
            </a:r>
          </a:p>
        </p:txBody>
      </p:sp>
      <p:sp>
        <p:nvSpPr>
          <p:cNvPr id="6" name="Прямоугольник 5"/>
          <p:cNvSpPr/>
          <p:nvPr/>
        </p:nvSpPr>
        <p:spPr>
          <a:xfrm>
            <a:off x="7920452" y="1170089"/>
            <a:ext cx="2610250" cy="1440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68" dirty="0"/>
              <a:t>Моральная </a:t>
            </a:r>
            <a:br>
              <a:rPr lang="ru-RU" sz="2268" dirty="0"/>
            </a:br>
            <a:r>
              <a:rPr lang="ru-RU" sz="2268" dirty="0"/>
              <a:t>(порядок жизни)</a:t>
            </a:r>
          </a:p>
          <a:p>
            <a:pPr algn="ctr"/>
            <a:r>
              <a:rPr lang="ru-RU" sz="2268" dirty="0"/>
              <a:t>(Святой Дух)</a:t>
            </a:r>
          </a:p>
        </p:txBody>
      </p:sp>
      <p:cxnSp>
        <p:nvCxnSpPr>
          <p:cNvPr id="8" name="Прямая со стрелкой 7"/>
          <p:cNvCxnSpPr/>
          <p:nvPr/>
        </p:nvCxnSpPr>
        <p:spPr>
          <a:xfrm rot="5400000">
            <a:off x="494748" y="2925253"/>
            <a:ext cx="1440137" cy="8100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5400000">
            <a:off x="405735" y="3825334"/>
            <a:ext cx="2429232" cy="1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16200000" flipH="1">
            <a:off x="1394834" y="2835240"/>
            <a:ext cx="1440137" cy="990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rot="5400000">
            <a:off x="4230103" y="2790243"/>
            <a:ext cx="1260120" cy="10801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rot="5400000">
            <a:off x="4276102" y="3825334"/>
            <a:ext cx="2249215" cy="1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rot="16200000" flipH="1">
            <a:off x="5310201" y="2790240"/>
            <a:ext cx="1350129" cy="1170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rot="5400000">
            <a:off x="7920454" y="2700232"/>
            <a:ext cx="1260120" cy="126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rot="5400000">
            <a:off x="8056463" y="3915343"/>
            <a:ext cx="2249215" cy="1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rot="16200000" flipH="1">
            <a:off x="9180577" y="2880249"/>
            <a:ext cx="1080103" cy="900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179716" y="4050360"/>
            <a:ext cx="1170112" cy="810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68" dirty="0" err="1"/>
              <a:t>Мета-физика</a:t>
            </a:r>
            <a:endParaRPr lang="ru-RU" sz="2268" dirty="0"/>
          </a:p>
        </p:txBody>
      </p:sp>
      <p:sp>
        <p:nvSpPr>
          <p:cNvPr id="26" name="Прямоугольник 25"/>
          <p:cNvSpPr/>
          <p:nvPr/>
        </p:nvSpPr>
        <p:spPr>
          <a:xfrm>
            <a:off x="989790" y="5130463"/>
            <a:ext cx="1350129" cy="630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16" dirty="0"/>
              <a:t>Математика</a:t>
            </a:r>
          </a:p>
        </p:txBody>
      </p:sp>
      <p:sp>
        <p:nvSpPr>
          <p:cNvPr id="27" name="Прямоугольник 26"/>
          <p:cNvSpPr/>
          <p:nvPr/>
        </p:nvSpPr>
        <p:spPr>
          <a:xfrm>
            <a:off x="2069897" y="4050360"/>
            <a:ext cx="1260120" cy="810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68" dirty="0"/>
              <a:t>Физика</a:t>
            </a:r>
          </a:p>
        </p:txBody>
      </p:sp>
      <p:sp>
        <p:nvSpPr>
          <p:cNvPr id="30" name="Прямоугольник 29"/>
          <p:cNvSpPr/>
          <p:nvPr/>
        </p:nvSpPr>
        <p:spPr>
          <a:xfrm>
            <a:off x="3780061" y="4050359"/>
            <a:ext cx="1170112" cy="900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142" dirty="0"/>
              <a:t>Грамматика</a:t>
            </a:r>
          </a:p>
        </p:txBody>
      </p:sp>
      <p:sp>
        <p:nvSpPr>
          <p:cNvPr id="31" name="Прямоугольник 30"/>
          <p:cNvSpPr/>
          <p:nvPr/>
        </p:nvSpPr>
        <p:spPr>
          <a:xfrm>
            <a:off x="4590141" y="5040456"/>
            <a:ext cx="1440137" cy="810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68" dirty="0"/>
              <a:t>Логика</a:t>
            </a:r>
          </a:p>
        </p:txBody>
      </p:sp>
      <p:sp>
        <p:nvSpPr>
          <p:cNvPr id="32" name="Прямоугольник 31"/>
          <p:cNvSpPr/>
          <p:nvPr/>
        </p:nvSpPr>
        <p:spPr>
          <a:xfrm>
            <a:off x="5940265" y="4050359"/>
            <a:ext cx="1260120" cy="900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16" dirty="0"/>
              <a:t>Риторика</a:t>
            </a:r>
          </a:p>
        </p:txBody>
      </p:sp>
      <p:sp>
        <p:nvSpPr>
          <p:cNvPr id="23" name="Прямоугольник 22"/>
          <p:cNvSpPr/>
          <p:nvPr/>
        </p:nvSpPr>
        <p:spPr>
          <a:xfrm>
            <a:off x="7560421" y="3960347"/>
            <a:ext cx="1170112" cy="990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64" dirty="0"/>
              <a:t>Индивид.</a:t>
            </a:r>
            <a:endParaRPr lang="en-US" sz="1764" dirty="0"/>
          </a:p>
        </p:txBody>
      </p:sp>
      <p:sp>
        <p:nvSpPr>
          <p:cNvPr id="28" name="Прямоугольник 27"/>
          <p:cNvSpPr/>
          <p:nvPr/>
        </p:nvSpPr>
        <p:spPr>
          <a:xfrm>
            <a:off x="8550518" y="5130463"/>
            <a:ext cx="1440137" cy="900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16" dirty="0"/>
              <a:t>Семейная</a:t>
            </a:r>
            <a:endParaRPr lang="en-US" sz="2016" dirty="0"/>
          </a:p>
        </p:txBody>
      </p:sp>
      <p:sp>
        <p:nvSpPr>
          <p:cNvPr id="29" name="Прямоугольник 28"/>
          <p:cNvSpPr/>
          <p:nvPr/>
        </p:nvSpPr>
        <p:spPr>
          <a:xfrm>
            <a:off x="9720623" y="3960347"/>
            <a:ext cx="1350129" cy="990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38" dirty="0"/>
              <a:t>Социальная</a:t>
            </a:r>
            <a:endParaRPr lang="en-US" sz="1638" dirty="0"/>
          </a:p>
        </p:txBody>
      </p:sp>
      <p:sp>
        <p:nvSpPr>
          <p:cNvPr id="33" name="Прямоугольник 32"/>
          <p:cNvSpPr/>
          <p:nvPr/>
        </p:nvSpPr>
        <p:spPr>
          <a:xfrm>
            <a:off x="7558419" y="6300574"/>
            <a:ext cx="1082104" cy="900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64" dirty="0" err="1"/>
              <a:t>Нерожд</a:t>
            </a:r>
            <a:r>
              <a:rPr lang="ru-RU" sz="1764" dirty="0"/>
              <a:t>. Бога Отца</a:t>
            </a:r>
            <a:endParaRPr lang="en-US" sz="1764" dirty="0"/>
          </a:p>
        </p:txBody>
      </p:sp>
      <p:sp>
        <p:nvSpPr>
          <p:cNvPr id="34" name="Прямоугольник 33"/>
          <p:cNvSpPr/>
          <p:nvPr/>
        </p:nvSpPr>
        <p:spPr>
          <a:xfrm>
            <a:off x="8910546" y="6300569"/>
            <a:ext cx="1077103" cy="990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64" dirty="0"/>
              <a:t>Рожден. Бога Сына</a:t>
            </a:r>
            <a:endParaRPr lang="en-US" sz="1764" dirty="0"/>
          </a:p>
        </p:txBody>
      </p:sp>
      <p:sp>
        <p:nvSpPr>
          <p:cNvPr id="35" name="Прямоугольник 34"/>
          <p:cNvSpPr/>
          <p:nvPr/>
        </p:nvSpPr>
        <p:spPr>
          <a:xfrm>
            <a:off x="10260677" y="6300569"/>
            <a:ext cx="1077103" cy="990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64" dirty="0"/>
              <a:t>Свобода в Св.Духе</a:t>
            </a:r>
            <a:endParaRPr lang="en-US" sz="1764" dirty="0"/>
          </a:p>
        </p:txBody>
      </p:sp>
      <p:cxnSp>
        <p:nvCxnSpPr>
          <p:cNvPr id="37" name="Прямая со стрелкой 36"/>
          <p:cNvCxnSpPr/>
          <p:nvPr/>
        </p:nvCxnSpPr>
        <p:spPr>
          <a:xfrm rot="5400000">
            <a:off x="7425407" y="5625509"/>
            <a:ext cx="1170112" cy="2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stCxn id="28" idx="2"/>
          </p:cNvCxnSpPr>
          <p:nvPr/>
        </p:nvCxnSpPr>
        <p:spPr>
          <a:xfrm rot="5400000">
            <a:off x="9135573" y="6165561"/>
            <a:ext cx="270027" cy="2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a:cxnSpLocks/>
            <a:endCxn id="35" idx="0"/>
          </p:cNvCxnSpPr>
          <p:nvPr/>
        </p:nvCxnSpPr>
        <p:spPr>
          <a:xfrm>
            <a:off x="10620716" y="4950440"/>
            <a:ext cx="178517" cy="13501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Прямоугольник 41"/>
          <p:cNvSpPr/>
          <p:nvPr/>
        </p:nvSpPr>
        <p:spPr>
          <a:xfrm>
            <a:off x="3870068" y="6300569"/>
            <a:ext cx="1078101" cy="990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13" dirty="0"/>
              <a:t>Сущность слов (Бог Отец)</a:t>
            </a:r>
            <a:endParaRPr lang="en-US" sz="1513" dirty="0"/>
          </a:p>
        </p:txBody>
      </p:sp>
      <p:sp>
        <p:nvSpPr>
          <p:cNvPr id="43" name="Прямоугольник 42"/>
          <p:cNvSpPr/>
          <p:nvPr/>
        </p:nvSpPr>
        <p:spPr>
          <a:xfrm>
            <a:off x="5040176" y="6300569"/>
            <a:ext cx="990096" cy="990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16" dirty="0"/>
              <a:t>Логика (Бог Сын)</a:t>
            </a:r>
            <a:endParaRPr lang="en-US" sz="2016" dirty="0"/>
          </a:p>
        </p:txBody>
      </p:sp>
      <p:sp>
        <p:nvSpPr>
          <p:cNvPr id="44" name="Прямоугольник 43"/>
          <p:cNvSpPr/>
          <p:nvPr/>
        </p:nvSpPr>
        <p:spPr>
          <a:xfrm>
            <a:off x="6210286" y="6300569"/>
            <a:ext cx="990096" cy="990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38" dirty="0"/>
              <a:t>Красота речи (Св.Дух)</a:t>
            </a:r>
            <a:endParaRPr lang="en-US" sz="1638" dirty="0"/>
          </a:p>
        </p:txBody>
      </p:sp>
      <p:sp>
        <p:nvSpPr>
          <p:cNvPr id="46" name="Прямоугольник 45"/>
          <p:cNvSpPr/>
          <p:nvPr/>
        </p:nvSpPr>
        <p:spPr>
          <a:xfrm>
            <a:off x="-262" y="6210560"/>
            <a:ext cx="1170072" cy="990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13" dirty="0"/>
              <a:t>Сущность вещей (Бог Отец)</a:t>
            </a:r>
            <a:endParaRPr lang="en-US" sz="1513" dirty="0"/>
          </a:p>
        </p:txBody>
      </p:sp>
      <p:sp>
        <p:nvSpPr>
          <p:cNvPr id="47" name="Прямоугольник 46"/>
          <p:cNvSpPr/>
          <p:nvPr/>
        </p:nvSpPr>
        <p:spPr>
          <a:xfrm>
            <a:off x="1349823" y="6210560"/>
            <a:ext cx="990096" cy="990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16" dirty="0"/>
              <a:t>Числа (Бог Сын)</a:t>
            </a:r>
            <a:endParaRPr lang="en-US" sz="2016" dirty="0"/>
          </a:p>
        </p:txBody>
      </p:sp>
      <p:sp>
        <p:nvSpPr>
          <p:cNvPr id="48" name="Прямоугольник 47"/>
          <p:cNvSpPr/>
          <p:nvPr/>
        </p:nvSpPr>
        <p:spPr>
          <a:xfrm>
            <a:off x="2519941" y="6210560"/>
            <a:ext cx="1080103" cy="990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38" dirty="0"/>
              <a:t>Порядок мира (Св.Дух)</a:t>
            </a:r>
            <a:endParaRPr lang="en-US" sz="1638" dirty="0"/>
          </a:p>
        </p:txBody>
      </p:sp>
      <p:cxnSp>
        <p:nvCxnSpPr>
          <p:cNvPr id="50" name="Прямая со стрелкой 49"/>
          <p:cNvCxnSpPr/>
          <p:nvPr/>
        </p:nvCxnSpPr>
        <p:spPr>
          <a:xfrm rot="5400000">
            <a:off x="-180321" y="5490495"/>
            <a:ext cx="1260120" cy="2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26" idx="2"/>
          </p:cNvCxnSpPr>
          <p:nvPr/>
        </p:nvCxnSpPr>
        <p:spPr>
          <a:xfrm rot="16200000" flipH="1">
            <a:off x="1462338" y="5963043"/>
            <a:ext cx="450044" cy="45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rot="5400000">
            <a:off x="2249914" y="5490497"/>
            <a:ext cx="1260120" cy="2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rot="5400000">
            <a:off x="3510034" y="5580506"/>
            <a:ext cx="1260120" cy="2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a:stCxn id="31" idx="2"/>
          </p:cNvCxnSpPr>
          <p:nvPr/>
        </p:nvCxnSpPr>
        <p:spPr>
          <a:xfrm rot="5400000">
            <a:off x="5130185" y="6030548"/>
            <a:ext cx="360034" cy="2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rot="5400000">
            <a:off x="6075280" y="5625509"/>
            <a:ext cx="1170112" cy="2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715" y="360013"/>
            <a:ext cx="10153047" cy="7320787"/>
          </a:xfrm>
          <a:prstGeom prst="rect">
            <a:avLst/>
          </a:prstGeom>
          <a:noFill/>
        </p:spPr>
        <p:txBody>
          <a:bodyPr wrap="square" rtlCol="0">
            <a:spAutoFit/>
          </a:bodyPr>
          <a:lstStyle/>
          <a:p>
            <a:pPr indent="408240" algn="ctr"/>
            <a:r>
              <a:rPr lang="ru-RU" sz="3400" i="1" dirty="0"/>
              <a:t>Четвертая</a:t>
            </a:r>
            <a:r>
              <a:rPr lang="ru-RU" sz="3400" dirty="0"/>
              <a:t> </a:t>
            </a:r>
            <a:r>
              <a:rPr lang="ru-RU" sz="3400" i="1" dirty="0"/>
              <a:t>ступень:</a:t>
            </a:r>
            <a:r>
              <a:rPr lang="ru-RU" sz="3400" dirty="0"/>
              <a:t> </a:t>
            </a:r>
            <a:br>
              <a:rPr lang="ru-RU" sz="3400" dirty="0"/>
            </a:br>
            <a:r>
              <a:rPr lang="ru-RU" sz="3400" dirty="0"/>
              <a:t>душа, преображенная Божественной благодатью.</a:t>
            </a:r>
          </a:p>
          <a:p>
            <a:pPr marL="45360" hangingPunct="0"/>
            <a:endParaRPr lang="ru-RU" sz="2772" dirty="0"/>
          </a:p>
          <a:p>
            <a:pPr marL="45360" hangingPunct="0"/>
            <a:r>
              <a:rPr lang="ru-RU" sz="3400" dirty="0"/>
              <a:t>«Кажется удивительным, что Бог настолько близок нашей душе, но в то же время так мало людей видят в себе </a:t>
            </a:r>
            <a:r>
              <a:rPr lang="ru-RU" sz="3400" dirty="0" err="1"/>
              <a:t>Первоисток</a:t>
            </a:r>
            <a:r>
              <a:rPr lang="ru-RU" sz="3400" dirty="0"/>
              <a:t>. Причину этого легко понять, ведь душа человека, обремененная заботами, не входит в себя через память, ее взор, затуманенный чувственными образами, не возвращается в себя через разум, увлеченная страстями, она никак не может обратиться к себе через желание внутренней сладости и духовной радости. Поэтому душа, полностью погруженная в чувственный мир, уже не может больше открыть в себе образ Бога.</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1D3855B-92F3-4DBD-B479-FBC889C15B40}"/>
              </a:ext>
            </a:extLst>
          </p:cNvPr>
          <p:cNvSpPr>
            <a:spLocks noGrp="1"/>
          </p:cNvSpPr>
          <p:nvPr>
            <p:ph idx="1"/>
          </p:nvPr>
        </p:nvSpPr>
        <p:spPr>
          <a:xfrm>
            <a:off x="1223740" y="647973"/>
            <a:ext cx="9720726" cy="7070719"/>
          </a:xfrm>
        </p:spPr>
        <p:txBody>
          <a:bodyPr>
            <a:normAutofit lnSpcReduction="10000"/>
          </a:bodyPr>
          <a:lstStyle/>
          <a:p>
            <a:pPr marL="0" indent="0">
              <a:buNone/>
            </a:pPr>
            <a:r>
              <a:rPr lang="ru-RU" sz="4400" dirty="0"/>
              <a:t>Тот, кто упал, так и останется лежать, если кто-нибудь не подойдет и не поможет ему встать, так и наша душа не сможет никогда подняться из этого чувственного мира к постижению себя и вечной Истины, которую она носит в себе, если сама Истина, принявшая человеческий образ во Христе, не станет той восстановленной первой лестницей, которая была повреждена в Адаме». </a:t>
            </a:r>
          </a:p>
          <a:p>
            <a:endParaRPr lang="ru-RU" dirty="0"/>
          </a:p>
        </p:txBody>
      </p:sp>
    </p:spTree>
    <p:extLst>
      <p:ext uri="{BB962C8B-B14F-4D97-AF65-F5344CB8AC3E}">
        <p14:creationId xmlns:p14="http://schemas.microsoft.com/office/powerpoint/2010/main" val="371138165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87C8A12-FEE5-4407-99A8-067AF193B51C}"/>
              </a:ext>
            </a:extLst>
          </p:cNvPr>
          <p:cNvSpPr>
            <a:spLocks noGrp="1"/>
          </p:cNvSpPr>
          <p:nvPr>
            <p:ph idx="1"/>
          </p:nvPr>
        </p:nvSpPr>
        <p:spPr>
          <a:xfrm>
            <a:off x="575791" y="509866"/>
            <a:ext cx="10368915" cy="7208824"/>
          </a:xfrm>
        </p:spPr>
        <p:txBody>
          <a:bodyPr>
            <a:normAutofit fontScale="85000" lnSpcReduction="10000"/>
          </a:bodyPr>
          <a:lstStyle/>
          <a:p>
            <a:pPr marL="45360" indent="432054" hangingPunct="0">
              <a:lnSpc>
                <a:spcPct val="110000"/>
              </a:lnSpc>
            </a:pPr>
            <a:r>
              <a:rPr lang="ru-RU" dirty="0"/>
              <a:t>«Наша душа, будучи образом Бога, должна облачаться в три теологические  добродетели. Она должна верить, надеяться и любить Иисуса Христа». </a:t>
            </a:r>
          </a:p>
          <a:p>
            <a:pPr marL="45360" indent="432054" hangingPunct="0">
              <a:lnSpc>
                <a:spcPct val="120000"/>
              </a:lnSpc>
            </a:pPr>
            <a:r>
              <a:rPr lang="ru-RU" dirty="0"/>
              <a:t>«Душа, обретшая духовные чувства, видит, слышит, обоняет, вкушает и обнимает своего жениха. Это созерцание воспринимается скорее </a:t>
            </a:r>
            <a:r>
              <a:rPr lang="ru-RU" dirty="0">
                <a:solidFill>
                  <a:srgbClr val="FF0000"/>
                </a:solidFill>
              </a:rPr>
              <a:t>в опыте сердца, чем в размышлении ума</a:t>
            </a:r>
            <a:r>
              <a:rPr lang="ru-RU" dirty="0"/>
              <a:t>. На этой ступени душа с внутренними чувствами, восстановленными для восприятия высшей красоты, слышит высшую гармонию, обоняет высшее благоухание, вкушает высшую сладость, воспринимает высшее наслаждение». </a:t>
            </a:r>
          </a:p>
        </p:txBody>
      </p:sp>
    </p:spTree>
    <p:extLst>
      <p:ext uri="{BB962C8B-B14F-4D97-AF65-F5344CB8AC3E}">
        <p14:creationId xmlns:p14="http://schemas.microsoft.com/office/powerpoint/2010/main" val="399861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B21BFDA-D15C-4CA7-B6A3-797E963B0142}"/>
              </a:ext>
            </a:extLst>
          </p:cNvPr>
          <p:cNvSpPr>
            <a:spLocks noGrp="1"/>
          </p:cNvSpPr>
          <p:nvPr>
            <p:ph idx="1"/>
          </p:nvPr>
        </p:nvSpPr>
        <p:spPr>
          <a:xfrm>
            <a:off x="1367756" y="509866"/>
            <a:ext cx="9576950" cy="7208824"/>
          </a:xfrm>
        </p:spPr>
        <p:txBody>
          <a:bodyPr>
            <a:normAutofit/>
          </a:bodyPr>
          <a:lstStyle/>
          <a:p>
            <a:pPr marL="0" indent="0" hangingPunct="0">
              <a:buNone/>
            </a:pPr>
            <a:r>
              <a:rPr lang="ru-RU" dirty="0"/>
              <a:t>«На этой ступени </a:t>
            </a:r>
            <a:r>
              <a:rPr lang="ru-RU" dirty="0" err="1"/>
              <a:t>узрения</a:t>
            </a:r>
            <a:r>
              <a:rPr lang="ru-RU" dirty="0"/>
              <a:t> Бога прежде всего следует опираться на вдохновленное Богом Священное Писание, как мы опирались на философию на предыдущей ступени. Ведь главное в Священном Писании — это дело восстановления. Поэтому оно говорит о вере, надежде и любви, а этими силами, и прежде всего любовью, преображается душа». </a:t>
            </a:r>
          </a:p>
        </p:txBody>
      </p:sp>
    </p:spTree>
    <p:extLst>
      <p:ext uri="{BB962C8B-B14F-4D97-AF65-F5344CB8AC3E}">
        <p14:creationId xmlns:p14="http://schemas.microsoft.com/office/powerpoint/2010/main" val="816759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9764" y="900062"/>
            <a:ext cx="9504944" cy="6818626"/>
          </a:xfrm>
        </p:spPr>
        <p:txBody>
          <a:bodyPr>
            <a:normAutofit/>
          </a:bodyPr>
          <a:lstStyle/>
          <a:p>
            <a:pPr marL="0" indent="0">
              <a:buNone/>
            </a:pPr>
            <a:r>
              <a:rPr lang="ru-RU" dirty="0"/>
              <a:t>«Богу известно, как часто я впадал в отчаяние и помышлял даже о бегстве из христианского мира и о переселении к язычникам, чтобы там, среди врагов Христа, под условием уплаты какой-нибудь дани спокойно жить по-христиански» </a:t>
            </a:r>
          </a:p>
          <a:p>
            <a:pPr marL="0" indent="0" algn="r">
              <a:spcBef>
                <a:spcPts val="2400"/>
              </a:spcBef>
              <a:buNone/>
            </a:pPr>
            <a:r>
              <a:rPr lang="ru-RU" sz="2800" dirty="0"/>
              <a:t>«История моих бедствий»</a:t>
            </a:r>
          </a:p>
          <a:p>
            <a:endParaRPr lang="en-US"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9759" y="450016"/>
            <a:ext cx="9810936" cy="7827977"/>
          </a:xfrm>
          <a:prstGeom prst="rect">
            <a:avLst/>
          </a:prstGeom>
          <a:noFill/>
        </p:spPr>
        <p:txBody>
          <a:bodyPr wrap="square" rtlCol="0">
            <a:spAutoFit/>
          </a:bodyPr>
          <a:lstStyle/>
          <a:p>
            <a:pPr algn="ctr" hangingPunct="0"/>
            <a:r>
              <a:rPr lang="ru-RU" sz="3200" i="1" dirty="0"/>
              <a:t>Пятая</a:t>
            </a:r>
            <a:r>
              <a:rPr lang="ru-RU" sz="3200" dirty="0"/>
              <a:t> </a:t>
            </a:r>
            <a:r>
              <a:rPr lang="ru-RU" sz="3200" i="1" dirty="0"/>
              <a:t>ступень:</a:t>
            </a:r>
            <a:r>
              <a:rPr lang="ru-RU" sz="3200" dirty="0"/>
              <a:t> </a:t>
            </a:r>
          </a:p>
          <a:p>
            <a:pPr marL="45360" indent="360046" hangingPunct="0">
              <a:buFont typeface="Arial" panose="020B0604020202020204" pitchFamily="34" charset="0"/>
              <a:buChar char="•"/>
            </a:pPr>
            <a:r>
              <a:rPr lang="ru-RU" sz="3200" dirty="0"/>
              <a:t>«Созерцать Бога можно </a:t>
            </a:r>
            <a:r>
              <a:rPr lang="ru-RU" sz="3200" dirty="0">
                <a:solidFill>
                  <a:srgbClr val="FF0000"/>
                </a:solidFill>
              </a:rPr>
              <a:t>не только вне нас и внутри нас, но также и выше нас</a:t>
            </a:r>
            <a:r>
              <a:rPr lang="ru-RU" sz="3200" dirty="0"/>
              <a:t>: вне нас мы созерцаем через следы, внутри нас — через образ, а выше нас — через свет, который превосходит нашу душу и является светом вечной Мудрости, так как "сама наша душа создана непосредственно самой Истиной". На основании этого мы понимаем, что существует два способа или две ступени созерцания невидимого и вечного Божьего, первый из которых касается сущности Бога, а второй — личных качеств Ипостасей». </a:t>
            </a:r>
          </a:p>
          <a:p>
            <a:pPr marL="45360" indent="360046" hangingPunct="0">
              <a:buFont typeface="Arial" panose="020B0604020202020204" pitchFamily="34" charset="0"/>
              <a:buChar char="•"/>
            </a:pPr>
            <a:r>
              <a:rPr lang="ru-RU" sz="3200" dirty="0"/>
              <a:t>«Иоанн </a:t>
            </a:r>
            <a:r>
              <a:rPr lang="ru-RU" sz="3200" dirty="0" err="1"/>
              <a:t>Дамаскин</a:t>
            </a:r>
            <a:r>
              <a:rPr lang="ru-RU" sz="3200" dirty="0"/>
              <a:t>, следуя за Моисеем, говорит, что "Сущий" первое имя Бога, а Дионисий, следуя за Христом, говорит, что первое имя Бога "Благо"». </a:t>
            </a:r>
            <a:endParaRPr lang="ru-RU" sz="3200" b="1" dirty="0"/>
          </a:p>
          <a:p>
            <a:endParaRPr lang="ru-RU" sz="2268"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FEFCBA7-E20F-44B1-ABBF-45F0CC0E536A}"/>
              </a:ext>
            </a:extLst>
          </p:cNvPr>
          <p:cNvSpPr>
            <a:spLocks noGrp="1"/>
          </p:cNvSpPr>
          <p:nvPr>
            <p:ph idx="1"/>
          </p:nvPr>
        </p:nvSpPr>
        <p:spPr>
          <a:xfrm>
            <a:off x="1439764" y="509863"/>
            <a:ext cx="9504939" cy="7410918"/>
          </a:xfrm>
        </p:spPr>
        <p:txBody>
          <a:bodyPr>
            <a:normAutofit fontScale="55000" lnSpcReduction="20000"/>
          </a:bodyPr>
          <a:lstStyle/>
          <a:p>
            <a:pPr marL="0" indent="0">
              <a:lnSpc>
                <a:spcPct val="120000"/>
              </a:lnSpc>
              <a:buNone/>
            </a:pPr>
            <a:r>
              <a:rPr lang="ru-RU" sz="5100" dirty="0"/>
              <a:t>«Желающий созерцать невидимое Божье, касающееся единства сущности, во-первых, должен направить свой взор на бытие как таковое, и тогда он увидит, что бытие до такой степени имеет в себе </a:t>
            </a:r>
            <a:r>
              <a:rPr lang="ru-RU" sz="5100" dirty="0" err="1"/>
              <a:t>несомненнейшее</a:t>
            </a:r>
            <a:r>
              <a:rPr lang="ru-RU" sz="5100" dirty="0"/>
              <a:t>, что невозможно помыслить его небытием. Но это не частное бытие, которое является бытием "суженным", потому что смешано с потенциальностью. Следовательно, получается, что это бытие и есть божественное Бытие. Итак, взирай, если можешь, на чистейшее Бытие, и откроется тебе, что невозможно помыслить, что оно происходит от чего-либо другого. Итак, Бытие, являющееся бытием чистым, простым и абсолютным, является Бытием первым, вечным, наипростейшим, наиактуальнейшим, </a:t>
            </a:r>
            <a:r>
              <a:rPr lang="ru-RU" sz="5100" dirty="0" err="1"/>
              <a:t>наисовершеннейшим</a:t>
            </a:r>
            <a:r>
              <a:rPr lang="ru-RU" sz="5100" dirty="0"/>
              <a:t> и наивысшим единством. Но так как оно </a:t>
            </a:r>
            <a:r>
              <a:rPr lang="ru-RU" sz="5100" dirty="0" err="1"/>
              <a:t>наисовершеннейшее</a:t>
            </a:r>
            <a:r>
              <a:rPr lang="ru-RU" sz="5100" dirty="0"/>
              <a:t>, то нельзя помыслить ничего более лучшее его, более благородное и достойное».</a:t>
            </a:r>
          </a:p>
          <a:p>
            <a:endParaRPr lang="ru-RU" dirty="0"/>
          </a:p>
        </p:txBody>
      </p:sp>
    </p:spTree>
    <p:extLst>
      <p:ext uri="{BB962C8B-B14F-4D97-AF65-F5344CB8AC3E}">
        <p14:creationId xmlns:p14="http://schemas.microsoft.com/office/powerpoint/2010/main" val="385589679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0D441C5-CF58-49E1-A469-2ED5C46C7947}"/>
              </a:ext>
            </a:extLst>
          </p:cNvPr>
          <p:cNvSpPr>
            <a:spLocks noGrp="1"/>
          </p:cNvSpPr>
          <p:nvPr>
            <p:ph idx="1"/>
          </p:nvPr>
        </p:nvSpPr>
        <p:spPr>
          <a:xfrm>
            <a:off x="575791" y="419141"/>
            <a:ext cx="10368915" cy="7299551"/>
          </a:xfrm>
        </p:spPr>
        <p:txBody>
          <a:bodyPr>
            <a:normAutofit/>
          </a:bodyPr>
          <a:lstStyle/>
          <a:p>
            <a:pPr hangingPunct="0"/>
            <a:r>
              <a:rPr lang="ru-RU" dirty="0"/>
              <a:t>«А так как оно является наипростейшим и величайшим, то поэтому оно все внутри всех вещей и вне их, а вследствие этого оно является "интеллигибельной сферой, центр которой повсюду, а окружность — нигде"». </a:t>
            </a:r>
          </a:p>
          <a:p>
            <a:pPr hangingPunct="0"/>
            <a:r>
              <a:rPr lang="ru-RU" dirty="0"/>
              <a:t>«Высшее благо — это то, лучше чего ничего нельзя помыслить, и оно таковое, что нельзя его помыслить небытием, потому что любое бытие лучше, чем небытие». </a:t>
            </a:r>
          </a:p>
          <a:p>
            <a:pPr hangingPunct="0"/>
            <a:r>
              <a:rPr lang="ru-RU" dirty="0">
                <a:solidFill>
                  <a:srgbClr val="FF0000"/>
                </a:solidFill>
              </a:rPr>
              <a:t>(Модификация онтологического доказательства Бога).</a:t>
            </a:r>
          </a:p>
          <a:p>
            <a:endParaRPr lang="ru-RU" dirty="0"/>
          </a:p>
        </p:txBody>
      </p:sp>
    </p:spTree>
    <p:extLst>
      <p:ext uri="{BB962C8B-B14F-4D97-AF65-F5344CB8AC3E}">
        <p14:creationId xmlns:p14="http://schemas.microsoft.com/office/powerpoint/2010/main" val="225808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9768" y="360008"/>
            <a:ext cx="9450901" cy="7498912"/>
          </a:xfrm>
          <a:prstGeom prst="rect">
            <a:avLst/>
          </a:prstGeom>
          <a:noFill/>
        </p:spPr>
        <p:txBody>
          <a:bodyPr wrap="square" rtlCol="0">
            <a:spAutoFit/>
          </a:bodyPr>
          <a:lstStyle/>
          <a:p>
            <a:pPr algn="ctr"/>
            <a:r>
              <a:rPr lang="ru-RU" sz="3276" i="1" dirty="0"/>
              <a:t>Шестая</a:t>
            </a:r>
            <a:r>
              <a:rPr lang="ru-RU" sz="3276" dirty="0"/>
              <a:t> </a:t>
            </a:r>
            <a:r>
              <a:rPr lang="ru-RU" sz="3276" i="1" dirty="0"/>
              <a:t>ступень:</a:t>
            </a:r>
            <a:r>
              <a:rPr lang="ru-RU" sz="3276" dirty="0"/>
              <a:t> </a:t>
            </a:r>
          </a:p>
          <a:p>
            <a:pPr indent="457211">
              <a:buFont typeface="Arial" panose="020B0604020202020204" pitchFamily="34" charset="0"/>
              <a:buChar char="•"/>
            </a:pPr>
            <a:r>
              <a:rPr lang="ru-RU" sz="3276" dirty="0"/>
              <a:t>Человек зрит Бога как Того, в Ком Творец и творение совпадают, как некоторую нераздельную сущность, при рассмотрении которой разум умолкает.</a:t>
            </a:r>
          </a:p>
          <a:p>
            <a:pPr indent="362880" hangingPunct="0">
              <a:buFont typeface="Arial" panose="020B0604020202020204" pitchFamily="34" charset="0"/>
              <a:buChar char="•"/>
            </a:pPr>
            <a:r>
              <a:rPr lang="ru-RU" sz="3276" dirty="0"/>
              <a:t>«Когда же душа наконец достигнет шестой ступени, чтобы узреть в высшем </a:t>
            </a:r>
            <a:r>
              <a:rPr lang="ru-RU" sz="3276" dirty="0" err="1"/>
              <a:t>Первоистоке</a:t>
            </a:r>
            <a:r>
              <a:rPr lang="ru-RU" sz="3276" dirty="0"/>
              <a:t>, в посреднике между Богом и людьми, Иисусе Христе, то, подобное чему в творении вообще невозможно найти и что превосходит возможности человеческого понимания, остается нам только то, чтобы это умозрение перешло и вышло за пределы не только этого воспринимаемого чувствами мира, но и поднялось также и над уровнем души».</a:t>
            </a:r>
          </a:p>
          <a:p>
            <a:endParaRPr lang="ru-RU" sz="2268"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A725138-A72E-412A-8B30-03D726461102}"/>
              </a:ext>
            </a:extLst>
          </p:cNvPr>
          <p:cNvSpPr>
            <a:spLocks noGrp="1"/>
          </p:cNvSpPr>
          <p:nvPr>
            <p:ph idx="1"/>
          </p:nvPr>
        </p:nvSpPr>
        <p:spPr>
          <a:xfrm>
            <a:off x="575791" y="600594"/>
            <a:ext cx="10368915" cy="7118097"/>
          </a:xfrm>
        </p:spPr>
        <p:txBody>
          <a:bodyPr>
            <a:normAutofit fontScale="77500" lnSpcReduction="20000"/>
          </a:bodyPr>
          <a:lstStyle/>
          <a:p>
            <a:pPr hangingPunct="0">
              <a:lnSpc>
                <a:spcPct val="120000"/>
              </a:lnSpc>
            </a:pPr>
            <a:r>
              <a:rPr lang="ru-RU" dirty="0"/>
              <a:t>«Если ты спросишь, каким образом достичь этого, то вопрошай благодать, а не учение, желание, а не разум, воздыхание молитвы, а не исследование книг, жениха, а не учителя, Бога, а не человека».</a:t>
            </a:r>
          </a:p>
          <a:p>
            <a:pPr hangingPunct="0">
              <a:lnSpc>
                <a:spcPct val="120000"/>
              </a:lnSpc>
            </a:pPr>
            <a:r>
              <a:rPr lang="ru-RU" dirty="0"/>
              <a:t>«Кто возлюбит такую смерть, тот может увидеть Бога, потому что нельзя сомневаться в истинности слов: "Человек не может увидеть Меня и остаться в живых". Так умрем же и войдем во мрак, да умолкнет голос забот, земных желаний и чувственных образов, перейдем вместе с Распятым Христом "от мира сего к Отцу", а увидев нашего Отца, скажем вместе с Филиппом: "Довольно для нас"». </a:t>
            </a:r>
          </a:p>
          <a:p>
            <a:pPr>
              <a:lnSpc>
                <a:spcPct val="120000"/>
              </a:lnSpc>
            </a:pPr>
            <a:r>
              <a:rPr lang="ru-RU" dirty="0"/>
              <a:t>Итог: все виды познания ведут, в конце концов, к Богу: и чувственное, и рациональное, и мистическое.</a:t>
            </a:r>
            <a:endParaRPr lang="en-US" dirty="0"/>
          </a:p>
          <a:p>
            <a:endParaRPr lang="ru-RU" dirty="0"/>
          </a:p>
        </p:txBody>
      </p:sp>
    </p:spTree>
    <p:extLst>
      <p:ext uri="{BB962C8B-B14F-4D97-AF65-F5344CB8AC3E}">
        <p14:creationId xmlns:p14="http://schemas.microsoft.com/office/powerpoint/2010/main" val="290838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04E47A-5EFE-4820-8D1F-43D0A82660EF}"/>
              </a:ext>
            </a:extLst>
          </p:cNvPr>
          <p:cNvSpPr>
            <a:spLocks noGrp="1"/>
          </p:cNvSpPr>
          <p:nvPr>
            <p:ph type="title"/>
          </p:nvPr>
        </p:nvSpPr>
        <p:spPr/>
        <p:txBody>
          <a:bodyPr>
            <a:normAutofit/>
          </a:bodyPr>
          <a:lstStyle/>
          <a:p>
            <a:r>
              <a:rPr lang="ru-RU" sz="4032" b="1" dirty="0"/>
              <a:t>Роберт </a:t>
            </a:r>
            <a:r>
              <a:rPr lang="ru-RU" sz="4032" b="1" dirty="0" err="1"/>
              <a:t>Гроссетест</a:t>
            </a:r>
            <a:r>
              <a:rPr lang="ru-RU" sz="4032" b="1" dirty="0"/>
              <a:t>, </a:t>
            </a:r>
            <a:br>
              <a:rPr lang="ru-RU" sz="4032" b="1" dirty="0"/>
            </a:br>
            <a:r>
              <a:rPr lang="ru-RU" sz="4032" b="1" dirty="0"/>
              <a:t>епископ </a:t>
            </a:r>
            <a:r>
              <a:rPr lang="ru-RU" sz="4032" b="1" dirty="0" err="1"/>
              <a:t>Линкольнский</a:t>
            </a:r>
            <a:r>
              <a:rPr lang="ru-RU" sz="4032" b="1" dirty="0"/>
              <a:t> (1170-1253)</a:t>
            </a:r>
          </a:p>
        </p:txBody>
      </p:sp>
      <p:pic>
        <p:nvPicPr>
          <p:cNvPr id="4" name="Рисунок 3">
            <a:extLst>
              <a:ext uri="{FF2B5EF4-FFF2-40B4-BE49-F238E27FC236}">
                <a16:creationId xmlns:a16="http://schemas.microsoft.com/office/drawing/2014/main" id="{5D9E7A0A-1005-47E4-A62E-A66F8D2F8AE5}"/>
              </a:ext>
            </a:extLst>
          </p:cNvPr>
          <p:cNvPicPr>
            <a:picLocks noChangeAspect="1"/>
          </p:cNvPicPr>
          <p:nvPr/>
        </p:nvPicPr>
        <p:blipFill>
          <a:blip r:embed="rId2" cstate="print"/>
          <a:stretch>
            <a:fillRect/>
          </a:stretch>
        </p:blipFill>
        <p:spPr>
          <a:xfrm>
            <a:off x="3604500" y="2169996"/>
            <a:ext cx="4311496" cy="6124742"/>
          </a:xfrm>
          <a:prstGeom prst="rect">
            <a:avLst/>
          </a:prstGeom>
        </p:spPr>
      </p:pic>
    </p:spTree>
    <p:extLst>
      <p:ext uri="{BB962C8B-B14F-4D97-AF65-F5344CB8AC3E}">
        <p14:creationId xmlns:p14="http://schemas.microsoft.com/office/powerpoint/2010/main" val="88982152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0275" y="481325"/>
            <a:ext cx="10260977" cy="7538217"/>
          </a:xfrm>
          <a:prstGeom prst="rect">
            <a:avLst/>
          </a:prstGeom>
          <a:noFill/>
        </p:spPr>
        <p:txBody>
          <a:bodyPr wrap="square" rtlCol="0">
            <a:spAutoFit/>
          </a:bodyPr>
          <a:lstStyle/>
          <a:p>
            <a:pPr indent="576072"/>
            <a:r>
              <a:rPr lang="ru-RU" sz="4032" dirty="0"/>
              <a:t>Преподавал в Оксфорде. </a:t>
            </a:r>
          </a:p>
          <a:p>
            <a:pPr indent="576072"/>
            <a:r>
              <a:rPr lang="ru-RU" sz="4032" dirty="0"/>
              <a:t>Близок францисканцам.</a:t>
            </a:r>
          </a:p>
          <a:p>
            <a:pPr indent="576072"/>
            <a:r>
              <a:rPr lang="ru-RU" sz="4032" dirty="0"/>
              <a:t>Владел греческим. </a:t>
            </a:r>
          </a:p>
          <a:p>
            <a:pPr indent="576072"/>
            <a:r>
              <a:rPr lang="ru-RU" sz="4032" dirty="0"/>
              <a:t>Изучает Аристотеля, арабских философов, неоплатоников.</a:t>
            </a:r>
          </a:p>
          <a:p>
            <a:pPr indent="576072"/>
            <a:r>
              <a:rPr lang="ru-RU" sz="4032" dirty="0"/>
              <a:t>Его ученик — Роджер Бэкон.</a:t>
            </a:r>
          </a:p>
          <a:p>
            <a:pPr indent="576072"/>
            <a:r>
              <a:rPr lang="ru-RU" sz="4032" dirty="0"/>
              <a:t>Перевел «</a:t>
            </a:r>
            <a:r>
              <a:rPr lang="ru-RU" sz="4032" dirty="0" err="1"/>
              <a:t>Никомахову</a:t>
            </a:r>
            <a:r>
              <a:rPr lang="ru-RU" sz="4032" dirty="0"/>
              <a:t> этику» и комментарий к ней. Написал Комментарий к «Второй аналитике», Комментарий к «Физике»; перевел Дионисия Ареопагита, Максима Исповедника, Иоанна </a:t>
            </a:r>
            <a:r>
              <a:rPr lang="ru-RU" sz="4032" dirty="0" err="1"/>
              <a:t>Дамаскина</a:t>
            </a:r>
            <a:r>
              <a:rPr lang="ru-RU" sz="4032" dirty="0"/>
              <a:t> и написал комментарии к ним.</a:t>
            </a:r>
            <a:endParaRPr lang="ru-RU" sz="2268" dirty="0"/>
          </a:p>
        </p:txBody>
      </p:sp>
    </p:spTree>
    <p:extLst>
      <p:ext uri="{BB962C8B-B14F-4D97-AF65-F5344CB8AC3E}">
        <p14:creationId xmlns:p14="http://schemas.microsoft.com/office/powerpoint/2010/main" val="390401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2A7ED6-6D3C-4459-AAF6-403EDE1EACA6}"/>
              </a:ext>
            </a:extLst>
          </p:cNvPr>
          <p:cNvSpPr txBox="1"/>
          <p:nvPr/>
        </p:nvSpPr>
        <p:spPr>
          <a:xfrm>
            <a:off x="2447876" y="782041"/>
            <a:ext cx="7667257" cy="7693388"/>
          </a:xfrm>
          <a:prstGeom prst="rect">
            <a:avLst/>
          </a:prstGeom>
          <a:noFill/>
        </p:spPr>
        <p:txBody>
          <a:bodyPr wrap="square" rtlCol="0">
            <a:spAutoFit/>
          </a:bodyPr>
          <a:lstStyle/>
          <a:p>
            <a:pPr indent="576072"/>
            <a:r>
              <a:rPr lang="ru-RU" sz="2772" dirty="0"/>
              <a:t>Работ очень много:</a:t>
            </a:r>
          </a:p>
          <a:p>
            <a:pPr indent="576072"/>
            <a:r>
              <a:rPr lang="ru-RU" sz="2772" b="1" i="1" dirty="0"/>
              <a:t>По философии и богословию:</a:t>
            </a:r>
          </a:p>
          <a:p>
            <a:pPr indent="576072"/>
            <a:r>
              <a:rPr lang="ru-RU" sz="2772" dirty="0"/>
              <a:t>«</a:t>
            </a:r>
            <a:r>
              <a:rPr lang="ru-RU" sz="2772" dirty="0" err="1"/>
              <a:t>Шестоднев</a:t>
            </a:r>
            <a:r>
              <a:rPr lang="ru-RU" sz="2772" dirty="0"/>
              <a:t>»,</a:t>
            </a:r>
          </a:p>
          <a:p>
            <a:pPr indent="576072"/>
            <a:r>
              <a:rPr lang="ru-RU" sz="2772" dirty="0"/>
              <a:t>«О знании Бога»,</a:t>
            </a:r>
          </a:p>
          <a:p>
            <a:pPr indent="576072"/>
            <a:r>
              <a:rPr lang="ru-RU" sz="2772" dirty="0"/>
              <a:t>«О пределе причин»,</a:t>
            </a:r>
          </a:p>
          <a:p>
            <a:pPr indent="576072"/>
            <a:r>
              <a:rPr lang="ru-RU" sz="2772" dirty="0"/>
              <a:t>«О свободном произволении» и др.</a:t>
            </a:r>
          </a:p>
          <a:p>
            <a:pPr indent="576072"/>
            <a:r>
              <a:rPr lang="ru-RU" sz="2772" b="1" i="1" dirty="0"/>
              <a:t>По математике и оптике:</a:t>
            </a:r>
          </a:p>
          <a:p>
            <a:pPr indent="576072"/>
            <a:r>
              <a:rPr lang="ru-RU" sz="2772" dirty="0"/>
              <a:t>«О свете, или О начале форм», </a:t>
            </a:r>
          </a:p>
          <a:p>
            <a:pPr indent="576072"/>
            <a:r>
              <a:rPr lang="ru-RU" sz="2772" dirty="0"/>
              <a:t>«О телесном движении и свете», </a:t>
            </a:r>
          </a:p>
          <a:p>
            <a:pPr indent="576072"/>
            <a:r>
              <a:rPr lang="ru-RU" sz="2772" dirty="0"/>
              <a:t>«О линиях, углах и фигурах», </a:t>
            </a:r>
          </a:p>
          <a:p>
            <a:pPr indent="576072"/>
            <a:r>
              <a:rPr lang="ru-RU" sz="2772" dirty="0"/>
              <a:t>«О радуге» и др. </a:t>
            </a:r>
          </a:p>
          <a:p>
            <a:pPr indent="576072"/>
            <a:r>
              <a:rPr lang="ru-RU" sz="2772" b="1" i="1" dirty="0"/>
              <a:t>По физике и астрономии:</a:t>
            </a:r>
          </a:p>
          <a:p>
            <a:pPr indent="576072"/>
            <a:r>
              <a:rPr lang="ru-RU" sz="2772" dirty="0"/>
              <a:t>«О сфере»,</a:t>
            </a:r>
          </a:p>
          <a:p>
            <a:pPr indent="576072"/>
            <a:r>
              <a:rPr lang="ru-RU" sz="2772" dirty="0"/>
              <a:t>«О происхождении звезд»,</a:t>
            </a:r>
          </a:p>
          <a:p>
            <a:pPr indent="576072"/>
            <a:r>
              <a:rPr lang="ru-RU" sz="2772" dirty="0"/>
              <a:t>«О движении </a:t>
            </a:r>
            <a:r>
              <a:rPr lang="ru-RU" sz="2772" dirty="0" err="1"/>
              <a:t>наднебесного</a:t>
            </a:r>
            <a:r>
              <a:rPr lang="ru-RU" sz="2772" dirty="0"/>
              <a:t>»,</a:t>
            </a:r>
          </a:p>
          <a:p>
            <a:pPr indent="576072"/>
            <a:r>
              <a:rPr lang="ru-RU" sz="2772" dirty="0"/>
              <a:t> «О наступлении и отступлении моря»</a:t>
            </a:r>
          </a:p>
          <a:p>
            <a:pPr indent="576072"/>
            <a:r>
              <a:rPr lang="ru-RU" sz="2772" dirty="0"/>
              <a:t> и др.</a:t>
            </a:r>
          </a:p>
          <a:p>
            <a:endParaRPr lang="ru-RU" sz="2268" dirty="0"/>
          </a:p>
        </p:txBody>
      </p:sp>
    </p:spTree>
    <p:extLst>
      <p:ext uri="{BB962C8B-B14F-4D97-AF65-F5344CB8AC3E}">
        <p14:creationId xmlns:p14="http://schemas.microsoft.com/office/powerpoint/2010/main" val="79845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748" y="540024"/>
            <a:ext cx="8964928" cy="6894195"/>
          </a:xfrm>
          <a:prstGeom prst="rect">
            <a:avLst/>
          </a:prstGeom>
          <a:noFill/>
        </p:spPr>
        <p:txBody>
          <a:bodyPr wrap="square" rtlCol="0">
            <a:spAutoFit/>
          </a:bodyPr>
          <a:lstStyle/>
          <a:p>
            <a:pPr indent="408240"/>
            <a:r>
              <a:rPr lang="ru-RU" sz="3400" dirty="0"/>
              <a:t>Познание начинается с опыта.</a:t>
            </a:r>
          </a:p>
          <a:p>
            <a:pPr indent="408240"/>
            <a:r>
              <a:rPr lang="ru-RU" sz="3400" dirty="0"/>
              <a:t>Необходимо применять в физике математику. Нужно рассматривать и изучать линии, углы и фигуры, потому что без их помощи невозможно усвоить натуральную философию. Самые важные – </a:t>
            </a:r>
            <a:r>
              <a:rPr lang="ru-RU" sz="3400" dirty="0">
                <a:solidFill>
                  <a:srgbClr val="FF0000"/>
                </a:solidFill>
              </a:rPr>
              <a:t>прямая</a:t>
            </a:r>
            <a:r>
              <a:rPr lang="ru-RU" sz="3400" dirty="0"/>
              <a:t>, ибо все взаимодействия осуществляются по прямой, и </a:t>
            </a:r>
            <a:r>
              <a:rPr lang="ru-RU" sz="3400" dirty="0">
                <a:solidFill>
                  <a:srgbClr val="FF0000"/>
                </a:solidFill>
              </a:rPr>
              <a:t>сфера</a:t>
            </a:r>
            <a:r>
              <a:rPr lang="ru-RU" sz="3400" dirty="0"/>
              <a:t>, ибо свет распространяется сферически.</a:t>
            </a:r>
          </a:p>
          <a:p>
            <a:pPr indent="408240"/>
            <a:r>
              <a:rPr lang="ru-RU" sz="3400" dirty="0"/>
              <a:t>Автор обширного толкования на «</a:t>
            </a:r>
            <a:r>
              <a:rPr lang="ru-RU" sz="3400" dirty="0" err="1"/>
              <a:t>Шестоднев</a:t>
            </a:r>
            <a:r>
              <a:rPr lang="ru-RU" sz="3400" dirty="0"/>
              <a:t>», где эскизно представлено учение о </a:t>
            </a:r>
            <a:r>
              <a:rPr lang="ru-RU" sz="3400" dirty="0">
                <a:solidFill>
                  <a:srgbClr val="FF0000"/>
                </a:solidFill>
              </a:rPr>
              <a:t>свете</a:t>
            </a:r>
            <a:r>
              <a:rPr lang="ru-RU" sz="3400" dirty="0"/>
              <a:t>. Свет — это основополагающая энергия, </a:t>
            </a:r>
            <a:r>
              <a:rPr lang="ru-RU" sz="3400" dirty="0" err="1"/>
              <a:t>первоформа</a:t>
            </a:r>
            <a:r>
              <a:rPr lang="ru-RU" sz="3400" dirty="0"/>
              <a:t> и связь всех субстанций. Влияние неоплатонизма. </a:t>
            </a:r>
          </a:p>
        </p:txBody>
      </p:sp>
    </p:spTree>
    <p:extLst>
      <p:ext uri="{BB962C8B-B14F-4D97-AF65-F5344CB8AC3E}">
        <p14:creationId xmlns:p14="http://schemas.microsoft.com/office/powerpoint/2010/main" val="234473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DE666F-95A5-4BBD-AAB5-5E2652394B22}"/>
              </a:ext>
            </a:extLst>
          </p:cNvPr>
          <p:cNvSpPr txBox="1"/>
          <p:nvPr/>
        </p:nvSpPr>
        <p:spPr>
          <a:xfrm>
            <a:off x="1079724" y="600589"/>
            <a:ext cx="9579769" cy="6956713"/>
          </a:xfrm>
          <a:prstGeom prst="rect">
            <a:avLst/>
          </a:prstGeom>
          <a:noFill/>
        </p:spPr>
        <p:txBody>
          <a:bodyPr wrap="square" rtlCol="0">
            <a:spAutoFit/>
          </a:bodyPr>
          <a:lstStyle/>
          <a:p>
            <a:pPr indent="-576072"/>
            <a:r>
              <a:rPr lang="ru-RU" sz="2268" dirty="0"/>
              <a:t>         </a:t>
            </a:r>
            <a:r>
              <a:rPr lang="ru-RU" sz="3024" dirty="0"/>
              <a:t>Бог творит в начале времен световую точку, в которой слиты воедино </a:t>
            </a:r>
            <a:r>
              <a:rPr lang="ru-RU" sz="3024" dirty="0" err="1"/>
              <a:t>первоформа</a:t>
            </a:r>
            <a:r>
              <a:rPr lang="ru-RU" sz="3024" dirty="0"/>
              <a:t>-свет и </a:t>
            </a:r>
            <a:r>
              <a:rPr lang="ru-RU" sz="3024" dirty="0" err="1"/>
              <a:t>первоматерия</a:t>
            </a:r>
            <a:r>
              <a:rPr lang="ru-RU" sz="3024" dirty="0"/>
              <a:t>, и в которой, в соответствии с божественным замыслом, потенциально уже заключен весь мир. Свет путем бесконечного </a:t>
            </a:r>
            <a:r>
              <a:rPr lang="ru-RU" sz="3024" dirty="0" err="1"/>
              <a:t>самоумножения</a:t>
            </a:r>
            <a:r>
              <a:rPr lang="ru-RU" sz="3024" dirty="0"/>
              <a:t> и эманации равномерно распространяет себя во все стороны и увлекает вместе с со­бой материю.</a:t>
            </a:r>
          </a:p>
          <a:p>
            <a:pPr indent="-576072"/>
            <a:r>
              <a:rPr lang="ru-RU" sz="3024" dirty="0"/>
              <a:t>     Бог воздействует на мир светом. Поэтому и душа воздействует светом на чувства и на все тело. Душа может оказывать воздействие на тело, но тело не может оказывать воздействие на душу. </a:t>
            </a:r>
          </a:p>
          <a:p>
            <a:pPr indent="-576072"/>
            <a:r>
              <a:rPr lang="ru-RU" sz="3024" dirty="0"/>
              <a:t>     Свет действует как посредник между чисто духовной субстанцией, каковой является душа, и сугубо материальной субстанцией, каковой является тело.</a:t>
            </a:r>
          </a:p>
          <a:p>
            <a:endParaRPr lang="ru-RU" sz="2268" dirty="0"/>
          </a:p>
        </p:txBody>
      </p:sp>
    </p:spTree>
    <p:extLst>
      <p:ext uri="{BB962C8B-B14F-4D97-AF65-F5344CB8AC3E}">
        <p14:creationId xmlns:p14="http://schemas.microsoft.com/office/powerpoint/2010/main" val="410856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1AD4932-E503-4A41-8640-C9C9DE913502}"/>
              </a:ext>
            </a:extLst>
          </p:cNvPr>
          <p:cNvSpPr>
            <a:spLocks noGrp="1"/>
          </p:cNvSpPr>
          <p:nvPr>
            <p:ph idx="1"/>
          </p:nvPr>
        </p:nvSpPr>
        <p:spPr>
          <a:xfrm>
            <a:off x="576027" y="719981"/>
            <a:ext cx="10368439" cy="6998711"/>
          </a:xfrm>
        </p:spPr>
        <p:txBody>
          <a:bodyPr/>
          <a:lstStyle/>
          <a:p>
            <a:r>
              <a:rPr lang="ru-RU" dirty="0"/>
              <a:t>1021 г. состоялся собор в </a:t>
            </a:r>
            <a:r>
              <a:rPr lang="ru-RU" dirty="0" err="1"/>
              <a:t>Суассоне</a:t>
            </a:r>
            <a:r>
              <a:rPr lang="ru-RU" dirty="0"/>
              <a:t>, на котором, в частности, разбирался трактат Абеляра «О Божественном единстве и троичности».</a:t>
            </a:r>
          </a:p>
          <a:p>
            <a:r>
              <a:rPr lang="ru-RU" dirty="0"/>
              <a:t>На соборе в Сансе в 1140 г. его осуждают в арианстве и </a:t>
            </a:r>
            <a:r>
              <a:rPr lang="ru-RU" dirty="0" err="1"/>
              <a:t>пелагианстве</a:t>
            </a:r>
            <a:r>
              <a:rPr lang="ru-RU" dirty="0"/>
              <a:t>. </a:t>
            </a:r>
          </a:p>
          <a:p>
            <a:endParaRPr lang="ru-RU" dirty="0"/>
          </a:p>
        </p:txBody>
      </p:sp>
    </p:spTree>
    <p:extLst>
      <p:ext uri="{BB962C8B-B14F-4D97-AF65-F5344CB8AC3E}">
        <p14:creationId xmlns:p14="http://schemas.microsoft.com/office/powerpoint/2010/main" val="249462239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791" y="346035"/>
            <a:ext cx="10368915" cy="1184084"/>
          </a:xfrm>
        </p:spPr>
        <p:txBody>
          <a:bodyPr>
            <a:noAutofit/>
          </a:bodyPr>
          <a:lstStyle/>
          <a:p>
            <a:r>
              <a:rPr lang="ru-RU" sz="4032" b="1" dirty="0"/>
              <a:t>Роджер Бэкон</a:t>
            </a:r>
            <a:br>
              <a:rPr lang="ru-RU" sz="4032" b="1" dirty="0"/>
            </a:br>
            <a:r>
              <a:rPr lang="ru-RU" sz="4032" b="1" dirty="0"/>
              <a:t>(1214 (или 1219) - 1292)</a:t>
            </a:r>
          </a:p>
        </p:txBody>
      </p:sp>
      <p:pic>
        <p:nvPicPr>
          <p:cNvPr id="4" name="Содержимое 3" descr="Бэкон Р.jpg"/>
          <p:cNvPicPr>
            <a:picLocks noGrp="1" noChangeAspect="1"/>
          </p:cNvPicPr>
          <p:nvPr>
            <p:ph idx="1"/>
          </p:nvPr>
        </p:nvPicPr>
        <p:blipFill>
          <a:blip r:embed="rId2" cstate="print"/>
          <a:stretch>
            <a:fillRect/>
          </a:stretch>
        </p:blipFill>
        <p:spPr>
          <a:xfrm>
            <a:off x="3047065" y="2324400"/>
            <a:ext cx="5426377" cy="5715785"/>
          </a:xfrm>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BE4C9D8-C130-430C-8E61-6D6130C383CD}"/>
              </a:ext>
            </a:extLst>
          </p:cNvPr>
          <p:cNvSpPr>
            <a:spLocks noGrp="1"/>
          </p:cNvSpPr>
          <p:nvPr>
            <p:ph idx="1"/>
          </p:nvPr>
        </p:nvSpPr>
        <p:spPr>
          <a:xfrm>
            <a:off x="575791" y="419141"/>
            <a:ext cx="10368915" cy="7299551"/>
          </a:xfrm>
        </p:spPr>
        <p:txBody>
          <a:bodyPr>
            <a:normAutofit fontScale="85000" lnSpcReduction="20000"/>
          </a:bodyPr>
          <a:lstStyle/>
          <a:p>
            <a:pPr indent="408240">
              <a:lnSpc>
                <a:spcPct val="120000"/>
              </a:lnSpc>
            </a:pPr>
            <a:r>
              <a:rPr lang="ru-RU" dirty="0"/>
              <a:t>Родился в Англии.</a:t>
            </a:r>
          </a:p>
          <a:p>
            <a:pPr indent="408240">
              <a:lnSpc>
                <a:spcPct val="120000"/>
              </a:lnSpc>
            </a:pPr>
            <a:r>
              <a:rPr lang="ru-RU" dirty="0"/>
              <a:t>Учился в Оксфордском университете, преподавал в Парижском университете в степени бакалавра-</a:t>
            </a:r>
            <a:r>
              <a:rPr lang="ru-RU" dirty="0" err="1"/>
              <a:t>сентентуария</a:t>
            </a:r>
            <a:r>
              <a:rPr lang="ru-RU" dirty="0"/>
              <a:t>.</a:t>
            </a:r>
          </a:p>
          <a:p>
            <a:pPr indent="408240">
              <a:lnSpc>
                <a:spcPct val="120000"/>
              </a:lnSpc>
            </a:pPr>
            <a:r>
              <a:rPr lang="ru-RU" dirty="0"/>
              <a:t>Ок. 1247 г. возвращается в Оксфорд. Изучает работы Роберта </a:t>
            </a:r>
            <a:r>
              <a:rPr lang="ru-RU" dirty="0" err="1"/>
              <a:t>Гроссетеста</a:t>
            </a:r>
            <a:r>
              <a:rPr lang="ru-RU" dirty="0"/>
              <a:t>.</a:t>
            </a:r>
          </a:p>
          <a:p>
            <a:pPr indent="408240">
              <a:lnSpc>
                <a:spcPct val="120000"/>
              </a:lnSpc>
            </a:pPr>
            <a:r>
              <a:rPr lang="ru-RU" dirty="0"/>
              <a:t>Идея создания всеобъемлющего учения, которое должно было основываться на естествознании и математике и охватывать все области знания — от грамматики до богословия.</a:t>
            </a:r>
          </a:p>
          <a:p>
            <a:pPr indent="408240">
              <a:lnSpc>
                <a:spcPct val="120000"/>
              </a:lnSpc>
            </a:pPr>
            <a:r>
              <a:rPr lang="ru-RU" dirty="0"/>
              <a:t>В 1256 г. — монах францисканского ордена. Прекращает преподавать. Но орден не одобряет его деятельность. </a:t>
            </a:r>
          </a:p>
          <a:p>
            <a:endParaRPr lang="ru-RU" dirty="0"/>
          </a:p>
        </p:txBody>
      </p:sp>
    </p:spTree>
    <p:extLst>
      <p:ext uri="{BB962C8B-B14F-4D97-AF65-F5344CB8AC3E}">
        <p14:creationId xmlns:p14="http://schemas.microsoft.com/office/powerpoint/2010/main" val="344728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CC756B1-47B2-4EBA-9BCB-7A5D8A53D9D7}"/>
              </a:ext>
            </a:extLst>
          </p:cNvPr>
          <p:cNvSpPr>
            <a:spLocks noGrp="1"/>
          </p:cNvSpPr>
          <p:nvPr>
            <p:ph idx="1"/>
          </p:nvPr>
        </p:nvSpPr>
        <p:spPr>
          <a:xfrm>
            <a:off x="575791" y="509866"/>
            <a:ext cx="10368915" cy="7208824"/>
          </a:xfrm>
        </p:spPr>
        <p:txBody>
          <a:bodyPr>
            <a:normAutofit fontScale="77500" lnSpcReduction="20000"/>
          </a:bodyPr>
          <a:lstStyle/>
          <a:p>
            <a:pPr indent="408240">
              <a:lnSpc>
                <a:spcPct val="120000"/>
              </a:lnSpc>
            </a:pPr>
            <a:r>
              <a:rPr lang="ru-RU" sz="4284" dirty="0"/>
              <a:t>Ищет поддержки у папы Климента </a:t>
            </a:r>
            <a:r>
              <a:rPr lang="en-US" sz="4284" dirty="0"/>
              <a:t>IV</a:t>
            </a:r>
            <a:r>
              <a:rPr lang="ru-RU" sz="4284" dirty="0"/>
              <a:t>.  </a:t>
            </a:r>
          </a:p>
          <a:p>
            <a:pPr indent="408240">
              <a:lnSpc>
                <a:spcPct val="120000"/>
              </a:lnSpc>
            </a:pPr>
            <a:r>
              <a:rPr lang="ru-RU" sz="4284" dirty="0"/>
              <a:t>Пишет для него работы «Большое сочинение», «Меньшее сочинение», «Третье сочинение». Папа разрешает вернуться в Оксфорд</a:t>
            </a:r>
            <a:r>
              <a:rPr lang="ru-RU" sz="4284"/>
              <a:t>, однако </a:t>
            </a:r>
            <a:r>
              <a:rPr lang="ru-RU" sz="4284" dirty="0"/>
              <a:t>в 1268 г. папа умер.</a:t>
            </a:r>
          </a:p>
          <a:p>
            <a:pPr indent="408240">
              <a:lnSpc>
                <a:spcPct val="120000"/>
              </a:lnSpc>
            </a:pPr>
            <a:r>
              <a:rPr lang="ru-RU" sz="4284" dirty="0"/>
              <a:t>В конце 1270-х гг. генерал францисканцев Иероним </a:t>
            </a:r>
            <a:r>
              <a:rPr lang="ru-RU" sz="4284" dirty="0" err="1"/>
              <a:t>Асколи</a:t>
            </a:r>
            <a:r>
              <a:rPr lang="ru-RU" sz="4284" dirty="0"/>
              <a:t> осудил Бэкона за некие «подозрительные новшества» и приговорил к тюрем­ному заключению.</a:t>
            </a:r>
          </a:p>
          <a:p>
            <a:pPr indent="408240">
              <a:lnSpc>
                <a:spcPct val="120000"/>
              </a:lnSpc>
            </a:pPr>
            <a:r>
              <a:rPr lang="ru-RU" sz="4284" dirty="0"/>
              <a:t>В 1292 г. уже на свободе пишет «Компендий философии» и «Компендий теологии».</a:t>
            </a:r>
          </a:p>
          <a:p>
            <a:pPr indent="408240">
              <a:lnSpc>
                <a:spcPct val="120000"/>
              </a:lnSpc>
            </a:pPr>
            <a:r>
              <a:rPr lang="ru-RU" sz="4284" dirty="0"/>
              <a:t>Похоронен во фран­цисканской церкви в Оксфорде.</a:t>
            </a:r>
          </a:p>
          <a:p>
            <a:pPr indent="408240">
              <a:lnSpc>
                <a:spcPct val="120000"/>
              </a:lnSpc>
            </a:pPr>
            <a:r>
              <a:rPr lang="ru-RU" sz="4284" dirty="0"/>
              <a:t>«Удивительный доктор».</a:t>
            </a:r>
            <a:endParaRPr lang="ru-RU" dirty="0"/>
          </a:p>
        </p:txBody>
      </p:sp>
    </p:spTree>
    <p:extLst>
      <p:ext uri="{BB962C8B-B14F-4D97-AF65-F5344CB8AC3E}">
        <p14:creationId xmlns:p14="http://schemas.microsoft.com/office/powerpoint/2010/main" val="14249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540032"/>
            <a:ext cx="10368915" cy="7178661"/>
          </a:xfrm>
        </p:spPr>
        <p:txBody>
          <a:bodyPr>
            <a:normAutofit fontScale="85000" lnSpcReduction="10000"/>
          </a:bodyPr>
          <a:lstStyle/>
          <a:p>
            <a:pPr>
              <a:lnSpc>
                <a:spcPct val="120000"/>
              </a:lnSpc>
            </a:pPr>
            <a:r>
              <a:rPr lang="ru-RU" dirty="0"/>
              <a:t>Классификация знания – по Аристотелю: «Теоретическая философия устремлена к познанию Творца через творение, а моральная философия устанавливает чистоту нравов, справедливые законы и Божественный культ, а также славно и полезно увещевает [человека стремиться] к счастью будущей жизни».</a:t>
            </a:r>
          </a:p>
          <a:p>
            <a:pPr>
              <a:lnSpc>
                <a:spcPct val="120000"/>
              </a:lnSpc>
            </a:pPr>
            <a:r>
              <a:rPr lang="ru-RU" dirty="0"/>
              <a:t>Но если Аристотель считал созерцательный образ жизни наилучшим и, соот­ветственно, подчеркивал значение теоретической философии, то Бэкон отдавал предпочтение моральной, поскольку цель христианина – спасение.</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086E010-74D8-41DC-8E54-69FD8528C819}"/>
              </a:ext>
            </a:extLst>
          </p:cNvPr>
          <p:cNvSpPr>
            <a:spLocks noGrp="1"/>
          </p:cNvSpPr>
          <p:nvPr>
            <p:ph idx="1"/>
          </p:nvPr>
        </p:nvSpPr>
        <p:spPr>
          <a:xfrm>
            <a:off x="575791" y="719984"/>
            <a:ext cx="10368915" cy="6998706"/>
          </a:xfrm>
        </p:spPr>
        <p:txBody>
          <a:bodyPr>
            <a:normAutofit fontScale="70000" lnSpcReduction="20000"/>
          </a:bodyPr>
          <a:lstStyle/>
          <a:p>
            <a:pPr>
              <a:lnSpc>
                <a:spcPct val="120000"/>
              </a:lnSpc>
            </a:pPr>
            <a:r>
              <a:rPr lang="ru-RU" sz="4158" dirty="0"/>
              <a:t>Не доверяет разуму, в отличие от Фомы Аквинского. Пример – бесконечные споры об универсалиях. </a:t>
            </a:r>
          </a:p>
          <a:p>
            <a:pPr>
              <a:lnSpc>
                <a:spcPct val="120000"/>
              </a:lnSpc>
            </a:pPr>
            <a:r>
              <a:rPr lang="ru-RU" sz="4158" dirty="0"/>
              <a:t>«Существуют четыре главных препятствия для постижения истины, которые препятствуют всякому любителю мудрости и ред­ко позволяют кому-либо обрести славное имя истинного мудреца. Эти [препятствия суть]: 1) пример ненадежного и недостойного ав­торитета; 2) устойчивость обычая; 3) мнение необразованной толпы; </a:t>
            </a:r>
            <a:r>
              <a:rPr lang="en-US" sz="4158" cap="small" dirty="0"/>
              <a:t>4)</a:t>
            </a:r>
            <a:r>
              <a:rPr lang="en-US" sz="4158" dirty="0"/>
              <a:t> </a:t>
            </a:r>
            <a:r>
              <a:rPr lang="ru-RU" sz="4158" dirty="0"/>
              <a:t>сокрытие собственного невежества под видимостью мудрости». </a:t>
            </a:r>
          </a:p>
          <a:p>
            <a:pPr>
              <a:lnSpc>
                <a:spcPct val="120000"/>
              </a:lnSpc>
            </a:pPr>
            <a:r>
              <a:rPr lang="ru-RU" sz="4158" dirty="0"/>
              <a:t>Поэтому надо опираться на опыт и математику.</a:t>
            </a:r>
          </a:p>
          <a:p>
            <a:pPr>
              <a:lnSpc>
                <a:spcPct val="120000"/>
              </a:lnSpc>
            </a:pPr>
            <a:r>
              <a:rPr lang="ru-RU" sz="4158" dirty="0"/>
              <a:t>«Нам необходима наука, которую называют опытной. И я хочу изложить ее не только потому, что она полезна для философии, но и потому, что она полезна для Божественной мудрости». </a:t>
            </a:r>
          </a:p>
          <a:p>
            <a:endParaRPr lang="ru-RU" dirty="0"/>
          </a:p>
        </p:txBody>
      </p:sp>
    </p:spTree>
    <p:extLst>
      <p:ext uri="{BB962C8B-B14F-4D97-AF65-F5344CB8AC3E}">
        <p14:creationId xmlns:p14="http://schemas.microsoft.com/office/powerpoint/2010/main" val="7051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F120176-7BCD-4B9B-861B-E66173FD93E7}"/>
              </a:ext>
            </a:extLst>
          </p:cNvPr>
          <p:cNvSpPr>
            <a:spLocks noGrp="1"/>
          </p:cNvSpPr>
          <p:nvPr>
            <p:ph idx="1"/>
          </p:nvPr>
        </p:nvSpPr>
        <p:spPr>
          <a:xfrm>
            <a:off x="575791" y="419141"/>
            <a:ext cx="10368915" cy="7299551"/>
          </a:xfrm>
        </p:spPr>
        <p:txBody>
          <a:bodyPr>
            <a:normAutofit fontScale="77500" lnSpcReduction="20000"/>
          </a:bodyPr>
          <a:lstStyle/>
          <a:p>
            <a:pPr>
              <a:lnSpc>
                <a:spcPct val="120000"/>
              </a:lnSpc>
            </a:pPr>
            <a:r>
              <a:rPr lang="ru-RU" sz="4284" dirty="0"/>
              <a:t>Опытные науки являются основанием для этики. «И поскольку моральная философия есть цель всех частей философии, необходимо, чтобы заключения иных наук были ее началами».</a:t>
            </a:r>
          </a:p>
          <a:p>
            <a:pPr>
              <a:lnSpc>
                <a:spcPct val="120000"/>
              </a:lnSpc>
            </a:pPr>
            <a:r>
              <a:rPr lang="ru-RU" sz="4284" dirty="0"/>
              <a:t>«И поэтому начала моральной философии удостоверяются в предшествующих науках, и вследствие этого эти начала должны из­влекаться из иных наук не потому, что они принадлежат им, но пото­му, что они приготовляют их для своей госпожи». </a:t>
            </a:r>
          </a:p>
          <a:p>
            <a:pPr>
              <a:lnSpc>
                <a:spcPct val="120000"/>
              </a:lnSpc>
            </a:pPr>
            <a:r>
              <a:rPr lang="ru-RU" sz="4284" dirty="0"/>
              <a:t>Принципы математики </a:t>
            </a:r>
            <a:r>
              <a:rPr lang="ru-RU" sz="4284" dirty="0" err="1"/>
              <a:t>врождены</a:t>
            </a:r>
            <a:r>
              <a:rPr lang="ru-RU" sz="4284" dirty="0"/>
              <a:t> человеческому уму.</a:t>
            </a:r>
          </a:p>
          <a:p>
            <a:pPr>
              <a:lnSpc>
                <a:spcPct val="120000"/>
              </a:lnSpc>
            </a:pPr>
            <a:r>
              <a:rPr lang="ru-RU" sz="4284" dirty="0"/>
              <a:t>«Патриархи и пророки, жившие до и после потопа, изобрели математику и обучили прочие народы».</a:t>
            </a:r>
          </a:p>
          <a:p>
            <a:endParaRPr lang="ru-RU" dirty="0"/>
          </a:p>
        </p:txBody>
      </p:sp>
    </p:spTree>
    <p:extLst>
      <p:ext uri="{BB962C8B-B14F-4D97-AF65-F5344CB8AC3E}">
        <p14:creationId xmlns:p14="http://schemas.microsoft.com/office/powerpoint/2010/main" val="341570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52CFA74-E6B2-4F54-895B-F3E84F5396EE}"/>
              </a:ext>
            </a:extLst>
          </p:cNvPr>
          <p:cNvSpPr>
            <a:spLocks noGrp="1"/>
          </p:cNvSpPr>
          <p:nvPr>
            <p:ph idx="1"/>
          </p:nvPr>
        </p:nvSpPr>
        <p:spPr>
          <a:xfrm>
            <a:off x="1151732" y="419141"/>
            <a:ext cx="9792974" cy="7645656"/>
          </a:xfrm>
        </p:spPr>
        <p:txBody>
          <a:bodyPr>
            <a:normAutofit fontScale="70000" lnSpcReduction="20000"/>
          </a:bodyPr>
          <a:lstStyle/>
          <a:p>
            <a:pPr marL="0" indent="0">
              <a:lnSpc>
                <a:spcPct val="120000"/>
              </a:lnSpc>
              <a:buNone/>
            </a:pPr>
            <a:r>
              <a:rPr lang="ru-RU" sz="4284" dirty="0"/>
              <a:t>«Но опыт бывает двояким. Один приобретается с помощью внешних чувств… Но этот опыт для человека недостаточен, поскольку он не дает полной достоверности относительно телесных вещей вследствие их сложности, и не достигает вещей духовных. Поэтому необходимо, чтобы человеческий разум получал и иную помощь, и поэтому святые патриархи и пророки, которые первые дали науки миру, не останавливались на чувственном восприятии, но получали внутренние озарения. Ибо благодать веры и Божественное вдохновение просвещают многих не только в вещах духовных, но и </a:t>
            </a:r>
            <a:r>
              <a:rPr lang="en-US" sz="4284" dirty="0"/>
              <a:t>в </a:t>
            </a:r>
            <a:r>
              <a:rPr lang="ru-RU" sz="4284" dirty="0"/>
              <a:t>вещах телесных и философских науках. В соответствии с этим путь к знанию вещей двойственен: один — философский опыт, а другой — Божественное вдохновение, которое куда </a:t>
            </a:r>
            <a:r>
              <a:rPr lang="ru-RU" sz="4284" dirty="0" err="1"/>
              <a:t>превосходнее</a:t>
            </a:r>
            <a:r>
              <a:rPr lang="ru-RU" sz="4284" dirty="0"/>
              <a:t>».</a:t>
            </a:r>
          </a:p>
          <a:p>
            <a:pPr marL="0" indent="0" algn="r">
              <a:lnSpc>
                <a:spcPct val="120000"/>
              </a:lnSpc>
              <a:buNone/>
            </a:pPr>
            <a:r>
              <a:rPr lang="ru-RU" sz="4284" dirty="0"/>
              <a:t>«Большое сочинение»</a:t>
            </a:r>
          </a:p>
          <a:p>
            <a:endParaRPr lang="ru-RU" dirty="0"/>
          </a:p>
        </p:txBody>
      </p:sp>
    </p:spTree>
    <p:extLst>
      <p:ext uri="{BB962C8B-B14F-4D97-AF65-F5344CB8AC3E}">
        <p14:creationId xmlns:p14="http://schemas.microsoft.com/office/powerpoint/2010/main" val="233375227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507D1CF-7892-4986-911A-04B4767CE65A}"/>
              </a:ext>
            </a:extLst>
          </p:cNvPr>
          <p:cNvSpPr>
            <a:spLocks noGrp="1"/>
          </p:cNvSpPr>
          <p:nvPr>
            <p:ph idx="1"/>
          </p:nvPr>
        </p:nvSpPr>
        <p:spPr>
          <a:xfrm>
            <a:off x="575791" y="419141"/>
            <a:ext cx="10368915" cy="7299551"/>
          </a:xfrm>
        </p:spPr>
        <p:txBody>
          <a:bodyPr>
            <a:normAutofit fontScale="77500" lnSpcReduction="20000"/>
          </a:bodyPr>
          <a:lstStyle/>
          <a:p>
            <a:pPr>
              <a:lnSpc>
                <a:spcPct val="120000"/>
              </a:lnSpc>
            </a:pPr>
            <a:r>
              <a:rPr lang="ru-RU" dirty="0"/>
              <a:t>Три вида опыта: </a:t>
            </a:r>
          </a:p>
          <a:p>
            <a:pPr>
              <a:lnSpc>
                <a:spcPct val="120000"/>
              </a:lnSpc>
              <a:buNone/>
            </a:pPr>
            <a:r>
              <a:rPr lang="ru-RU" dirty="0"/>
              <a:t>		1. Религиозный опыт (в т.ч. </a:t>
            </a:r>
            <a:r>
              <a:rPr lang="ru-RU" dirty="0" err="1"/>
              <a:t>праопыт</a:t>
            </a:r>
            <a:r>
              <a:rPr lang="ru-RU" dirty="0"/>
              <a:t> первых людей).</a:t>
            </a:r>
          </a:p>
          <a:p>
            <a:pPr>
              <a:lnSpc>
                <a:spcPct val="120000"/>
              </a:lnSpc>
              <a:buNone/>
            </a:pPr>
            <a:r>
              <a:rPr lang="ru-RU" dirty="0"/>
              <a:t>		2. Внутренний опыт: 1) сугубо науч­ные положения; 2) добродетели; 3) семь даров Святого Духа (премудрость, разум, совет, крепость, ведение, благоче­стие, страх Господень); 4) евангельские блаженства; 5) духовные чувства; 6) благодать; 7) мистические созерцания. </a:t>
            </a:r>
          </a:p>
          <a:p>
            <a:pPr>
              <a:lnSpc>
                <a:spcPct val="120000"/>
              </a:lnSpc>
              <a:buNone/>
            </a:pPr>
            <a:r>
              <a:rPr lang="ru-RU" dirty="0"/>
              <a:t>		3. Внешний опыт. </a:t>
            </a:r>
          </a:p>
          <a:p>
            <a:pPr>
              <a:lnSpc>
                <a:spcPct val="120000"/>
              </a:lnSpc>
              <a:buNone/>
            </a:pPr>
            <a:r>
              <a:rPr lang="ru-RU" dirty="0"/>
              <a:t>Отсюда три способа познания: вера в авторитет, рассуждение и опыт. </a:t>
            </a:r>
          </a:p>
          <a:p>
            <a:pPr>
              <a:lnSpc>
                <a:spcPct val="120000"/>
              </a:lnSpc>
            </a:pPr>
            <a:r>
              <a:rPr lang="ru-RU" dirty="0"/>
              <a:t>Поэтому наука не может противоречить христианству.</a:t>
            </a:r>
          </a:p>
          <a:p>
            <a:pPr>
              <a:lnSpc>
                <a:spcPct val="120000"/>
              </a:lnSpc>
            </a:pPr>
            <a:r>
              <a:rPr lang="ru-RU" dirty="0"/>
              <a:t>Богословы — это «священники знания» не только в области религии, но и науки. Папа объединяет в себе духовную и светскую власть.</a:t>
            </a:r>
          </a:p>
          <a:p>
            <a:endParaRPr lang="ru-RU" dirty="0"/>
          </a:p>
        </p:txBody>
      </p:sp>
    </p:spTree>
    <p:extLst>
      <p:ext uri="{BB962C8B-B14F-4D97-AF65-F5344CB8AC3E}">
        <p14:creationId xmlns:p14="http://schemas.microsoft.com/office/powerpoint/2010/main" val="15580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D904D9B-E534-48D4-AF33-A9428184E0DF}"/>
              </a:ext>
            </a:extLst>
          </p:cNvPr>
          <p:cNvSpPr>
            <a:spLocks noGrp="1"/>
          </p:cNvSpPr>
          <p:nvPr>
            <p:ph idx="1"/>
          </p:nvPr>
        </p:nvSpPr>
        <p:spPr>
          <a:xfrm>
            <a:off x="575791" y="419140"/>
            <a:ext cx="10368915" cy="7501644"/>
          </a:xfrm>
        </p:spPr>
        <p:txBody>
          <a:bodyPr>
            <a:noAutofit/>
          </a:bodyPr>
          <a:lstStyle/>
          <a:p>
            <a:pPr>
              <a:spcBef>
                <a:spcPts val="0"/>
              </a:spcBef>
            </a:pPr>
            <a:r>
              <a:rPr lang="ru-RU" sz="2300" dirty="0"/>
              <a:t>Трактат «</a:t>
            </a:r>
            <a:r>
              <a:rPr lang="ru-RU" sz="2300" b="1" dirty="0"/>
              <a:t>О Тайных деяниях искусства и природы и о ничтожности магии»</a:t>
            </a:r>
            <a:endParaRPr lang="ru-RU" sz="2300" dirty="0"/>
          </a:p>
          <a:p>
            <a:pPr>
              <a:lnSpc>
                <a:spcPct val="95000"/>
              </a:lnSpc>
              <a:spcBef>
                <a:spcPts val="0"/>
              </a:spcBef>
            </a:pPr>
            <a:r>
              <a:rPr lang="ru-RU" sz="2300" dirty="0"/>
              <a:t>«В самом деле, могут быть созданы такие орудия мореплавания, чтобы большие </a:t>
            </a:r>
            <a:r>
              <a:rPr lang="ru-RU" sz="2300" dirty="0">
                <a:solidFill>
                  <a:srgbClr val="FF0000"/>
                </a:solidFill>
              </a:rPr>
              <a:t>корабли без гребцов </a:t>
            </a:r>
            <a:r>
              <a:rPr lang="ru-RU" sz="2300" dirty="0"/>
              <a:t>пересекали ре­ки и моря, управляемые одним человеком, и с большей скоростью, чем если бы они были наполнены гребцами. Также могут быть соз­даны </a:t>
            </a:r>
            <a:r>
              <a:rPr lang="ru-RU" sz="2300" dirty="0">
                <a:solidFill>
                  <a:srgbClr val="FF0000"/>
                </a:solidFill>
              </a:rPr>
              <a:t>повозки</a:t>
            </a:r>
            <a:r>
              <a:rPr lang="ru-RU" sz="2300" dirty="0"/>
              <a:t>, которые двигались бы без тягловых животных с нево­образимой стремительностью, каковы, как мы представляем, были вооруженные серпами боевые колесницы, на которых сражались древние. Также могут быть созданы </a:t>
            </a:r>
            <a:r>
              <a:rPr lang="ru-RU" sz="2300" dirty="0">
                <a:solidFill>
                  <a:srgbClr val="FF0000"/>
                </a:solidFill>
              </a:rPr>
              <a:t>инструменты для полета</a:t>
            </a:r>
            <a:r>
              <a:rPr lang="ru-RU" sz="2300" dirty="0"/>
              <a:t>: чтобы в середине инструмента сидел человек, вращая некое изобретение, с помощью которого [двигались бы], ударяя по воздуху, искусствен­но созданные крылья, на манер летящей птицы. Также [может быть создан] небольшой по величине </a:t>
            </a:r>
            <a:r>
              <a:rPr lang="ru-RU" sz="2300" dirty="0">
                <a:solidFill>
                  <a:srgbClr val="FF0000"/>
                </a:solidFill>
              </a:rPr>
              <a:t>инструмент, который поднимал </a:t>
            </a:r>
            <a:r>
              <a:rPr lang="ru-RU" sz="2300" dirty="0"/>
              <a:t>бы и опускал немыслимые тяжести (нет ничего полезнее такого ин­струмента в определенной ситуации). Ибо с помощью инструмента высотой в три пальца и такой же ширины и даже меньшего размера, человек мог бы избавить себя и своих близких от всякой опасности заточения, и подняться, и спуститься. Также можно легко создать </a:t>
            </a:r>
            <a:r>
              <a:rPr lang="ru-RU" sz="2300" dirty="0">
                <a:solidFill>
                  <a:srgbClr val="FF0000"/>
                </a:solidFill>
              </a:rPr>
              <a:t>инструмент с помощью которого один человек сможет насильствен­но притянуть к себе тысячу людей </a:t>
            </a:r>
            <a:r>
              <a:rPr lang="ru-RU" sz="2300" dirty="0"/>
              <a:t>вопреки их воле. И то же касается прочих вещей, необходимых для принуждения. Могут быть также созданы </a:t>
            </a:r>
            <a:r>
              <a:rPr lang="ru-RU" sz="2300" dirty="0">
                <a:solidFill>
                  <a:srgbClr val="FF0000"/>
                </a:solidFill>
              </a:rPr>
              <a:t>инструменты для путешествий под водой морей и рек </a:t>
            </a:r>
            <a:r>
              <a:rPr lang="ru-RU" sz="2300" dirty="0"/>
              <a:t>— вплоть до достижения дна, и без всякой телесной опасности». </a:t>
            </a:r>
          </a:p>
          <a:p>
            <a:pPr>
              <a:spcBef>
                <a:spcPts val="0"/>
              </a:spcBef>
            </a:pPr>
            <a:r>
              <a:rPr lang="ru-RU" sz="2300" dirty="0"/>
              <a:t>В прошлом это уже было. </a:t>
            </a:r>
          </a:p>
        </p:txBody>
      </p:sp>
    </p:spTree>
    <p:extLst>
      <p:ext uri="{BB962C8B-B14F-4D97-AF65-F5344CB8AC3E}">
        <p14:creationId xmlns:p14="http://schemas.microsoft.com/office/powerpoint/2010/main" val="353632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921E2D6-BEA9-4392-BCD3-B8FD7E81014F}"/>
              </a:ext>
            </a:extLst>
          </p:cNvPr>
          <p:cNvSpPr>
            <a:spLocks noGrp="1"/>
          </p:cNvSpPr>
          <p:nvPr>
            <p:ph idx="1"/>
          </p:nvPr>
        </p:nvSpPr>
        <p:spPr>
          <a:xfrm>
            <a:off x="575791" y="691317"/>
            <a:ext cx="10368915" cy="7027371"/>
          </a:xfrm>
        </p:spPr>
        <p:txBody>
          <a:bodyPr>
            <a:normAutofit fontScale="85000" lnSpcReduction="20000"/>
          </a:bodyPr>
          <a:lstStyle/>
          <a:p>
            <a:pPr>
              <a:lnSpc>
                <a:spcPct val="120000"/>
              </a:lnSpc>
            </a:pPr>
            <a:r>
              <a:rPr lang="ru-RU" b="1" dirty="0"/>
              <a:t>Оптика:</a:t>
            </a:r>
            <a:r>
              <a:rPr lang="ru-RU" dirty="0"/>
              <a:t> «И можно так сформировать прозрачные зеркала чтобы наибо­лее удаленное казалось наиболее близким и наоборот, так, чтобы на невероятном расстоянии мы смогли прочесть крошечные буквы».</a:t>
            </a:r>
          </a:p>
          <a:p>
            <a:pPr>
              <a:lnSpc>
                <a:spcPct val="120000"/>
              </a:lnSpc>
            </a:pPr>
            <a:r>
              <a:rPr lang="ru-RU" dirty="0"/>
              <a:t>«про­зрачные [линзы], воспламеняющие то, что находится перед ними и позади них»</a:t>
            </a:r>
          </a:p>
          <a:p>
            <a:pPr>
              <a:lnSpc>
                <a:spcPct val="120000"/>
              </a:lnSpc>
            </a:pPr>
            <a:r>
              <a:rPr lang="ru-RU" b="1" dirty="0"/>
              <a:t>Порох:</a:t>
            </a:r>
            <a:r>
              <a:rPr lang="ru-RU" dirty="0"/>
              <a:t> «мы можем создать рукот­ворный воспламеняющий огонь, образованный из селитры и про­чего… небольшое количество — не более пальца— соответствующего вещества производит устраша­ющий звук и яркую вспышку».</a:t>
            </a:r>
          </a:p>
          <a:p>
            <a:endParaRPr lang="ru-RU" dirty="0"/>
          </a:p>
        </p:txBody>
      </p:sp>
    </p:spTree>
    <p:extLst>
      <p:ext uri="{BB962C8B-B14F-4D97-AF65-F5344CB8AC3E}">
        <p14:creationId xmlns:p14="http://schemas.microsoft.com/office/powerpoint/2010/main" val="163938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4E0A55E-3F7A-40B4-B9A2-2FB7B3DC33B3}"/>
              </a:ext>
            </a:extLst>
          </p:cNvPr>
          <p:cNvSpPr>
            <a:spLocks noGrp="1"/>
          </p:cNvSpPr>
          <p:nvPr>
            <p:ph idx="1"/>
          </p:nvPr>
        </p:nvSpPr>
        <p:spPr>
          <a:xfrm>
            <a:off x="1943820" y="719983"/>
            <a:ext cx="9000645" cy="7344813"/>
          </a:xfrm>
        </p:spPr>
        <p:txBody>
          <a:bodyPr>
            <a:normAutofit fontScale="70000" lnSpcReduction="20000"/>
          </a:bodyPr>
          <a:lstStyle/>
          <a:p>
            <a:pPr>
              <a:lnSpc>
                <a:spcPct val="130000"/>
              </a:lnSpc>
              <a:buNone/>
            </a:pPr>
            <a:r>
              <a:rPr lang="ru-RU" sz="4400" dirty="0"/>
              <a:t>Трехступенчатая система образования. </a:t>
            </a:r>
          </a:p>
          <a:p>
            <a:pPr>
              <a:lnSpc>
                <a:spcPct val="130000"/>
              </a:lnSpc>
              <a:buNone/>
            </a:pPr>
            <a:r>
              <a:rPr lang="ru-RU" sz="4400" dirty="0"/>
              <a:t>1.Общие дисциплины (чтение, письмо, латынь, литургические тексты, общее представление о Священном Писании). </a:t>
            </a:r>
          </a:p>
          <a:p>
            <a:pPr>
              <a:lnSpc>
                <a:spcPct val="130000"/>
              </a:lnSpc>
              <a:buNone/>
            </a:pPr>
            <a:r>
              <a:rPr lang="ru-RU" sz="4400" dirty="0"/>
              <a:t>2. Семь свободных искусств: </a:t>
            </a:r>
            <a:r>
              <a:rPr lang="ru-RU" sz="4400" i="1" dirty="0"/>
              <a:t>тривиум </a:t>
            </a:r>
            <a:r>
              <a:rPr lang="ru-RU" sz="4400" dirty="0"/>
              <a:t>(грамматику, риторику и диалектику, которая понималась как логика) и </a:t>
            </a:r>
            <a:r>
              <a:rPr lang="ru-RU" sz="4400" i="1" dirty="0"/>
              <a:t>квадривиум</a:t>
            </a:r>
            <a:r>
              <a:rPr lang="ru-RU" sz="4400" dirty="0"/>
              <a:t> (арифметику, геометрию, астрономию и музыку)</a:t>
            </a:r>
          </a:p>
          <a:p>
            <a:pPr>
              <a:lnSpc>
                <a:spcPct val="130000"/>
              </a:lnSpc>
              <a:buNone/>
            </a:pPr>
            <a:r>
              <a:rPr lang="ru-RU" sz="4400" dirty="0"/>
              <a:t>3. Глубокое изучение Священного Писания.</a:t>
            </a:r>
          </a:p>
          <a:p>
            <a:pPr>
              <a:lnSpc>
                <a:spcPct val="130000"/>
              </a:lnSpc>
              <a:buNone/>
            </a:pPr>
            <a:r>
              <a:rPr lang="ru-RU" sz="4400" dirty="0"/>
              <a:t>1088 г. – первый университет в итальянском городе Болонья. </a:t>
            </a:r>
          </a:p>
          <a:p>
            <a:pPr marL="0" indent="0">
              <a:buNone/>
            </a:pPr>
            <a:r>
              <a:rPr lang="ru-RU" sz="4000" dirty="0"/>
              <a:t>1200 – Парижский университет.</a:t>
            </a:r>
            <a:endParaRPr lang="en-US" sz="4000" dirty="0"/>
          </a:p>
          <a:p>
            <a:endParaRPr lang="ru-RU" dirty="0"/>
          </a:p>
        </p:txBody>
      </p:sp>
    </p:spTree>
    <p:extLst>
      <p:ext uri="{BB962C8B-B14F-4D97-AF65-F5344CB8AC3E}">
        <p14:creationId xmlns:p14="http://schemas.microsoft.com/office/powerpoint/2010/main" val="163999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11772" y="600594"/>
            <a:ext cx="9432934" cy="7392195"/>
          </a:xfrm>
        </p:spPr>
        <p:txBody>
          <a:bodyPr>
            <a:normAutofit lnSpcReduction="10000"/>
          </a:bodyPr>
          <a:lstStyle/>
          <a:p>
            <a:pPr algn="ctr">
              <a:buNone/>
            </a:pPr>
            <a:r>
              <a:rPr lang="ru-RU" b="1" dirty="0"/>
              <a:t>Труды</a:t>
            </a:r>
          </a:p>
          <a:p>
            <a:r>
              <a:rPr lang="ru-RU" dirty="0"/>
              <a:t>«Да и нет», </a:t>
            </a:r>
          </a:p>
          <a:p>
            <a:r>
              <a:rPr lang="ru-RU" dirty="0"/>
              <a:t>«Диалектика», </a:t>
            </a:r>
          </a:p>
          <a:p>
            <a:r>
              <a:rPr lang="ru-RU" dirty="0"/>
              <a:t>«Введение в теологию», </a:t>
            </a:r>
          </a:p>
          <a:p>
            <a:r>
              <a:rPr lang="ru-RU" dirty="0"/>
              <a:t>«Познай самого себя», </a:t>
            </a:r>
          </a:p>
          <a:p>
            <a:r>
              <a:rPr lang="ru-RU" dirty="0"/>
              <a:t>«Диалог между Философом, Иудеем и Христианином»,</a:t>
            </a:r>
          </a:p>
          <a:p>
            <a:r>
              <a:rPr lang="ru-RU" dirty="0"/>
              <a:t>«Возражения некоему невежде в области диалектики, который, однако, презирал занятия ею, считая все ее положения за софизмы и обман»</a:t>
            </a:r>
          </a:p>
          <a:p>
            <a:endParaRPr lang="en-US"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Иоанн </a:t>
            </a:r>
            <a:r>
              <a:rPr lang="ru-RU" dirty="0" err="1"/>
              <a:t>Дунс</a:t>
            </a:r>
            <a:r>
              <a:rPr lang="ru-RU" dirty="0"/>
              <a:t> Скот (1266-1308)</a:t>
            </a:r>
          </a:p>
        </p:txBody>
      </p:sp>
      <p:pic>
        <p:nvPicPr>
          <p:cNvPr id="5" name="Содержимое 3" descr="duns-scotus-kimdir-2012.jpg"/>
          <p:cNvPicPr>
            <a:picLocks noChangeAspect="1"/>
          </p:cNvPicPr>
          <p:nvPr/>
        </p:nvPicPr>
        <p:blipFill>
          <a:blip r:embed="rId2" cstate="print"/>
          <a:stretch>
            <a:fillRect/>
          </a:stretch>
        </p:blipFill>
        <p:spPr>
          <a:xfrm>
            <a:off x="3945719" y="1786157"/>
            <a:ext cx="4493414" cy="6854606"/>
          </a:xfrm>
          <a:prstGeom prst="rect">
            <a:avLst/>
          </a:prstGeom>
        </p:spPr>
      </p:pic>
      <p:sp>
        <p:nvSpPr>
          <p:cNvPr id="7" name="Прямоугольник 6"/>
          <p:cNvSpPr/>
          <p:nvPr/>
        </p:nvSpPr>
        <p:spPr>
          <a:xfrm>
            <a:off x="3945715" y="8130906"/>
            <a:ext cx="4475658" cy="509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68"/>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91" y="328412"/>
            <a:ext cx="10368915" cy="7390277"/>
          </a:xfrm>
        </p:spPr>
        <p:txBody>
          <a:bodyPr>
            <a:normAutofit/>
          </a:bodyPr>
          <a:lstStyle/>
          <a:p>
            <a:r>
              <a:rPr lang="ru-RU" dirty="0"/>
              <a:t>Родился в Шотландии.</a:t>
            </a:r>
          </a:p>
          <a:p>
            <a:r>
              <a:rPr lang="ru-RU" dirty="0"/>
              <a:t>Учился в Оксфорде и Париже.</a:t>
            </a:r>
          </a:p>
          <a:p>
            <a:r>
              <a:rPr lang="ru-RU" dirty="0"/>
              <a:t>1281 – монах-францисканец.</a:t>
            </a:r>
          </a:p>
          <a:p>
            <a:r>
              <a:rPr lang="ru-RU" dirty="0"/>
              <a:t>1291 – священник.</a:t>
            </a:r>
          </a:p>
          <a:p>
            <a:r>
              <a:rPr lang="ru-RU" dirty="0"/>
              <a:t>1301 – преподаватель в Париже.</a:t>
            </a:r>
          </a:p>
          <a:p>
            <a:r>
              <a:rPr lang="ru-RU" dirty="0"/>
              <a:t>1308 – умер в Кельне.</a:t>
            </a:r>
          </a:p>
          <a:p>
            <a:r>
              <a:rPr lang="ru-RU" dirty="0"/>
              <a:t>1993 – беатификация.</a:t>
            </a:r>
          </a:p>
          <a:p>
            <a:r>
              <a:rPr lang="ru-RU" dirty="0"/>
              <a:t>«Тонкий доктор».</a:t>
            </a:r>
            <a:endParaRPr lang="en-US" dirty="0"/>
          </a:p>
          <a:p>
            <a:endParaRPr lang="ru-RU" dirty="0"/>
          </a:p>
          <a:p>
            <a:endParaRPr lang="ru-RU" dirty="0"/>
          </a:p>
        </p:txBody>
      </p:sp>
    </p:spTree>
    <p:extLst>
      <p:ext uri="{BB962C8B-B14F-4D97-AF65-F5344CB8AC3E}">
        <p14:creationId xmlns:p14="http://schemas.microsoft.com/office/powerpoint/2010/main" val="353747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91" y="419141"/>
            <a:ext cx="10368915" cy="7299551"/>
          </a:xfrm>
        </p:spPr>
        <p:txBody>
          <a:bodyPr/>
          <a:lstStyle/>
          <a:p>
            <a:pPr marL="0" indent="0">
              <a:buNone/>
            </a:pPr>
            <a:r>
              <a:rPr lang="ru-RU" b="1" dirty="0"/>
              <a:t> Сочинения</a:t>
            </a:r>
          </a:p>
          <a:p>
            <a:r>
              <a:rPr lang="ru-RU" dirty="0"/>
              <a:t>«Оксфордский труд» (комментарий к трудам Петра Ломбардского), </a:t>
            </a:r>
            <a:endParaRPr lang="en-US" dirty="0"/>
          </a:p>
          <a:p>
            <a:r>
              <a:rPr lang="ru-RU" dirty="0"/>
              <a:t>«Разнообразные вопросы», </a:t>
            </a:r>
            <a:endParaRPr lang="en-US" dirty="0"/>
          </a:p>
          <a:p>
            <a:r>
              <a:rPr lang="ru-RU" dirty="0"/>
              <a:t>«О первоначале»</a:t>
            </a:r>
            <a:r>
              <a:rPr lang="en-US" dirty="0"/>
              <a:t>,</a:t>
            </a:r>
            <a:r>
              <a:rPr lang="ru-RU" dirty="0"/>
              <a:t> </a:t>
            </a:r>
            <a:endParaRPr lang="en-US" dirty="0"/>
          </a:p>
          <a:p>
            <a:r>
              <a:rPr lang="ru-RU" dirty="0"/>
              <a:t>«Тончайшие вопросы к метафизике Аристотеля».</a:t>
            </a:r>
          </a:p>
          <a:p>
            <a:endParaRPr lang="ru-RU" dirty="0"/>
          </a:p>
        </p:txBody>
      </p:sp>
    </p:spTree>
    <p:extLst>
      <p:ext uri="{BB962C8B-B14F-4D97-AF65-F5344CB8AC3E}">
        <p14:creationId xmlns:p14="http://schemas.microsoft.com/office/powerpoint/2010/main" val="91215424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575791" y="691317"/>
            <a:ext cx="10368915" cy="7027371"/>
          </a:xfrm>
        </p:spPr>
        <p:txBody>
          <a:bodyPr>
            <a:normAutofit fontScale="92500"/>
          </a:bodyPr>
          <a:lstStyle/>
          <a:p>
            <a:r>
              <a:rPr lang="ru-RU" dirty="0"/>
              <a:t>Оппонент Фомы.</a:t>
            </a:r>
          </a:p>
          <a:p>
            <a:r>
              <a:rPr lang="ru-RU" dirty="0"/>
              <a:t>Разум человека испорчен первородным грехом.</a:t>
            </a:r>
          </a:p>
          <a:p>
            <a:r>
              <a:rPr lang="ru-RU" dirty="0"/>
              <a:t>Поэтому необходима вера, она первична.  Даже сам разум говорит о собственной недостаточности.</a:t>
            </a:r>
          </a:p>
          <a:p>
            <a:r>
              <a:rPr lang="ru-RU" dirty="0"/>
              <a:t>«Всякому действующему посредством познания необходимо отчетливое знание своей цели… Но человек не может отчетливо познать свою цель, исходя из природных вещей; значит, ему требуется об этом какое-то </a:t>
            </a:r>
            <a:r>
              <a:rPr lang="ru-RU" dirty="0" err="1"/>
              <a:t>сверхприродное</a:t>
            </a:r>
            <a:r>
              <a:rPr lang="ru-RU" dirty="0"/>
              <a:t> знание».</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91" y="691317"/>
            <a:ext cx="10368915" cy="7027371"/>
          </a:xfrm>
        </p:spPr>
        <p:txBody>
          <a:bodyPr>
            <a:noAutofit/>
          </a:bodyPr>
          <a:lstStyle/>
          <a:p>
            <a:pPr lvl="0"/>
            <a:r>
              <a:rPr lang="ru-RU" sz="3024" dirty="0">
                <a:solidFill>
                  <a:prstClr val="black"/>
                </a:solidFill>
              </a:rPr>
              <a:t>Об одном предмете есть только одна истина.</a:t>
            </a:r>
          </a:p>
          <a:p>
            <a:pPr lvl="0"/>
            <a:r>
              <a:rPr lang="ru-RU" sz="3024" dirty="0">
                <a:solidFill>
                  <a:prstClr val="black"/>
                </a:solidFill>
              </a:rPr>
              <a:t>Предметы философии и теологии различны: предмет теологии — Бог, предмет философии — бытие. Знание о Боге имеет лишь сам Бог, поэтому наше знание может основываться лишь на откровении, а философия не может познать Бога. </a:t>
            </a:r>
          </a:p>
          <a:p>
            <a:pPr lvl="0"/>
            <a:r>
              <a:rPr lang="ru-RU" sz="3024" dirty="0">
                <a:solidFill>
                  <a:prstClr val="black"/>
                </a:solidFill>
              </a:rPr>
              <a:t>Богословие есть наука, «которая не подчиняется никакой другой, ибо, пусть даже предмет его был бы каким-то образом подчинен предмету метафизики (т.е. бытие. – В.Л.), тем не менее никакие принципы не получает оно от метафизики, поскольку ни одно богословское положение не является в ней доказуемым с помощью принципов сущего или с помощью рассуждения, полученного из </a:t>
            </a:r>
            <a:r>
              <a:rPr lang="en-US" sz="3024" dirty="0">
                <a:solidFill>
                  <a:prstClr val="black"/>
                </a:solidFill>
              </a:rPr>
              <a:t>[</a:t>
            </a:r>
            <a:r>
              <a:rPr lang="ru-RU" sz="3024" dirty="0">
                <a:solidFill>
                  <a:prstClr val="black"/>
                </a:solidFill>
              </a:rPr>
              <a:t>анализа </a:t>
            </a:r>
            <a:r>
              <a:rPr lang="en-US" sz="3024" dirty="0">
                <a:solidFill>
                  <a:prstClr val="black"/>
                </a:solidFill>
              </a:rPr>
              <a:t>]</a:t>
            </a:r>
            <a:r>
              <a:rPr lang="ru-RU" sz="3024" dirty="0">
                <a:solidFill>
                  <a:prstClr val="black"/>
                </a:solidFill>
              </a:rPr>
              <a:t> смысла сущего».</a:t>
            </a:r>
          </a:p>
        </p:txBody>
      </p:sp>
    </p:spTree>
    <p:extLst>
      <p:ext uri="{BB962C8B-B14F-4D97-AF65-F5344CB8AC3E}">
        <p14:creationId xmlns:p14="http://schemas.microsoft.com/office/powerpoint/2010/main" val="315945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748" y="715969"/>
            <a:ext cx="9720843" cy="7208824"/>
          </a:xfrm>
        </p:spPr>
        <p:txBody>
          <a:bodyPr/>
          <a:lstStyle/>
          <a:p>
            <a:pPr marL="0" indent="0">
              <a:buNone/>
            </a:pPr>
            <a:r>
              <a:rPr lang="ru-RU" dirty="0"/>
              <a:t>«Также и само оно (богословие) не подчиняет себе никакой другой </a:t>
            </a:r>
            <a:r>
              <a:rPr lang="en-US" dirty="0"/>
              <a:t>[</a:t>
            </a:r>
            <a:r>
              <a:rPr lang="ru-RU" dirty="0"/>
              <a:t>науки</a:t>
            </a:r>
            <a:r>
              <a:rPr lang="en-US" dirty="0"/>
              <a:t>]</a:t>
            </a:r>
            <a:r>
              <a:rPr lang="ru-RU" dirty="0"/>
              <a:t>, так как никакая другая </a:t>
            </a:r>
            <a:r>
              <a:rPr lang="en-US" dirty="0"/>
              <a:t>[</a:t>
            </a:r>
            <a:r>
              <a:rPr lang="ru-RU" dirty="0"/>
              <a:t>наука</a:t>
            </a:r>
            <a:r>
              <a:rPr lang="en-US" dirty="0"/>
              <a:t>]</a:t>
            </a:r>
            <a:r>
              <a:rPr lang="ru-RU" dirty="0"/>
              <a:t> не получает </a:t>
            </a:r>
            <a:r>
              <a:rPr lang="en-US" dirty="0"/>
              <a:t>[</a:t>
            </a:r>
            <a:r>
              <a:rPr lang="ru-RU" dirty="0"/>
              <a:t>своих</a:t>
            </a:r>
            <a:r>
              <a:rPr lang="en-US" dirty="0"/>
              <a:t>]</a:t>
            </a:r>
            <a:r>
              <a:rPr lang="ru-RU" dirty="0"/>
              <a:t> принципов от него, ибо любая другая, входящая в класс наук естественного познания, имеет свое разрешение в конечном счете в сводимости </a:t>
            </a:r>
            <a:r>
              <a:rPr lang="en-US" dirty="0"/>
              <a:t>[</a:t>
            </a:r>
            <a:r>
              <a:rPr lang="ru-RU" dirty="0"/>
              <a:t>ее положений</a:t>
            </a:r>
            <a:r>
              <a:rPr lang="en-US" dirty="0"/>
              <a:t>]</a:t>
            </a:r>
            <a:r>
              <a:rPr lang="ru-RU" dirty="0"/>
              <a:t> к принципам, известным непосредственно естественным образом».</a:t>
            </a:r>
          </a:p>
          <a:p>
            <a:endParaRPr lang="ru-RU" dirty="0"/>
          </a:p>
        </p:txBody>
      </p:sp>
    </p:spTree>
    <p:extLst>
      <p:ext uri="{BB962C8B-B14F-4D97-AF65-F5344CB8AC3E}">
        <p14:creationId xmlns:p14="http://schemas.microsoft.com/office/powerpoint/2010/main" val="174006615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91" y="509866"/>
            <a:ext cx="10368915" cy="7208824"/>
          </a:xfrm>
        </p:spPr>
        <p:txBody>
          <a:bodyPr>
            <a:normAutofit/>
          </a:bodyPr>
          <a:lstStyle/>
          <a:p>
            <a:r>
              <a:rPr lang="ru-RU" dirty="0"/>
              <a:t>Богословие – практично, философия – теоретична.</a:t>
            </a:r>
          </a:p>
          <a:p>
            <a:r>
              <a:rPr lang="ru-RU" dirty="0"/>
              <a:t>«Поскольку первый объект богословия (т.е. Бог) является конечной целью, а принципы, взятые в сотворенном разуме от конечной цели, суть принципы практические, постольку, следовательно, принципы богословия являются практическими; следовательно, и выводы из них – практические».</a:t>
            </a:r>
          </a:p>
          <a:p>
            <a:endParaRPr lang="ru-RU" dirty="0"/>
          </a:p>
        </p:txBody>
      </p:sp>
    </p:spTree>
    <p:extLst>
      <p:ext uri="{BB962C8B-B14F-4D97-AF65-F5344CB8AC3E}">
        <p14:creationId xmlns:p14="http://schemas.microsoft.com/office/powerpoint/2010/main" val="173956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691317"/>
            <a:ext cx="10368915" cy="7027371"/>
          </a:xfrm>
        </p:spPr>
        <p:txBody>
          <a:bodyPr>
            <a:normAutofit fontScale="92500" lnSpcReduction="10000"/>
          </a:bodyPr>
          <a:lstStyle/>
          <a:p>
            <a:r>
              <a:rPr lang="ru-RU" dirty="0"/>
              <a:t>Понятие </a:t>
            </a:r>
            <a:r>
              <a:rPr lang="ru-RU" dirty="0">
                <a:solidFill>
                  <a:srgbClr val="FF0000"/>
                </a:solidFill>
              </a:rPr>
              <a:t>бытия</a:t>
            </a:r>
            <a:r>
              <a:rPr lang="ru-RU" dirty="0"/>
              <a:t> соединяет богословие и философию.</a:t>
            </a:r>
          </a:p>
          <a:p>
            <a:r>
              <a:rPr lang="ru-RU" dirty="0"/>
              <a:t>Бытие Бога – бесконечно, мира – конечно.</a:t>
            </a:r>
          </a:p>
          <a:p>
            <a:r>
              <a:rPr lang="ru-RU" dirty="0"/>
              <a:t>Одна из задач метафизики – доказать бытие Бога. </a:t>
            </a:r>
          </a:p>
          <a:p>
            <a:r>
              <a:rPr lang="ru-RU" dirty="0"/>
              <a:t>Ведь «никакая  наука  не  доказывает  существование  своего  предмета» (Аристотель).</a:t>
            </a:r>
          </a:p>
          <a:p>
            <a:r>
              <a:rPr lang="ru-RU" dirty="0"/>
              <a:t>Частично согласен с Ансельмом: Понятие абсолютно бесконечного существа непротиворечиво. Но существует ли оно, надо доказывать, опираясь на опыт.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91" y="509866"/>
            <a:ext cx="10368915" cy="7208824"/>
          </a:xfrm>
        </p:spPr>
        <p:txBody>
          <a:bodyPr>
            <a:normAutofit fontScale="92500"/>
          </a:bodyPr>
          <a:lstStyle/>
          <a:p>
            <a:r>
              <a:rPr lang="ru-RU" dirty="0"/>
              <a:t>Как у Фомы: </a:t>
            </a:r>
            <a:r>
              <a:rPr lang="ru-RU" dirty="0" err="1"/>
              <a:t>перводвигатель</a:t>
            </a:r>
            <a:r>
              <a:rPr lang="ru-RU" dirty="0"/>
              <a:t>, первопричина, высшая цель, т.е. Первое Сущее. </a:t>
            </a:r>
          </a:p>
          <a:p>
            <a:pPr lvl="0"/>
            <a:r>
              <a:rPr lang="ru-RU" dirty="0"/>
              <a:t>Первое Сущее</a:t>
            </a:r>
            <a:r>
              <a:rPr lang="ru-RU" dirty="0">
                <a:solidFill>
                  <a:srgbClr val="000000"/>
                </a:solidFill>
                <a:ea typeface="Courier New" panose="02070309020205020404" pitchFamily="49" charset="0"/>
              </a:rPr>
              <a:t> зависит в своих действиях только от Самого Себя, следовательно, является свободным. Свобод­ный деятель действует ради цели, которую </a:t>
            </a:r>
            <a:r>
              <a:rPr lang="ru-RU" dirty="0">
                <a:solidFill>
                  <a:srgbClr val="FF0000"/>
                </a:solidFill>
                <a:ea typeface="Courier New" panose="02070309020205020404" pitchFamily="49" charset="0"/>
              </a:rPr>
              <a:t>хочет</a:t>
            </a:r>
            <a:r>
              <a:rPr lang="ru-RU" dirty="0">
                <a:solidFill>
                  <a:srgbClr val="000000"/>
                </a:solidFill>
                <a:ea typeface="Courier New" panose="02070309020205020404" pitchFamily="49" charset="0"/>
              </a:rPr>
              <a:t> и </a:t>
            </a:r>
            <a:r>
              <a:rPr lang="ru-RU" dirty="0">
                <a:solidFill>
                  <a:srgbClr val="FF0000"/>
                </a:solidFill>
                <a:ea typeface="Courier New" panose="02070309020205020404" pitchFamily="49" charset="0"/>
              </a:rPr>
              <a:t>любит</a:t>
            </a:r>
            <a:r>
              <a:rPr lang="ru-RU" dirty="0">
                <a:solidFill>
                  <a:srgbClr val="000000"/>
                </a:solidFill>
                <a:ea typeface="Courier New" panose="02070309020205020404" pitchFamily="49" charset="0"/>
              </a:rPr>
              <a:t>, а это предпо­лагает </a:t>
            </a:r>
            <a:r>
              <a:rPr lang="ru-RU" dirty="0">
                <a:solidFill>
                  <a:srgbClr val="FF0000"/>
                </a:solidFill>
                <a:ea typeface="Courier New" panose="02070309020205020404" pitchFamily="49" charset="0"/>
              </a:rPr>
              <a:t>знание</a:t>
            </a:r>
            <a:r>
              <a:rPr lang="ru-RU" dirty="0">
                <a:solidFill>
                  <a:srgbClr val="000000"/>
                </a:solidFill>
                <a:ea typeface="Courier New" panose="02070309020205020404" pitchFamily="49" charset="0"/>
              </a:rPr>
              <a:t> этой цели и стремление к ней, что означает наличие у Первого Сущего </a:t>
            </a:r>
            <a:r>
              <a:rPr lang="ru-RU" dirty="0">
                <a:solidFill>
                  <a:srgbClr val="FF0000"/>
                </a:solidFill>
                <a:ea typeface="Courier New" panose="02070309020205020404" pitchFamily="49" charset="0"/>
              </a:rPr>
              <a:t>разума</a:t>
            </a:r>
            <a:r>
              <a:rPr lang="ru-RU" dirty="0">
                <a:solidFill>
                  <a:srgbClr val="000000"/>
                </a:solidFill>
                <a:ea typeface="Courier New" panose="02070309020205020404" pitchFamily="49" charset="0"/>
              </a:rPr>
              <a:t> и </a:t>
            </a:r>
            <a:r>
              <a:rPr lang="ru-RU" dirty="0">
                <a:solidFill>
                  <a:srgbClr val="FF0000"/>
                </a:solidFill>
                <a:ea typeface="Courier New" panose="02070309020205020404" pitchFamily="49" charset="0"/>
              </a:rPr>
              <a:t>воли</a:t>
            </a:r>
            <a:r>
              <a:rPr lang="ru-RU" dirty="0">
                <a:solidFill>
                  <a:srgbClr val="000000"/>
                </a:solidFill>
                <a:ea typeface="Courier New" panose="02070309020205020404" pitchFamily="49" charset="0"/>
              </a:rPr>
              <a:t>. Поскольку же для свободного деятеля целью может быть любой предмет, который он захочет произ­вести, Первое Сущее от вечности имеет </a:t>
            </a:r>
            <a:r>
              <a:rPr lang="ru-RU" dirty="0">
                <a:solidFill>
                  <a:srgbClr val="FF0000"/>
                </a:solidFill>
                <a:ea typeface="Courier New" panose="02070309020205020404" pitchFamily="49" charset="0"/>
              </a:rPr>
              <a:t>актуальное</a:t>
            </a:r>
            <a:r>
              <a:rPr lang="ru-RU" dirty="0">
                <a:solidFill>
                  <a:srgbClr val="000000"/>
                </a:solidFill>
                <a:ea typeface="Courier New" panose="02070309020205020404" pitchFamily="49" charset="0"/>
              </a:rPr>
              <a:t> </a:t>
            </a:r>
            <a:r>
              <a:rPr lang="ru-RU" dirty="0">
                <a:solidFill>
                  <a:srgbClr val="FF0000"/>
                </a:solidFill>
                <a:ea typeface="Courier New" panose="02070309020205020404" pitchFamily="49" charset="0"/>
              </a:rPr>
              <a:t>знание</a:t>
            </a:r>
            <a:r>
              <a:rPr lang="ru-RU" dirty="0">
                <a:solidFill>
                  <a:srgbClr val="000000"/>
                </a:solidFill>
                <a:ea typeface="Courier New" panose="02070309020205020404" pitchFamily="49" charset="0"/>
              </a:rPr>
              <a:t> всего. </a:t>
            </a:r>
            <a:endParaRPr lang="ru-RU" dirty="0"/>
          </a:p>
          <a:p>
            <a:endParaRPr lang="ru-RU" dirty="0"/>
          </a:p>
        </p:txBody>
      </p:sp>
    </p:spTree>
    <p:extLst>
      <p:ext uri="{BB962C8B-B14F-4D97-AF65-F5344CB8AC3E}">
        <p14:creationId xmlns:p14="http://schemas.microsoft.com/office/powerpoint/2010/main" val="197191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91" y="419141"/>
            <a:ext cx="10368915" cy="7299551"/>
          </a:xfrm>
        </p:spPr>
        <p:txBody>
          <a:bodyPr>
            <a:normAutofit lnSpcReduction="10000"/>
          </a:bodyPr>
          <a:lstStyle/>
          <a:p>
            <a:pPr lvl="0"/>
            <a:endParaRPr lang="ru-RU" sz="1891" dirty="0">
              <a:solidFill>
                <a:prstClr val="black"/>
              </a:solidFill>
            </a:endParaRPr>
          </a:p>
          <a:p>
            <a:pPr lvl="0"/>
            <a:r>
              <a:rPr lang="ru-RU" sz="3529" dirty="0">
                <a:solidFill>
                  <a:prstClr val="black"/>
                </a:solidFill>
                <a:latin typeface="+mj-lt"/>
              </a:rPr>
              <a:t>Итак, Бог бесконечен, потому что Он ни от чего не зависит, всеведущ, есть абсолютно совершенство.</a:t>
            </a:r>
          </a:p>
          <a:p>
            <a:pPr lvl="0"/>
            <a:r>
              <a:rPr lang="ru-RU" sz="3529" dirty="0">
                <a:solidFill>
                  <a:prstClr val="black"/>
                </a:solidFill>
                <a:latin typeface="+mj-lt"/>
              </a:rPr>
              <a:t>Поскольку Бог бесконечен, поэтому Он </a:t>
            </a:r>
            <a:r>
              <a:rPr lang="ru-RU" sz="3529" dirty="0">
                <a:solidFill>
                  <a:srgbClr val="FF0000"/>
                </a:solidFill>
                <a:latin typeface="+mj-lt"/>
              </a:rPr>
              <a:t>прост </a:t>
            </a:r>
            <a:r>
              <a:rPr lang="ru-RU" sz="3529" dirty="0">
                <a:latin typeface="+mj-lt"/>
              </a:rPr>
              <a:t>и</a:t>
            </a:r>
            <a:r>
              <a:rPr lang="ru-RU" sz="3529" dirty="0">
                <a:solidFill>
                  <a:srgbClr val="FF0000"/>
                </a:solidFill>
                <a:latin typeface="+mj-lt"/>
              </a:rPr>
              <a:t> один</a:t>
            </a:r>
            <a:r>
              <a:rPr lang="ru-RU" sz="3529" dirty="0">
                <a:solidFill>
                  <a:prstClr val="black"/>
                </a:solidFill>
                <a:latin typeface="+mj-lt"/>
              </a:rPr>
              <a:t>. Бог не может входить частью в другое целое, поскольку Он бесконечен. Но Он не может состоять и из других частей, ибо если эти части будут конечны, то тогда и целое будет конечно, а Бог бесконечен. Части не могут быть бесконечными, ведь бесконечное не может быть частью целого.</a:t>
            </a:r>
          </a:p>
          <a:p>
            <a:pPr lvl="0"/>
            <a:r>
              <a:rPr lang="ru-RU" sz="3529" dirty="0">
                <a:solidFill>
                  <a:prstClr val="black"/>
                </a:solidFill>
                <a:latin typeface="+mj-lt"/>
              </a:rPr>
              <a:t>Благодаря бесконечной сущности Бога можно говорить о Нем как о Мудрости, Бытии, Любви и при этом не нарушать Его единства.</a:t>
            </a:r>
          </a:p>
          <a:p>
            <a:endParaRPr lang="ru-RU" dirty="0"/>
          </a:p>
        </p:txBody>
      </p:sp>
    </p:spTree>
    <p:extLst>
      <p:ext uri="{BB962C8B-B14F-4D97-AF65-F5344CB8AC3E}">
        <p14:creationId xmlns:p14="http://schemas.microsoft.com/office/powerpoint/2010/main" val="84338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15828" y="419140"/>
            <a:ext cx="8928878" cy="7501644"/>
          </a:xfrm>
        </p:spPr>
        <p:txBody>
          <a:bodyPr>
            <a:normAutofit fontScale="55000" lnSpcReduction="20000"/>
          </a:bodyPr>
          <a:lstStyle/>
          <a:p>
            <a:pPr marL="0" indent="0" algn="ctr">
              <a:buNone/>
            </a:pPr>
            <a:r>
              <a:rPr lang="ru-RU" b="1" i="1" dirty="0"/>
              <a:t>«Да и нет»</a:t>
            </a:r>
          </a:p>
          <a:p>
            <a:pPr marL="0" indent="0">
              <a:lnSpc>
                <a:spcPct val="130000"/>
              </a:lnSpc>
              <a:buNone/>
            </a:pPr>
            <a:r>
              <a:rPr lang="ru-RU" sz="4700" dirty="0"/>
              <a:t>«Угодно нам собрать </a:t>
            </a:r>
            <a:r>
              <a:rPr lang="ru-RU" sz="4700" dirty="0">
                <a:solidFill>
                  <a:srgbClr val="FF0000"/>
                </a:solidFill>
              </a:rPr>
              <a:t>различные высказывания святых отцов</a:t>
            </a:r>
            <a:r>
              <a:rPr lang="ru-RU" sz="4700" dirty="0"/>
              <a:t>, поскольку они придут нам на память, вызывающее вопросы в силу противоречия, каковое, по-видимому, в них заключается. Это побудит молодых читателей к наибольшему труду в отыскании истины и сделает их более острыми в исследовании. Конечно, первым ключом мудрости является постоянное и </a:t>
            </a:r>
            <a:r>
              <a:rPr lang="ru-RU" sz="4700" dirty="0">
                <a:solidFill>
                  <a:srgbClr val="FF0000"/>
                </a:solidFill>
              </a:rPr>
              <a:t>частое вопрошание</a:t>
            </a:r>
            <a:r>
              <a:rPr lang="ru-RU" sz="4700" dirty="0"/>
              <a:t>; к широкому пользованию этим ключом побуждает пытливых учеников </a:t>
            </a:r>
            <a:r>
              <a:rPr lang="ru-RU" sz="4700" dirty="0" err="1"/>
              <a:t>проницательнейший</a:t>
            </a:r>
            <a:r>
              <a:rPr lang="ru-RU" sz="4700" dirty="0"/>
              <a:t> из всех философов Аристотель, говоря: "Может быть трудно высказываться с уверенностью о вещах такого рода, если их не рассматривать часто. Сомневаться же о каждой в отдельности будет небесполезно". Ибо, сомневаясь, мы приходим к исследованию; исследуя, достигаем истины. Согласно чему и Сама Истина говорит: "</a:t>
            </a:r>
            <a:r>
              <a:rPr lang="ru-RU" sz="4700" i="1" dirty="0"/>
              <a:t>Ищите и отыщете, стучитесь и откроется вам</a:t>
            </a:r>
            <a:r>
              <a:rPr lang="ru-RU" sz="4700" dirty="0"/>
              <a:t>"».</a:t>
            </a:r>
          </a:p>
        </p:txBody>
      </p:sp>
    </p:spTree>
    <p:extLst>
      <p:ext uri="{BB962C8B-B14F-4D97-AF65-F5344CB8AC3E}">
        <p14:creationId xmlns:p14="http://schemas.microsoft.com/office/powerpoint/2010/main" val="264377411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91" y="691317"/>
            <a:ext cx="10368915" cy="7027371"/>
          </a:xfrm>
        </p:spPr>
        <p:txBody>
          <a:bodyPr>
            <a:normAutofit fontScale="85000" lnSpcReduction="20000"/>
          </a:bodyPr>
          <a:lstStyle/>
          <a:p>
            <a:pPr marL="0" indent="0">
              <a:buNone/>
            </a:pPr>
            <a:r>
              <a:rPr lang="ru-RU" dirty="0">
                <a:solidFill>
                  <a:srgbClr val="FF0000"/>
                </a:solidFill>
              </a:rPr>
              <a:t>Материя и форма</a:t>
            </a:r>
          </a:p>
          <a:p>
            <a:r>
              <a:rPr lang="ru-RU" dirty="0"/>
              <a:t>Материя – это не небытие (Платон) и не возможность (Аристотель). Если говорят о материи, то это означает уже, что материя существует, поэтому материя имеет и свою сущность. Иначе бессмысленно говорить, что вещь состоит из материи и формы. </a:t>
            </a:r>
          </a:p>
          <a:p>
            <a:r>
              <a:rPr lang="ru-RU" dirty="0"/>
              <a:t>Материя творится раньше формы, поэтому она даже имеет некоторый приоритет перед формой. Человек познает лишь формы, и поэтому материя в познании ему не дается. </a:t>
            </a:r>
          </a:p>
          <a:p>
            <a:r>
              <a:rPr lang="ru-RU" dirty="0"/>
              <a:t>Три вида материи: «</a:t>
            </a:r>
            <a:r>
              <a:rPr lang="ru-RU" dirty="0" err="1"/>
              <a:t>перво</a:t>
            </a:r>
            <a:r>
              <a:rPr lang="ru-RU" dirty="0"/>
              <a:t>-первая материя», «</a:t>
            </a:r>
            <a:r>
              <a:rPr lang="ru-RU" dirty="0" err="1"/>
              <a:t>второ</a:t>
            </a:r>
            <a:r>
              <a:rPr lang="ru-RU" dirty="0"/>
              <a:t>-первая материя» (качественно-определенная материя, предмет натурфилософии), и «третье-первая материя» (материал, предмет механики).</a:t>
            </a:r>
          </a:p>
          <a:p>
            <a:endParaRPr lang="ru-RU" dirty="0"/>
          </a:p>
        </p:txBody>
      </p:sp>
    </p:spTree>
    <p:extLst>
      <p:ext uri="{BB962C8B-B14F-4D97-AF65-F5344CB8AC3E}">
        <p14:creationId xmlns:p14="http://schemas.microsoft.com/office/powerpoint/2010/main" val="251103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450022"/>
            <a:ext cx="10368915" cy="7268670"/>
          </a:xfrm>
        </p:spPr>
        <p:txBody>
          <a:bodyPr>
            <a:normAutofit lnSpcReduction="10000"/>
          </a:bodyPr>
          <a:lstStyle/>
          <a:p>
            <a:r>
              <a:rPr lang="ru-RU" dirty="0">
                <a:solidFill>
                  <a:srgbClr val="FF0000"/>
                </a:solidFill>
              </a:rPr>
              <a:t>Спор об универсалиях</a:t>
            </a:r>
          </a:p>
          <a:p>
            <a:r>
              <a:rPr lang="ru-RU" dirty="0"/>
              <a:t>Проблема: с одной стороны, знание существует, а с другой — знание возможно только об общем, но, по Аристотелю, общего не существует, существует лишь индивидуальное. </a:t>
            </a:r>
          </a:p>
          <a:p>
            <a:r>
              <a:rPr lang="ru-RU" dirty="0"/>
              <a:t>Августин: "Богу более всего по сердцу индивиды" (О Граде Божием XIX, 13).</a:t>
            </a:r>
          </a:p>
          <a:p>
            <a:r>
              <a:rPr lang="ru-RU" dirty="0"/>
              <a:t>Значит, знание имеет сверхъестественный источник. Принцип </a:t>
            </a:r>
            <a:r>
              <a:rPr lang="ru-RU" dirty="0" err="1"/>
              <a:t>индивидуациии</a:t>
            </a:r>
            <a:r>
              <a:rPr lang="ru-RU" dirty="0"/>
              <a:t>: </a:t>
            </a:r>
            <a:r>
              <a:rPr lang="ru-RU" dirty="0" err="1"/>
              <a:t>haecceitas</a:t>
            </a:r>
            <a:r>
              <a:rPr lang="ru-RU" dirty="0"/>
              <a:t> («</a:t>
            </a:r>
            <a:r>
              <a:rPr lang="ru-RU" dirty="0" err="1"/>
              <a:t>этовость</a:t>
            </a:r>
            <a:r>
              <a:rPr lang="ru-RU" dirty="0"/>
              <a:t>», или «</a:t>
            </a:r>
            <a:r>
              <a:rPr lang="ru-RU" dirty="0" err="1"/>
              <a:t>чтойность</a:t>
            </a:r>
            <a:r>
              <a:rPr lang="ru-RU" dirty="0"/>
              <a:t>»). Они существуют в Боге как Его мысли. </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600594"/>
            <a:ext cx="10368915" cy="7118097"/>
          </a:xfrm>
        </p:spPr>
        <p:txBody>
          <a:bodyPr>
            <a:normAutofit/>
          </a:bodyPr>
          <a:lstStyle/>
          <a:p>
            <a:r>
              <a:rPr lang="ru-RU" dirty="0"/>
              <a:t>Идей как сущностей нет ни в Боге (Он прост), ни вне Его (только Он вечен).</a:t>
            </a:r>
          </a:p>
          <a:p>
            <a:r>
              <a:rPr lang="ru-RU" dirty="0"/>
              <a:t>Воля в Боге главенствует над знанием, но Его воля и разум совпадают. Поэтому Бог не делает многого: например, не нарушает принципа тождества, потому что Бог не хочет этого.</a:t>
            </a:r>
          </a:p>
          <a:p>
            <a:endParaRPr lang="ru-RU" dirty="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91" y="691317"/>
            <a:ext cx="10368915" cy="7027371"/>
          </a:xfrm>
        </p:spPr>
        <p:txBody>
          <a:bodyPr>
            <a:normAutofit fontScale="92500"/>
          </a:bodyPr>
          <a:lstStyle/>
          <a:p>
            <a:r>
              <a:rPr lang="ru-RU" dirty="0"/>
              <a:t>Бог свободен, ибо бесконечен. </a:t>
            </a:r>
          </a:p>
          <a:p>
            <a:r>
              <a:rPr lang="ru-RU" dirty="0"/>
              <a:t>«Его [Бога] разумение и </a:t>
            </a:r>
            <a:r>
              <a:rPr lang="ru-RU" dirty="0" err="1"/>
              <a:t>воление</a:t>
            </a:r>
            <a:r>
              <a:rPr lang="ru-RU" dirty="0"/>
              <a:t> являются тем же самым, что и Его сущность». </a:t>
            </a:r>
          </a:p>
          <a:p>
            <a:r>
              <a:rPr lang="ru-RU" dirty="0"/>
              <a:t>Проблема: воля свободна, а разум действует по необходимости.</a:t>
            </a:r>
          </a:p>
          <a:p>
            <a:r>
              <a:rPr lang="ru-RU" dirty="0"/>
              <a:t>В Боге совпадает Его природа, Его воля, Его свобода, Его необходимость, Его любовь. Главное – воля, проявляющаяся в виде любви.</a:t>
            </a:r>
          </a:p>
          <a:p>
            <a:r>
              <a:rPr lang="ru-RU" dirty="0"/>
              <a:t>Для понимания Бога гораздо важнее любовь, чем разум. Именно так и считал апостол Павел. </a:t>
            </a:r>
          </a:p>
          <a:p>
            <a:endParaRPr lang="ru-RU" dirty="0"/>
          </a:p>
          <a:p>
            <a:endParaRPr lang="ru-RU" dirty="0"/>
          </a:p>
          <a:p>
            <a:endParaRPr lang="ru-RU" dirty="0"/>
          </a:p>
        </p:txBody>
      </p:sp>
    </p:spTree>
    <p:extLst>
      <p:ext uri="{BB962C8B-B14F-4D97-AF65-F5344CB8AC3E}">
        <p14:creationId xmlns:p14="http://schemas.microsoft.com/office/powerpoint/2010/main" val="52615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91" y="600594"/>
            <a:ext cx="10368915" cy="7118097"/>
          </a:xfrm>
        </p:spPr>
        <p:txBody>
          <a:bodyPr/>
          <a:lstStyle/>
          <a:p>
            <a:r>
              <a:rPr lang="ru-RU" dirty="0"/>
              <a:t>Человек тоже свободен. Свобода первична, поскольку хотеть человек может чего угодно, но действовать может лишь в рамках необходимого, познанного разумом.</a:t>
            </a:r>
          </a:p>
          <a:p>
            <a:r>
              <a:rPr lang="ru-RU" dirty="0"/>
              <a:t>Проблема человеческой личности. «Для </a:t>
            </a:r>
            <a:r>
              <a:rPr lang="ru-RU" dirty="0" err="1"/>
              <a:t>персональности</a:t>
            </a:r>
            <a:r>
              <a:rPr lang="ru-RU" dirty="0"/>
              <a:t> требуется предельное одиночество».</a:t>
            </a:r>
          </a:p>
          <a:p>
            <a:endParaRPr lang="ru-RU" dirty="0"/>
          </a:p>
        </p:txBody>
      </p:sp>
    </p:spTree>
    <p:extLst>
      <p:ext uri="{BB962C8B-B14F-4D97-AF65-F5344CB8AC3E}">
        <p14:creationId xmlns:p14="http://schemas.microsoft.com/office/powerpoint/2010/main" val="420584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790" y="237679"/>
            <a:ext cx="10368915" cy="1343276"/>
          </a:xfrm>
        </p:spPr>
        <p:txBody>
          <a:bodyPr>
            <a:noAutofit/>
          </a:bodyPr>
          <a:lstStyle/>
          <a:p>
            <a:r>
              <a:rPr lang="ru-RU" sz="4535" dirty="0"/>
              <a:t>Уильям Оккам </a:t>
            </a:r>
            <a:br>
              <a:rPr lang="ru-RU" sz="4535" dirty="0"/>
            </a:br>
            <a:r>
              <a:rPr lang="ru-RU" sz="4535" dirty="0"/>
              <a:t>(</a:t>
            </a:r>
            <a:r>
              <a:rPr lang="ru-RU" sz="4535" dirty="0" err="1"/>
              <a:t>ок</a:t>
            </a:r>
            <a:r>
              <a:rPr lang="ru-RU" sz="4535" dirty="0"/>
              <a:t>. 1280 – 1347)</a:t>
            </a:r>
          </a:p>
        </p:txBody>
      </p:sp>
      <p:pic>
        <p:nvPicPr>
          <p:cNvPr id="4" name="Содержимое 3" descr="William_of_Ockham.png"/>
          <p:cNvPicPr>
            <a:picLocks noGrp="1" noChangeAspect="1"/>
          </p:cNvPicPr>
          <p:nvPr>
            <p:ph idx="1"/>
          </p:nvPr>
        </p:nvPicPr>
        <p:blipFill>
          <a:blip r:embed="rId2" cstate="print"/>
          <a:stretch>
            <a:fillRect/>
          </a:stretch>
        </p:blipFill>
        <p:spPr>
          <a:xfrm>
            <a:off x="3331815" y="1689309"/>
            <a:ext cx="4856873" cy="6468471"/>
          </a:xfrm>
        </p:spPr>
      </p:pic>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3704" y="600594"/>
            <a:ext cx="9433048" cy="7320190"/>
          </a:xfrm>
        </p:spPr>
        <p:txBody>
          <a:bodyPr>
            <a:normAutofit/>
          </a:bodyPr>
          <a:lstStyle/>
          <a:p>
            <a:pPr>
              <a:lnSpc>
                <a:spcPct val="120000"/>
              </a:lnSpc>
            </a:pPr>
            <a:r>
              <a:rPr lang="ru-RU" sz="4100" dirty="0"/>
              <a:t>Родился недалеко от Лондона, в </a:t>
            </a:r>
            <a:r>
              <a:rPr lang="ru-RU" sz="4100" dirty="0" err="1"/>
              <a:t>г.Оккам</a:t>
            </a:r>
            <a:r>
              <a:rPr lang="ru-RU" sz="4100" dirty="0"/>
              <a:t>, графство </a:t>
            </a:r>
            <a:r>
              <a:rPr lang="ru-RU" sz="4100" dirty="0" err="1"/>
              <a:t>Суррей</a:t>
            </a:r>
            <a:r>
              <a:rPr lang="ru-RU" sz="4100" dirty="0"/>
              <a:t>.</a:t>
            </a:r>
          </a:p>
          <a:p>
            <a:pPr>
              <a:lnSpc>
                <a:spcPct val="120000"/>
              </a:lnSpc>
            </a:pPr>
            <a:r>
              <a:rPr lang="ru-RU" sz="4100" dirty="0"/>
              <a:t>Учился в Оксфорде. Возможно, слушал лекции Иоанна </a:t>
            </a:r>
            <a:r>
              <a:rPr lang="ru-RU" sz="4100" dirty="0" err="1"/>
              <a:t>Дунса</a:t>
            </a:r>
            <a:r>
              <a:rPr lang="ru-RU" sz="4100" dirty="0"/>
              <a:t> Скота. </a:t>
            </a:r>
          </a:p>
          <a:p>
            <a:pPr>
              <a:lnSpc>
                <a:spcPct val="120000"/>
              </a:lnSpc>
            </a:pPr>
            <a:r>
              <a:rPr lang="ru-RU" sz="4100" dirty="0"/>
              <a:t>В 1313 г. становится монахом францисканского ордена. </a:t>
            </a:r>
          </a:p>
          <a:p>
            <a:endParaRPr lang="ru-RU" dirty="0"/>
          </a:p>
        </p:txBody>
      </p:sp>
    </p:spTree>
    <p:extLst>
      <p:ext uri="{BB962C8B-B14F-4D97-AF65-F5344CB8AC3E}">
        <p14:creationId xmlns:p14="http://schemas.microsoft.com/office/powerpoint/2010/main" val="248351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3704" y="600594"/>
            <a:ext cx="9433048" cy="7320190"/>
          </a:xfrm>
        </p:spPr>
        <p:txBody>
          <a:bodyPr>
            <a:normAutofit lnSpcReduction="10000"/>
          </a:bodyPr>
          <a:lstStyle/>
          <a:p>
            <a:pPr>
              <a:lnSpc>
                <a:spcPct val="120000"/>
              </a:lnSpc>
            </a:pPr>
            <a:r>
              <a:rPr lang="ru-RU" sz="4100" dirty="0"/>
              <a:t>В 1315 г. начинает преподавать в Оксфордском университете. </a:t>
            </a:r>
          </a:p>
          <a:p>
            <a:pPr>
              <a:lnSpc>
                <a:spcPct val="120000"/>
              </a:lnSpc>
            </a:pPr>
            <a:r>
              <a:rPr lang="ru-RU" sz="4100" dirty="0"/>
              <a:t>В 1323 г. канцлер Оксфордского университета Джон </a:t>
            </a:r>
            <a:r>
              <a:rPr lang="ru-RU" sz="4100" dirty="0" err="1"/>
              <a:t>Люттерелл</a:t>
            </a:r>
            <a:r>
              <a:rPr lang="ru-RU" sz="4100" dirty="0"/>
              <a:t> выдвинул против Оккама обвинения в ошибочности его учения. В 1324 г. Оккам был вызван в Авиньон, дабы ответить на обвинения  (56 положений, содержащихся в комментарии Оккама к «Сентенциям»). </a:t>
            </a:r>
          </a:p>
          <a:p>
            <a:endParaRPr lang="ru-RU" dirty="0"/>
          </a:p>
        </p:txBody>
      </p:sp>
    </p:spTree>
    <p:extLst>
      <p:ext uri="{BB962C8B-B14F-4D97-AF65-F5344CB8AC3E}">
        <p14:creationId xmlns:p14="http://schemas.microsoft.com/office/powerpoint/2010/main" val="89805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91691" y="720045"/>
            <a:ext cx="9433049" cy="7200736"/>
          </a:xfrm>
        </p:spPr>
        <p:txBody>
          <a:bodyPr>
            <a:normAutofit fontScale="92500" lnSpcReduction="10000"/>
          </a:bodyPr>
          <a:lstStyle/>
          <a:p>
            <a:pPr>
              <a:lnSpc>
                <a:spcPct val="120000"/>
              </a:lnSpc>
            </a:pPr>
            <a:r>
              <a:rPr lang="ru-RU" sz="4284" dirty="0"/>
              <a:t>В Авиньоне генерал францисканцев Михаил </a:t>
            </a:r>
            <a:r>
              <a:rPr lang="ru-RU" sz="4284" dirty="0" err="1"/>
              <a:t>Чезенский</a:t>
            </a:r>
            <a:r>
              <a:rPr lang="ru-RU" sz="4284" dirty="0"/>
              <a:t> вовлек Оккама в этот спор с папой по вопросу об евангелической бедности во францисканском ордене. Они в мае 1328 r. бежали к императору Людвигу </a:t>
            </a:r>
            <a:r>
              <a:rPr lang="en-US" sz="4284" dirty="0"/>
              <a:t>IV </a:t>
            </a:r>
            <a:r>
              <a:rPr lang="ru-RU" sz="4284" dirty="0"/>
              <a:t>Баварскому: «Охраняй меня мечом, я буду охранять тебя словом». </a:t>
            </a:r>
            <a:endParaRPr lang="en-US" sz="4284" dirty="0"/>
          </a:p>
          <a:p>
            <a:pPr>
              <a:lnSpc>
                <a:spcPct val="120000"/>
              </a:lnSpc>
            </a:pPr>
            <a:r>
              <a:rPr lang="ru-RU" sz="4284" dirty="0"/>
              <a:t>Последние годы жизни провел в Мюнхене.</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CD122B1-B016-4A26-8BC7-CE75DBEEC659}"/>
              </a:ext>
            </a:extLst>
          </p:cNvPr>
          <p:cNvSpPr>
            <a:spLocks noGrp="1"/>
          </p:cNvSpPr>
          <p:nvPr>
            <p:ph idx="1"/>
          </p:nvPr>
        </p:nvSpPr>
        <p:spPr>
          <a:xfrm>
            <a:off x="647676" y="719984"/>
            <a:ext cx="9577064" cy="7272808"/>
          </a:xfrm>
        </p:spPr>
        <p:txBody>
          <a:bodyPr>
            <a:normAutofit/>
          </a:bodyPr>
          <a:lstStyle/>
          <a:p>
            <a:pPr>
              <a:lnSpc>
                <a:spcPct val="120000"/>
              </a:lnSpc>
            </a:pPr>
            <a:r>
              <a:rPr lang="ru-RU" sz="4000" dirty="0"/>
              <a:t>Признавал приоритет папы в решении духовных вопросов, но настаивал на том, что решения вселенских соборов должны ограничивать папскую власть. </a:t>
            </a:r>
          </a:p>
          <a:p>
            <a:pPr>
              <a:lnSpc>
                <a:spcPct val="120000"/>
              </a:lnSpc>
            </a:pPr>
            <a:r>
              <a:rPr lang="ru-RU" sz="4000" dirty="0"/>
              <a:t>Есть мнение, что в последние годы жизни Оккам старался примириться с тогдашним папой, Климентом VI, и якобы папа даровал ему прощение. </a:t>
            </a:r>
          </a:p>
          <a:p>
            <a:pPr>
              <a:lnSpc>
                <a:spcPct val="120000"/>
              </a:lnSpc>
            </a:pPr>
            <a:r>
              <a:rPr lang="ru-RU" sz="4000" dirty="0"/>
              <a:t>«Непобедимый доктор».</a:t>
            </a:r>
          </a:p>
          <a:p>
            <a:endParaRPr lang="ru-RU" dirty="0"/>
          </a:p>
        </p:txBody>
      </p:sp>
    </p:spTree>
    <p:extLst>
      <p:ext uri="{BB962C8B-B14F-4D97-AF65-F5344CB8AC3E}">
        <p14:creationId xmlns:p14="http://schemas.microsoft.com/office/powerpoint/2010/main" val="3113767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83780" y="509863"/>
            <a:ext cx="9360926" cy="7410918"/>
          </a:xfrm>
        </p:spPr>
        <p:txBody>
          <a:bodyPr>
            <a:noAutofit/>
          </a:bodyPr>
          <a:lstStyle/>
          <a:p>
            <a:pPr marL="0" indent="0">
              <a:spcBef>
                <a:spcPts val="0"/>
              </a:spcBef>
              <a:buNone/>
            </a:pPr>
            <a:r>
              <a:rPr lang="ru-RU" sz="3200" dirty="0"/>
              <a:t>Пример отношения святых к рассуждению и сомнению, по Абеляру: </a:t>
            </a:r>
          </a:p>
          <a:p>
            <a:pPr marL="0" indent="0">
              <a:spcBef>
                <a:spcPts val="0"/>
              </a:spcBef>
              <a:buNone/>
            </a:pPr>
            <a:r>
              <a:rPr lang="ru-RU" sz="3200" dirty="0"/>
              <a:t>«Августин пишет к </a:t>
            </a:r>
            <a:r>
              <a:rPr lang="ru-RU" sz="3200" dirty="0" err="1"/>
              <a:t>Фортунанциану</a:t>
            </a:r>
            <a:r>
              <a:rPr lang="ru-RU" sz="3200" dirty="0"/>
              <a:t>: </a:t>
            </a:r>
            <a:r>
              <a:rPr lang="en-US" sz="3200" dirty="0"/>
              <a:t>“</a:t>
            </a:r>
            <a:r>
              <a:rPr lang="ru-RU" sz="3200" dirty="0"/>
              <a:t>Мы не должны принимать рассуждения любых, хотя бы католических и </a:t>
            </a:r>
            <a:r>
              <a:rPr lang="ru-RU" sz="3200" dirty="0" err="1"/>
              <a:t>достохвальных</a:t>
            </a:r>
            <a:r>
              <a:rPr lang="ru-RU" sz="3200" dirty="0"/>
              <a:t>, людей за канонические писания, так, чтобы не иметь права, при сохранении всего уважения, которое надлежит иметь к этим людям, осуждать или отвергать что-нибудь в их сочинениях, если мы, случайно, найдем что-либо, что они понимают иначе, чем того требует истина. Я сам отношусь к сочинениям других так, как я хочу, чтобы мои читатели относились к моим</a:t>
            </a:r>
            <a:r>
              <a:rPr lang="en-US" sz="3200" dirty="0"/>
              <a:t>”</a:t>
            </a:r>
            <a:r>
              <a:rPr lang="ru-RU" sz="3200" dirty="0"/>
              <a:t>»</a:t>
            </a:r>
          </a:p>
          <a:p>
            <a:pPr marL="0" indent="0" algn="r">
              <a:spcBef>
                <a:spcPts val="1200"/>
              </a:spcBef>
              <a:buNone/>
            </a:pPr>
            <a:r>
              <a:rPr lang="ru-RU" sz="3200" dirty="0"/>
              <a:t>Пролог к «Да и нет»</a:t>
            </a:r>
          </a:p>
        </p:txBody>
      </p:sp>
    </p:spTree>
    <p:extLst>
      <p:ext uri="{BB962C8B-B14F-4D97-AF65-F5344CB8AC3E}">
        <p14:creationId xmlns:p14="http://schemas.microsoft.com/office/powerpoint/2010/main" val="127593538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3700" y="419141"/>
            <a:ext cx="9433049" cy="7299551"/>
          </a:xfrm>
        </p:spPr>
        <p:txBody>
          <a:bodyPr>
            <a:normAutofit/>
          </a:bodyPr>
          <a:lstStyle/>
          <a:p>
            <a:pPr marL="0" indent="0" algn="ctr">
              <a:buNone/>
            </a:pPr>
            <a:r>
              <a:rPr lang="ru-RU" b="1" dirty="0"/>
              <a:t>Произведения: </a:t>
            </a:r>
          </a:p>
          <a:p>
            <a:r>
              <a:rPr lang="ru-RU" dirty="0"/>
              <a:t>Комментарии к «Сентенциям» Петра Ломбардского</a:t>
            </a:r>
          </a:p>
          <a:p>
            <a:r>
              <a:rPr lang="ru-RU" dirty="0"/>
              <a:t>Небольшие трактаты на теологические темы (такие, как евхаристия и знание Богом будущих случайных событий). </a:t>
            </a:r>
          </a:p>
          <a:p>
            <a:r>
              <a:rPr lang="ru-RU" dirty="0"/>
              <a:t>По физике – комментарий к «Физике» Аристотеля, а также «Вопросы» к этой работе и ее краткий свод. </a:t>
            </a:r>
          </a:p>
          <a:p>
            <a:endParaRPr lang="ru-RU" dirty="0"/>
          </a:p>
        </p:txBody>
      </p:sp>
    </p:spTree>
    <p:extLst>
      <p:ext uri="{BB962C8B-B14F-4D97-AF65-F5344CB8AC3E}">
        <p14:creationId xmlns:p14="http://schemas.microsoft.com/office/powerpoint/2010/main" val="321164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3700" y="419137"/>
            <a:ext cx="9433049" cy="7573652"/>
          </a:xfrm>
        </p:spPr>
        <p:txBody>
          <a:bodyPr>
            <a:normAutofit/>
          </a:bodyPr>
          <a:lstStyle/>
          <a:p>
            <a:r>
              <a:rPr lang="ru-RU" dirty="0"/>
              <a:t>Логические труды: толкование «Введения» Порфирия, толкования аристотелевских сочинений о категориях, «Об истолковании» и «О софистических опровержениях», а также «Сумму всей логики». </a:t>
            </a:r>
          </a:p>
          <a:p>
            <a:r>
              <a:rPr lang="ru-RU" dirty="0"/>
              <a:t>По политике – «Труд девяноста дней» и «Диалог».</a:t>
            </a:r>
          </a:p>
          <a:p>
            <a:endParaRPr lang="ru-RU" dirty="0"/>
          </a:p>
        </p:txBody>
      </p:sp>
    </p:spTree>
    <p:extLst>
      <p:ext uri="{BB962C8B-B14F-4D97-AF65-F5344CB8AC3E}">
        <p14:creationId xmlns:p14="http://schemas.microsoft.com/office/powerpoint/2010/main" val="416672847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716" y="450016"/>
            <a:ext cx="9361040" cy="7695696"/>
          </a:xfrm>
          <a:prstGeom prst="rect">
            <a:avLst/>
          </a:prstGeom>
          <a:noFill/>
        </p:spPr>
        <p:txBody>
          <a:bodyPr wrap="square" rtlCol="0">
            <a:spAutoFit/>
          </a:bodyPr>
          <a:lstStyle/>
          <a:p>
            <a:pPr indent="576072"/>
            <a:r>
              <a:rPr lang="ru-RU" sz="3529" dirty="0"/>
              <a:t>Философия не имеет никакой ценности для богослова, она даже не может доказать существования Бога, потому что Бог есть актуальная бесконечность.</a:t>
            </a:r>
          </a:p>
          <a:p>
            <a:pPr indent="576072"/>
            <a:r>
              <a:rPr lang="ru-RU" sz="3529" dirty="0"/>
              <a:t>«Под именем </a:t>
            </a:r>
            <a:r>
              <a:rPr lang="en-US" sz="3529" dirty="0"/>
              <a:t>“</a:t>
            </a:r>
            <a:r>
              <a:rPr lang="ru-RU" sz="3529" dirty="0"/>
              <a:t>Бог</a:t>
            </a:r>
            <a:r>
              <a:rPr lang="en-US" sz="3529" dirty="0"/>
              <a:t>”</a:t>
            </a:r>
            <a:r>
              <a:rPr lang="ru-RU" sz="3529" dirty="0"/>
              <a:t> теолог подразумевает бесконечное су­щее... И при таком понимании [термина] </a:t>
            </a:r>
            <a:r>
              <a:rPr lang="en-US" sz="3529" dirty="0"/>
              <a:t>“</a:t>
            </a:r>
            <a:r>
              <a:rPr lang="ru-RU" sz="3529" dirty="0"/>
              <a:t>Бог</a:t>
            </a:r>
            <a:r>
              <a:rPr lang="en-US" sz="3529" dirty="0"/>
              <a:t>”</a:t>
            </a:r>
            <a:r>
              <a:rPr lang="ru-RU" sz="3529" dirty="0"/>
              <a:t> существование Бога не очевидно, если исходить из возможностей естественного познания; следовательно, при таком понимании [термина] </a:t>
            </a:r>
            <a:r>
              <a:rPr lang="en-US" sz="3529" dirty="0"/>
              <a:t>“</a:t>
            </a:r>
            <a:r>
              <a:rPr lang="ru-RU" sz="3529" dirty="0"/>
              <a:t>Бог</a:t>
            </a:r>
            <a:r>
              <a:rPr lang="en-US" sz="3529" dirty="0"/>
              <a:t>”</a:t>
            </a:r>
            <a:r>
              <a:rPr lang="ru-RU" sz="3529" dirty="0"/>
              <a:t> естественным об­разом и с очевидностью о Боге нельзя доказать ничего».</a:t>
            </a:r>
          </a:p>
          <a:p>
            <a:pPr indent="576072"/>
            <a:r>
              <a:rPr lang="ru-RU" sz="3529" dirty="0"/>
              <a:t>Богословие опирается лишь на Писание, а предмет философии не зависит от богословия.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0277" y="509862"/>
            <a:ext cx="9454467" cy="7152599"/>
          </a:xfrm>
          <a:prstGeom prst="rect">
            <a:avLst/>
          </a:prstGeom>
          <a:noFill/>
        </p:spPr>
        <p:txBody>
          <a:bodyPr wrap="square" rtlCol="0">
            <a:spAutoFit/>
          </a:bodyPr>
          <a:lstStyle/>
          <a:p>
            <a:pPr indent="576072"/>
            <a:r>
              <a:rPr lang="ru-RU" sz="3529" dirty="0">
                <a:solidFill>
                  <a:srgbClr val="FF0000"/>
                </a:solidFill>
              </a:rPr>
              <a:t>Теория двух истин </a:t>
            </a:r>
          </a:p>
          <a:p>
            <a:pPr indent="576072"/>
            <a:r>
              <a:rPr lang="ru-RU" sz="3529" dirty="0"/>
              <a:t>От Иоанна </a:t>
            </a:r>
            <a:r>
              <a:rPr lang="ru-RU" sz="3529" dirty="0" err="1"/>
              <a:t>Дунса</a:t>
            </a:r>
            <a:r>
              <a:rPr lang="ru-RU" sz="3529" dirty="0"/>
              <a:t> Скота: Бог абсолютно свободен, воля Бога первична по отношению к Его разуму. Бог не ограничен ничем, даже Его идеями. Поэтому философские методы познания к Богу совершенно неприменимы.</a:t>
            </a:r>
          </a:p>
          <a:p>
            <a:pPr indent="576072"/>
            <a:r>
              <a:rPr lang="ru-RU" sz="3529" dirty="0"/>
              <a:t>«…Утверждаю далее, что теологиче­ское заключение, одно и то же по виду, не может доказываться в тео­логии и в естественном знании».</a:t>
            </a:r>
            <a:endParaRPr lang="en-US" sz="3529" dirty="0"/>
          </a:p>
          <a:p>
            <a:pPr indent="576072"/>
            <a:r>
              <a:rPr lang="ru-RU" sz="3529" dirty="0"/>
              <a:t>Истины философии и богословия отличаются друг от друга в силу различия и предметов и методов познания.</a:t>
            </a:r>
          </a:p>
        </p:txBody>
      </p:sp>
    </p:spTree>
    <p:extLst>
      <p:ext uri="{BB962C8B-B14F-4D97-AF65-F5344CB8AC3E}">
        <p14:creationId xmlns:p14="http://schemas.microsoft.com/office/powerpoint/2010/main" val="113389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792" y="419140"/>
            <a:ext cx="9792968" cy="7501644"/>
          </a:xfrm>
        </p:spPr>
        <p:txBody>
          <a:bodyPr>
            <a:normAutofit lnSpcReduction="10000"/>
          </a:bodyPr>
          <a:lstStyle/>
          <a:p>
            <a:pPr indent="576072"/>
            <a:r>
              <a:rPr lang="ru-RU" dirty="0"/>
              <a:t>Отсюда вытекает т.н. «Бритва Оккама». </a:t>
            </a:r>
          </a:p>
          <a:p>
            <a:pPr indent="576072"/>
            <a:r>
              <a:rPr lang="ru-RU" dirty="0"/>
              <a:t>«…Множественность не следует полагать без необходимости», поскольку «одно и то же заключение не может доказывать­ся различными науками».</a:t>
            </a:r>
          </a:p>
          <a:p>
            <a:pPr indent="576072"/>
            <a:r>
              <a:rPr lang="ru-RU" dirty="0"/>
              <a:t>Другая формулировка: «То, что можно объяснить посредством меньшего, не следует выражать посредством большего». </a:t>
            </a:r>
          </a:p>
          <a:p>
            <a:pPr indent="576072"/>
            <a:r>
              <a:rPr lang="ru-RU" dirty="0"/>
              <a:t>Знаменитой формулировки «Сущности не следует умножать без необходимости» у Оккама нет.</a:t>
            </a:r>
          </a:p>
          <a:p>
            <a:endParaRPr lang="ru-RU" dirty="0"/>
          </a:p>
          <a:p>
            <a:endParaRPr lang="ru-RU" dirty="0"/>
          </a:p>
        </p:txBody>
      </p:sp>
    </p:spTree>
    <p:extLst>
      <p:ext uri="{BB962C8B-B14F-4D97-AF65-F5344CB8AC3E}">
        <p14:creationId xmlns:p14="http://schemas.microsoft.com/office/powerpoint/2010/main" val="416847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715" y="270003"/>
            <a:ext cx="9217025" cy="7074885"/>
          </a:xfrm>
          <a:prstGeom prst="rect">
            <a:avLst/>
          </a:prstGeom>
          <a:noFill/>
        </p:spPr>
        <p:txBody>
          <a:bodyPr wrap="square" rtlCol="0">
            <a:spAutoFit/>
          </a:bodyPr>
          <a:lstStyle/>
          <a:p>
            <a:pPr indent="576072"/>
            <a:r>
              <a:rPr lang="ru-RU" sz="3529" dirty="0">
                <a:solidFill>
                  <a:srgbClr val="FF0000"/>
                </a:solidFill>
              </a:rPr>
              <a:t>Номинализм. </a:t>
            </a:r>
          </a:p>
          <a:p>
            <a:pPr indent="576072"/>
            <a:r>
              <a:rPr lang="ru-RU" sz="3529" dirty="0"/>
              <a:t>Универсалия – это понятие, а понятие – это знак: «…всякая универсалия есть единая единичная вещь, а поэтому является универсалией только по обозначению: поскольку есть знак многого». </a:t>
            </a:r>
          </a:p>
          <a:p>
            <a:pPr indent="576072"/>
            <a:r>
              <a:rPr lang="ru-RU" sz="3529" dirty="0"/>
              <a:t>Универсалии возникают в уме человека в результате интенции, т.е. направленности субъекта на объект. Поэтому универсалия есть не что иное, как интенция души. </a:t>
            </a:r>
          </a:p>
          <a:p>
            <a:pPr indent="576072"/>
            <a:r>
              <a:rPr lang="ru-RU" sz="3529" dirty="0"/>
              <a:t>«Бритва Оккама» — для защиты эмпиризма в споре об универсалиях. </a:t>
            </a:r>
          </a:p>
          <a:p>
            <a:endParaRPr lang="ru-RU" sz="3024"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91692" y="328412"/>
            <a:ext cx="9433048" cy="7390277"/>
          </a:xfrm>
        </p:spPr>
        <p:txBody>
          <a:bodyPr/>
          <a:lstStyle/>
          <a:p>
            <a:r>
              <a:rPr lang="ru-RU" dirty="0"/>
              <a:t>Значение. </a:t>
            </a:r>
          </a:p>
          <a:p>
            <a:r>
              <a:rPr lang="ru-RU" dirty="0"/>
              <a:t>С одной стороны, </a:t>
            </a:r>
            <a:r>
              <a:rPr lang="ru-RU" dirty="0" err="1"/>
              <a:t>оккамизм</a:t>
            </a:r>
            <a:r>
              <a:rPr lang="ru-RU" dirty="0"/>
              <a:t> подготавливал Реформацию с ее учением об оправдании человека «только верою»,  с другой  — его эмпиризм и номинализм способствовали росту научного знания.</a:t>
            </a:r>
          </a:p>
          <a:p>
            <a:endParaRPr lang="ru-RU" dirty="0"/>
          </a:p>
        </p:txBody>
      </p:sp>
    </p:spTree>
    <p:extLst>
      <p:ext uri="{BB962C8B-B14F-4D97-AF65-F5344CB8AC3E}">
        <p14:creationId xmlns:p14="http://schemas.microsoft.com/office/powerpoint/2010/main" val="140744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749" y="269995"/>
            <a:ext cx="10260977" cy="635430"/>
          </a:xfrm>
          <a:prstGeom prst="rect">
            <a:avLst/>
          </a:prstGeom>
          <a:noFill/>
        </p:spPr>
        <p:txBody>
          <a:bodyPr wrap="square" rtlCol="0">
            <a:spAutoFit/>
          </a:bodyPr>
          <a:lstStyle/>
          <a:p>
            <a:pPr algn="ctr"/>
            <a:r>
              <a:rPr lang="ru-RU" sz="3529" b="1" dirty="0" err="1"/>
              <a:t>Оккамизм</a:t>
            </a:r>
            <a:endParaRPr lang="ru-RU" sz="3529" dirty="0"/>
          </a:p>
        </p:txBody>
      </p:sp>
      <p:sp>
        <p:nvSpPr>
          <p:cNvPr id="3" name="TextBox 2"/>
          <p:cNvSpPr txBox="1"/>
          <p:nvPr/>
        </p:nvSpPr>
        <p:spPr>
          <a:xfrm>
            <a:off x="1079724" y="1170088"/>
            <a:ext cx="9361040" cy="7073090"/>
          </a:xfrm>
          <a:prstGeom prst="rect">
            <a:avLst/>
          </a:prstGeom>
          <a:noFill/>
        </p:spPr>
        <p:txBody>
          <a:bodyPr wrap="square" rtlCol="0">
            <a:spAutoFit/>
          </a:bodyPr>
          <a:lstStyle/>
          <a:p>
            <a:r>
              <a:rPr lang="ru-RU" sz="3024" dirty="0"/>
              <a:t>25 октября 1339 г. в Париже учение Оккама осуждено.</a:t>
            </a:r>
          </a:p>
          <a:p>
            <a:pPr algn="ctr"/>
            <a:r>
              <a:rPr lang="ru-RU" sz="3024" b="1" dirty="0"/>
              <a:t>Жан из </a:t>
            </a:r>
            <a:r>
              <a:rPr lang="ru-RU" sz="3024" b="1" dirty="0" err="1"/>
              <a:t>Мирекура</a:t>
            </a:r>
            <a:r>
              <a:rPr lang="ru-RU" sz="3024" dirty="0"/>
              <a:t> (</a:t>
            </a:r>
            <a:r>
              <a:rPr lang="ru-RU" sz="3024" dirty="0" err="1"/>
              <a:t>цистерианец</a:t>
            </a:r>
            <a:r>
              <a:rPr lang="ru-RU" sz="3024" dirty="0"/>
              <a:t>). </a:t>
            </a:r>
          </a:p>
          <a:p>
            <a:r>
              <a:rPr lang="ru-RU" sz="3024" dirty="0"/>
              <a:t>В 1347 г. были осуждены его 40 тезисов.</a:t>
            </a:r>
          </a:p>
          <a:p>
            <a:r>
              <a:rPr lang="ru-RU" sz="3024" dirty="0"/>
              <a:t>Два порядка очевидности. </a:t>
            </a:r>
          </a:p>
          <a:p>
            <a:pPr marL="432054" indent="-432054">
              <a:buAutoNum type="arabicPeriod"/>
            </a:pPr>
            <a:r>
              <a:rPr lang="ru-RU" sz="3024" dirty="0"/>
              <a:t>Очевидность  принципа противоречия. </a:t>
            </a:r>
          </a:p>
          <a:p>
            <a:pPr marL="432054" indent="-432054">
              <a:buAutoNum type="arabicPeriod"/>
            </a:pPr>
            <a:r>
              <a:rPr lang="ru-RU" sz="3024" dirty="0"/>
              <a:t>Опыт</a:t>
            </a:r>
          </a:p>
          <a:p>
            <a:pPr marL="1008126" lvl="1" indent="-432054"/>
            <a:r>
              <a:rPr lang="ru-RU" sz="3024" dirty="0"/>
              <a:t>А) внутренний опыт, которым каждый обладает благодаря своему существованию. Если кто-нибудь сомневается в собственном существовании, то уже одно это вынуждает его признать, что он существует, ибо для того, чтобы сомневаться, нужно быть.</a:t>
            </a:r>
          </a:p>
          <a:p>
            <a:pPr marL="1008126" lvl="1" indent="-432054"/>
            <a:r>
              <a:rPr lang="ru-RU" sz="3024" dirty="0"/>
              <a:t>Б) внешний опыт. Его естественная очевидность — та, на которую дают согласие, не опасаясь возможного заблуждения.</a:t>
            </a:r>
            <a:endParaRPr lang="ru-RU" sz="2268"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3739" y="360012"/>
            <a:ext cx="8928993" cy="7335534"/>
          </a:xfrm>
          <a:prstGeom prst="rect">
            <a:avLst/>
          </a:prstGeom>
          <a:noFill/>
        </p:spPr>
        <p:txBody>
          <a:bodyPr wrap="square" rtlCol="0">
            <a:spAutoFit/>
          </a:bodyPr>
          <a:lstStyle/>
          <a:p>
            <a:pPr marL="0" lvl="1"/>
            <a:r>
              <a:rPr lang="ru-RU" sz="3200" dirty="0"/>
              <a:t>Это  различие позволяет классифицировать наши знания по степени надежности.</a:t>
            </a:r>
          </a:p>
          <a:p>
            <a:pPr marL="0" lvl="1"/>
            <a:r>
              <a:rPr lang="ru-RU" sz="3200" dirty="0"/>
              <a:t>Очевидностью третьего рода обладают и естественная теология, и наука о внешнем мире. Она не заходит дальше, ибо Бог может вызвать у нас любое ощущение, даже если соответствующего объекта не существует.</a:t>
            </a:r>
          </a:p>
          <a:p>
            <a:pPr marL="0" lvl="1"/>
            <a:r>
              <a:rPr lang="ru-RU" sz="3200" dirty="0"/>
              <a:t>«Для меня не очевидно, не вполне доказуемо и не следует из веры, что невозможно, чтобы Бог сделал так, дабы мир никогда не существовал». (Осуждено).</a:t>
            </a:r>
          </a:p>
          <a:p>
            <a:pPr marL="0" lvl="1"/>
            <a:r>
              <a:rPr lang="ru-RU" sz="3200" dirty="0"/>
              <a:t>Вывод: все, что есть и каким бы образом это ни было, — Бог желает, чтобы это было так. Даже зло и грех.</a:t>
            </a:r>
          </a:p>
          <a:p>
            <a:endParaRPr lang="ru-RU" sz="2268" dirty="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9761" y="450021"/>
            <a:ext cx="10350987" cy="7089313"/>
          </a:xfrm>
          <a:prstGeom prst="rect">
            <a:avLst/>
          </a:prstGeom>
          <a:noFill/>
        </p:spPr>
        <p:txBody>
          <a:bodyPr wrap="square" rtlCol="0">
            <a:spAutoFit/>
          </a:bodyPr>
          <a:lstStyle/>
          <a:p>
            <a:pPr algn="ctr"/>
            <a:r>
              <a:rPr lang="ru-RU" sz="3600" b="1" dirty="0"/>
              <a:t>Николай из </a:t>
            </a:r>
            <a:r>
              <a:rPr lang="ru-RU" sz="3600" b="1" dirty="0" err="1"/>
              <a:t>Отрекура</a:t>
            </a:r>
            <a:r>
              <a:rPr lang="ru-RU" sz="3600" dirty="0"/>
              <a:t> (</a:t>
            </a:r>
            <a:r>
              <a:rPr lang="ru-RU" sz="3600" dirty="0" err="1"/>
              <a:t>ок</a:t>
            </a:r>
            <a:r>
              <a:rPr lang="ru-RU" sz="3600" dirty="0"/>
              <a:t>. 1299 — 16 или 17 июля 1369)</a:t>
            </a:r>
          </a:p>
          <a:p>
            <a:r>
              <a:rPr lang="ru-RU" sz="3600" dirty="0"/>
              <a:t>Член </a:t>
            </a:r>
            <a:r>
              <a:rPr lang="ru-RU" sz="3600" dirty="0" err="1"/>
              <a:t>Сорбоннского</a:t>
            </a:r>
            <a:r>
              <a:rPr lang="ru-RU" sz="3600" dirty="0"/>
              <a:t> сообщества между 1320 и 1327 гг., магистр искусств и лиценциат философии. Его работы были публично были сожжены 25 ноября 1347 г. </a:t>
            </a:r>
          </a:p>
          <a:p>
            <a:r>
              <a:rPr lang="ru-RU" sz="3600" dirty="0"/>
              <a:t>Существует только один вид абсолютно надежных знаний — непосредственно очевидные знания. </a:t>
            </a:r>
          </a:p>
          <a:p>
            <a:r>
              <a:rPr lang="ru-RU" sz="3600" dirty="0"/>
              <a:t>Первый принцип, к которому должно сводиться все достоверное знание, это принцип противоречия.</a:t>
            </a:r>
          </a:p>
          <a:p>
            <a:r>
              <a:rPr lang="ru-RU" sz="3600" dirty="0"/>
              <a:t>Второй — экспериментальная констатация.</a:t>
            </a:r>
          </a:p>
          <a:p>
            <a:endParaRPr lang="ru-RU" sz="3600" dirty="0"/>
          </a:p>
          <a:p>
            <a:endParaRPr lang="ru-RU" sz="2268"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83780" y="419141"/>
            <a:ext cx="9360926" cy="7501640"/>
          </a:xfrm>
        </p:spPr>
        <p:txBody>
          <a:bodyPr>
            <a:normAutofit fontScale="92500" lnSpcReduction="10000"/>
          </a:bodyPr>
          <a:lstStyle/>
          <a:p>
            <a:pPr algn="ctr">
              <a:buNone/>
            </a:pPr>
            <a:r>
              <a:rPr lang="ru-RU" b="1" dirty="0">
                <a:solidFill>
                  <a:schemeClr val="tx1"/>
                </a:solidFill>
              </a:rPr>
              <a:t>Вера и разум</a:t>
            </a:r>
          </a:p>
          <a:p>
            <a:r>
              <a:rPr lang="ru-RU" dirty="0">
                <a:solidFill>
                  <a:schemeClr val="tx1"/>
                </a:solidFill>
              </a:rPr>
              <a:t>«Ни один разумный среди нас не запрещает исследовать и обсуждать веру при помощи разумных доказательств, и никто разумно не успокаивается на сомнительном, если только разумом не предпосылается то, на чем должно успокоиться… веру нужно защищать и утверждать больше всего </a:t>
            </a:r>
            <a:r>
              <a:rPr lang="ru-RU" dirty="0">
                <a:solidFill>
                  <a:srgbClr val="FF0000"/>
                </a:solidFill>
              </a:rPr>
              <a:t>при помощи разумных доводов</a:t>
            </a:r>
            <a:r>
              <a:rPr lang="ru-RU" dirty="0">
                <a:solidFill>
                  <a:schemeClr val="tx1"/>
                </a:solidFill>
              </a:rPr>
              <a:t>».</a:t>
            </a:r>
          </a:p>
          <a:p>
            <a:r>
              <a:rPr lang="ru-RU" i="1" dirty="0">
                <a:solidFill>
                  <a:schemeClr val="tx1"/>
                </a:solidFill>
              </a:rPr>
              <a:t>«Я понимаю, чтобы верить». </a:t>
            </a:r>
          </a:p>
          <a:p>
            <a:r>
              <a:rPr lang="ru-RU" dirty="0"/>
              <a:t>Бернард </a:t>
            </a:r>
            <a:r>
              <a:rPr lang="ru-RU" dirty="0" err="1"/>
              <a:t>Клервоский</a:t>
            </a:r>
            <a:r>
              <a:rPr lang="ru-RU" dirty="0"/>
              <a:t>: Абеляр осмеивает веру простых.</a:t>
            </a:r>
            <a:endParaRPr lang="ru-RU" dirty="0">
              <a:solidFill>
                <a:schemeClr val="tx1"/>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01B2DB-9C08-478D-937D-5163FE6FA7B8}"/>
              </a:ext>
            </a:extLst>
          </p:cNvPr>
          <p:cNvSpPr txBox="1"/>
          <p:nvPr/>
        </p:nvSpPr>
        <p:spPr>
          <a:xfrm>
            <a:off x="1079724" y="791989"/>
            <a:ext cx="9001000" cy="6494085"/>
          </a:xfrm>
          <a:prstGeom prst="rect">
            <a:avLst/>
          </a:prstGeom>
          <a:noFill/>
        </p:spPr>
        <p:txBody>
          <a:bodyPr wrap="square" rtlCol="0">
            <a:spAutoFit/>
          </a:bodyPr>
          <a:lstStyle/>
          <a:p>
            <a:r>
              <a:rPr lang="ru-RU" sz="3200" dirty="0"/>
              <a:t>Вывод: из того, что нечто есть, нельзя со всей очевидностью заключить, что существует нечто другое.</a:t>
            </a:r>
          </a:p>
          <a:p>
            <a:r>
              <a:rPr lang="ru-RU" sz="3200" dirty="0"/>
              <a:t>Отсюда следует, что связь, объединяющая причину и следствие, не является ни необходимой, ни очевидной. Можно обладать непосредственным и достоверным знанием о причинности только во время чувственного опыта.</a:t>
            </a:r>
          </a:p>
          <a:p>
            <a:r>
              <a:rPr lang="ru-RU" sz="3200" dirty="0"/>
              <a:t>Если даны чувственно воспринимаемые предметы, нельзя с полной очевидностью прийти к заключению о существовании субстанций.</a:t>
            </a:r>
          </a:p>
          <a:p>
            <a:r>
              <a:rPr lang="ru-RU" sz="3200" dirty="0"/>
              <a:t>Следовательно, исходя из мира, нельзя что-либо заключить относительно Бога.</a:t>
            </a:r>
          </a:p>
        </p:txBody>
      </p:sp>
    </p:spTree>
    <p:extLst>
      <p:ext uri="{BB962C8B-B14F-4D97-AF65-F5344CB8AC3E}">
        <p14:creationId xmlns:p14="http://schemas.microsoft.com/office/powerpoint/2010/main" val="326034753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716" y="360009"/>
            <a:ext cx="10063040" cy="7033720"/>
          </a:xfrm>
          <a:prstGeom prst="rect">
            <a:avLst/>
          </a:prstGeom>
          <a:noFill/>
        </p:spPr>
        <p:txBody>
          <a:bodyPr wrap="square" rtlCol="0">
            <a:spAutoFit/>
          </a:bodyPr>
          <a:lstStyle/>
          <a:p>
            <a:pPr algn="ctr"/>
            <a:r>
              <a:rPr lang="ru-RU" sz="3276" b="1" dirty="0"/>
              <a:t>Жан (Иоанн) Буридан из </a:t>
            </a:r>
            <a:r>
              <a:rPr lang="ru-RU" sz="3276" b="1" dirty="0" err="1"/>
              <a:t>Бетюна</a:t>
            </a:r>
            <a:r>
              <a:rPr lang="ru-RU" sz="3276" b="1" dirty="0"/>
              <a:t> </a:t>
            </a:r>
            <a:br>
              <a:rPr lang="ru-RU" sz="3276" b="1" dirty="0"/>
            </a:br>
            <a:r>
              <a:rPr lang="ru-RU" sz="3276" dirty="0"/>
              <a:t>(</a:t>
            </a:r>
            <a:r>
              <a:rPr lang="ru-RU" sz="3276" dirty="0" err="1"/>
              <a:t>ок</a:t>
            </a:r>
            <a:r>
              <a:rPr lang="ru-RU" sz="3276" dirty="0"/>
              <a:t>. 1300 — ум. после 1358)</a:t>
            </a:r>
            <a:r>
              <a:rPr lang="ru-RU" sz="3276" b="1" dirty="0"/>
              <a:t>.</a:t>
            </a:r>
            <a:r>
              <a:rPr lang="ru-RU" sz="3276" dirty="0"/>
              <a:t> </a:t>
            </a:r>
          </a:p>
          <a:p>
            <a:pPr algn="ctr"/>
            <a:endParaRPr lang="ru-RU" sz="3276" dirty="0"/>
          </a:p>
          <a:p>
            <a:pPr indent="317521"/>
            <a:r>
              <a:rPr lang="ru-RU" sz="3276" dirty="0"/>
              <a:t>Учился в Парижском университете у Уильяма Оккама.</a:t>
            </a:r>
          </a:p>
          <a:p>
            <a:pPr indent="317521"/>
            <a:r>
              <a:rPr lang="ru-RU" sz="3276" dirty="0"/>
              <a:t>Ректор Парижского университета в 1328 и в 1340 г. </a:t>
            </a:r>
          </a:p>
          <a:p>
            <a:pPr indent="317521"/>
            <a:r>
              <a:rPr lang="ru-RU" sz="3276" b="1" i="1" dirty="0"/>
              <a:t>Работы:</a:t>
            </a:r>
          </a:p>
          <a:p>
            <a:pPr indent="317521"/>
            <a:r>
              <a:rPr lang="ru-RU" sz="3276" dirty="0"/>
              <a:t>«Сумма логики», </a:t>
            </a:r>
          </a:p>
          <a:p>
            <a:pPr indent="317521"/>
            <a:r>
              <a:rPr lang="ru-RU" sz="3276" dirty="0"/>
              <a:t>«Вопросы о </a:t>
            </a:r>
            <a:r>
              <a:rPr lang="en-US" sz="3276" dirty="0"/>
              <a:t>“</a:t>
            </a:r>
            <a:r>
              <a:rPr lang="ru-RU" sz="3276" dirty="0"/>
              <a:t>Физике</a:t>
            </a:r>
            <a:r>
              <a:rPr lang="en-US" sz="3276" dirty="0"/>
              <a:t>”</a:t>
            </a:r>
            <a:r>
              <a:rPr lang="ru-RU" sz="3276" dirty="0"/>
              <a:t>», </a:t>
            </a:r>
          </a:p>
          <a:p>
            <a:pPr indent="317521"/>
            <a:r>
              <a:rPr lang="ru-RU" sz="3276" dirty="0"/>
              <a:t>«О душе», </a:t>
            </a:r>
          </a:p>
          <a:p>
            <a:pPr indent="317521"/>
            <a:r>
              <a:rPr lang="ru-RU" sz="3276" dirty="0"/>
              <a:t>«Метафизика», </a:t>
            </a:r>
          </a:p>
          <a:p>
            <a:pPr indent="317521"/>
            <a:r>
              <a:rPr lang="ru-RU" sz="3276" dirty="0"/>
              <a:t>«Этика», </a:t>
            </a:r>
          </a:p>
          <a:p>
            <a:pPr indent="317521"/>
            <a:r>
              <a:rPr lang="ru-RU" sz="3276" dirty="0"/>
              <a:t>«Политика».</a:t>
            </a:r>
          </a:p>
          <a:p>
            <a:endParaRPr lang="ru-RU" sz="252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D91A57B-79C6-410D-808B-4B98C16EF295}"/>
              </a:ext>
            </a:extLst>
          </p:cNvPr>
          <p:cNvSpPr>
            <a:spLocks noGrp="1"/>
          </p:cNvSpPr>
          <p:nvPr>
            <p:ph idx="1"/>
          </p:nvPr>
        </p:nvSpPr>
        <p:spPr>
          <a:xfrm>
            <a:off x="791692" y="600587"/>
            <a:ext cx="9649072" cy="7118098"/>
          </a:xfrm>
        </p:spPr>
        <p:txBody>
          <a:bodyPr>
            <a:normAutofit/>
          </a:bodyPr>
          <a:lstStyle/>
          <a:p>
            <a:r>
              <a:rPr lang="ru-RU" dirty="0">
                <a:solidFill>
                  <a:srgbClr val="FF0000"/>
                </a:solidFill>
              </a:rPr>
              <a:t>Движение брошенного тела.</a:t>
            </a:r>
          </a:p>
          <a:p>
            <a:pPr indent="-408240"/>
            <a:r>
              <a:rPr lang="ru-RU" dirty="0">
                <a:solidFill>
                  <a:srgbClr val="00B0F0"/>
                </a:solidFill>
              </a:rPr>
              <a:t>Аристотель: </a:t>
            </a:r>
            <a:r>
              <a:rPr lang="ru-RU" dirty="0">
                <a:latin typeface="Calibri" pitchFamily="34" charset="0"/>
                <a:cs typeface="Calibri" pitchFamily="34" charset="0"/>
              </a:rPr>
              <a:t>«Приведенный в движение воздух сообщает движение более быстрое по сравнению с перемещением [тела] в его собственное место; в пустоте же ничего подобного не происходит и двигаться можно только путем перенесения» (Физ. </a:t>
            </a:r>
            <a:r>
              <a:rPr lang="en-US" dirty="0">
                <a:latin typeface="Calibri" pitchFamily="34" charset="0"/>
                <a:cs typeface="Calibri" pitchFamily="34" charset="0"/>
              </a:rPr>
              <a:t>IV</a:t>
            </a:r>
            <a:r>
              <a:rPr lang="ru-RU" dirty="0">
                <a:latin typeface="Calibri" pitchFamily="34" charset="0"/>
                <a:cs typeface="Calibri" pitchFamily="34" charset="0"/>
              </a:rPr>
              <a:t>, 8). </a:t>
            </a:r>
          </a:p>
          <a:p>
            <a:pPr indent="-408240"/>
            <a:r>
              <a:rPr lang="ru-RU" dirty="0">
                <a:latin typeface="Calibri" pitchFamily="34" charset="0"/>
                <a:cs typeface="Calibri" pitchFamily="34" charset="0"/>
              </a:rPr>
              <a:t>Природа не терпит пустоты, иначе движение было бы не повсеместным: пустота разделяла бы тела.</a:t>
            </a:r>
          </a:p>
          <a:p>
            <a:endParaRPr lang="ru-RU" dirty="0"/>
          </a:p>
        </p:txBody>
      </p:sp>
    </p:spTree>
    <p:extLst>
      <p:ext uri="{BB962C8B-B14F-4D97-AF65-F5344CB8AC3E}">
        <p14:creationId xmlns:p14="http://schemas.microsoft.com/office/powerpoint/2010/main" val="177032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D91A57B-79C6-410D-808B-4B98C16EF295}"/>
              </a:ext>
            </a:extLst>
          </p:cNvPr>
          <p:cNvSpPr>
            <a:spLocks noGrp="1"/>
          </p:cNvSpPr>
          <p:nvPr>
            <p:ph idx="1"/>
          </p:nvPr>
        </p:nvSpPr>
        <p:spPr>
          <a:xfrm>
            <a:off x="1151732" y="600587"/>
            <a:ext cx="9217024" cy="7118098"/>
          </a:xfrm>
        </p:spPr>
        <p:txBody>
          <a:bodyPr>
            <a:normAutofit fontScale="85000" lnSpcReduction="20000"/>
          </a:bodyPr>
          <a:lstStyle/>
          <a:p>
            <a:pPr marL="0" indent="0">
              <a:lnSpc>
                <a:spcPct val="120000"/>
              </a:lnSpc>
              <a:buNone/>
            </a:pPr>
            <a:r>
              <a:rPr lang="ru-RU" dirty="0">
                <a:solidFill>
                  <a:srgbClr val="00B0F0"/>
                </a:solidFill>
              </a:rPr>
              <a:t>Жан Буридан: </a:t>
            </a:r>
            <a:r>
              <a:rPr lang="ru-RU" dirty="0"/>
              <a:t>«Доказывается, что он (движущийся предмет) </a:t>
            </a:r>
            <a:r>
              <a:rPr lang="ru-RU" dirty="0">
                <a:solidFill>
                  <a:srgbClr val="FF0000"/>
                </a:solidFill>
              </a:rPr>
              <a:t>не движется воздухом</a:t>
            </a:r>
            <a:r>
              <a:rPr lang="ru-RU" dirty="0"/>
              <a:t>, ибо его необходимо прорезать, кажется, что он скорее </a:t>
            </a:r>
            <a:r>
              <a:rPr lang="ru-RU" dirty="0">
                <a:solidFill>
                  <a:srgbClr val="FF0000"/>
                </a:solidFill>
              </a:rPr>
              <a:t>сопротивляется</a:t>
            </a:r>
            <a:r>
              <a:rPr lang="ru-RU" dirty="0"/>
              <a:t> [движению]; кроме того, если вы скажете, что  сначала двигатель двигал как и бросаемое тело, так и соседний ему воздух, и что движущийся воздух приводит в движение и брошенное тело на определенное расстояние, вопрос опять же возникает, с помощью чего движется воздух после того, как двигатель перестал причинять движение. Трудность на самом деле в этом случае так же велика, как движение брошенного камня». </a:t>
            </a:r>
          </a:p>
          <a:p>
            <a:endParaRPr lang="ru-RU" dirty="0"/>
          </a:p>
        </p:txBody>
      </p:sp>
    </p:spTree>
    <p:extLst>
      <p:ext uri="{BB962C8B-B14F-4D97-AF65-F5344CB8AC3E}">
        <p14:creationId xmlns:p14="http://schemas.microsoft.com/office/powerpoint/2010/main" val="116112498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238F087-8B14-4125-A596-B75AE6B9D256}"/>
              </a:ext>
            </a:extLst>
          </p:cNvPr>
          <p:cNvSpPr>
            <a:spLocks noGrp="1"/>
          </p:cNvSpPr>
          <p:nvPr>
            <p:ph idx="1"/>
          </p:nvPr>
        </p:nvSpPr>
        <p:spPr>
          <a:xfrm>
            <a:off x="863699" y="600587"/>
            <a:ext cx="9505057" cy="7392202"/>
          </a:xfrm>
        </p:spPr>
        <p:txBody>
          <a:bodyPr>
            <a:normAutofit fontScale="85000" lnSpcReduction="10000"/>
          </a:bodyPr>
          <a:lstStyle/>
          <a:p>
            <a:pPr>
              <a:lnSpc>
                <a:spcPct val="120000"/>
              </a:lnSpc>
            </a:pPr>
            <a:r>
              <a:rPr lang="ru-RU" dirty="0">
                <a:solidFill>
                  <a:srgbClr val="00B0F0"/>
                </a:solidFill>
              </a:rPr>
              <a:t>Первый опыт </a:t>
            </a:r>
            <a:r>
              <a:rPr lang="ru-RU" dirty="0"/>
              <a:t>– вращение </a:t>
            </a:r>
            <a:r>
              <a:rPr lang="ru-RU" dirty="0">
                <a:solidFill>
                  <a:srgbClr val="FF0000"/>
                </a:solidFill>
              </a:rPr>
              <a:t>волчка</a:t>
            </a:r>
            <a:r>
              <a:rPr lang="ru-RU" dirty="0"/>
              <a:t>.</a:t>
            </a:r>
          </a:p>
          <a:p>
            <a:pPr>
              <a:lnSpc>
                <a:spcPct val="120000"/>
              </a:lnSpc>
            </a:pPr>
            <a:r>
              <a:rPr lang="ru-RU" dirty="0"/>
              <a:t>«</a:t>
            </a:r>
            <a:r>
              <a:rPr lang="ru-RU" dirty="0">
                <a:solidFill>
                  <a:srgbClr val="00B0F0"/>
                </a:solidFill>
              </a:rPr>
              <a:t>Второй опыт </a:t>
            </a:r>
            <a:r>
              <a:rPr lang="ru-RU" dirty="0"/>
              <a:t>– это </a:t>
            </a:r>
            <a:r>
              <a:rPr lang="ru-RU" dirty="0">
                <a:solidFill>
                  <a:srgbClr val="FF0000"/>
                </a:solidFill>
              </a:rPr>
              <a:t>копье</a:t>
            </a:r>
            <a:r>
              <a:rPr lang="ru-RU" dirty="0"/>
              <a:t>, имеющее острый наконечник на обоих концах; после того, как оно было выпущено, данное копье не будет двигаться в меньшей степени, чем в случае отсутствия острого заднего наконечника, и тем не менее следующий за ним воздух не мог проталкивать такой наконечник, так как он легко бы прорезал воздух».</a:t>
            </a:r>
          </a:p>
          <a:p>
            <a:pPr>
              <a:lnSpc>
                <a:spcPct val="120000"/>
              </a:lnSpc>
            </a:pPr>
            <a:r>
              <a:rPr lang="ru-RU" dirty="0">
                <a:solidFill>
                  <a:srgbClr val="00B0F0"/>
                </a:solidFill>
              </a:rPr>
              <a:t>Третий опыт </a:t>
            </a:r>
            <a:r>
              <a:rPr lang="ru-RU" dirty="0"/>
              <a:t>– разбежавшийся </a:t>
            </a:r>
            <a:r>
              <a:rPr lang="ru-RU" dirty="0">
                <a:solidFill>
                  <a:srgbClr val="FF0000"/>
                </a:solidFill>
              </a:rPr>
              <a:t>прыгун</a:t>
            </a:r>
            <a:r>
              <a:rPr lang="ru-RU" dirty="0"/>
              <a:t> не чувствует дующий ему в спину воздух, а только воздух, который сопротивляется ему спереди.</a:t>
            </a:r>
          </a:p>
          <a:p>
            <a:endParaRPr lang="ru-RU" dirty="0"/>
          </a:p>
        </p:txBody>
      </p:sp>
    </p:spTree>
    <p:extLst>
      <p:ext uri="{BB962C8B-B14F-4D97-AF65-F5344CB8AC3E}">
        <p14:creationId xmlns:p14="http://schemas.microsoft.com/office/powerpoint/2010/main" val="291495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B13693F-47E0-4BB0-8BDD-9ECE267123E2}"/>
              </a:ext>
            </a:extLst>
          </p:cNvPr>
          <p:cNvSpPr>
            <a:spLocks noGrp="1"/>
          </p:cNvSpPr>
          <p:nvPr>
            <p:ph idx="1"/>
          </p:nvPr>
        </p:nvSpPr>
        <p:spPr>
          <a:xfrm>
            <a:off x="1151732" y="509862"/>
            <a:ext cx="9217024" cy="7554935"/>
          </a:xfrm>
        </p:spPr>
        <p:txBody>
          <a:bodyPr>
            <a:normAutofit/>
          </a:bodyPr>
          <a:lstStyle/>
          <a:p>
            <a:pPr marL="0" indent="0">
              <a:lnSpc>
                <a:spcPct val="120000"/>
              </a:lnSpc>
              <a:buNone/>
            </a:pPr>
            <a:r>
              <a:rPr lang="ru-RU" dirty="0"/>
              <a:t>«Поэтому мы можем и должны сказать, что в камень или в любое бросаемое тело </a:t>
            </a:r>
            <a:r>
              <a:rPr lang="ru-RU" dirty="0">
                <a:solidFill>
                  <a:srgbClr val="FF0000"/>
                </a:solidFill>
              </a:rPr>
              <a:t>вкладывается нечто</a:t>
            </a:r>
            <a:r>
              <a:rPr lang="ru-RU" dirty="0"/>
              <a:t>, что является </a:t>
            </a:r>
            <a:r>
              <a:rPr lang="ru-RU" dirty="0">
                <a:solidFill>
                  <a:srgbClr val="FF0000"/>
                </a:solidFill>
              </a:rPr>
              <a:t>движущей силой данного тела</a:t>
            </a:r>
            <a:r>
              <a:rPr lang="ru-RU" dirty="0"/>
              <a:t>, и это лучше, чем прибегать к действию воздуха для объяснения движения брошенного тела. Кажется, что воздух сопротивляется [движению]». </a:t>
            </a:r>
          </a:p>
        </p:txBody>
      </p:sp>
    </p:spTree>
    <p:extLst>
      <p:ext uri="{BB962C8B-B14F-4D97-AF65-F5344CB8AC3E}">
        <p14:creationId xmlns:p14="http://schemas.microsoft.com/office/powerpoint/2010/main" val="276530194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B13693F-47E0-4BB0-8BDD-9ECE267123E2}"/>
              </a:ext>
            </a:extLst>
          </p:cNvPr>
          <p:cNvSpPr>
            <a:spLocks noGrp="1"/>
          </p:cNvSpPr>
          <p:nvPr>
            <p:ph idx="1"/>
          </p:nvPr>
        </p:nvSpPr>
        <p:spPr>
          <a:xfrm>
            <a:off x="1223740" y="509862"/>
            <a:ext cx="9145016" cy="7554935"/>
          </a:xfrm>
        </p:spPr>
        <p:txBody>
          <a:bodyPr>
            <a:normAutofit fontScale="92500" lnSpcReduction="10000"/>
          </a:bodyPr>
          <a:lstStyle/>
          <a:p>
            <a:pPr marL="0" indent="0">
              <a:lnSpc>
                <a:spcPct val="120000"/>
              </a:lnSpc>
              <a:buNone/>
            </a:pPr>
            <a:r>
              <a:rPr lang="ru-RU" dirty="0"/>
              <a:t>«Мне кажется, что двигатель, перемещающий предмет движения, сообщает ему </a:t>
            </a:r>
            <a:r>
              <a:rPr lang="ru-RU" dirty="0">
                <a:solidFill>
                  <a:srgbClr val="FF0000"/>
                </a:solidFill>
              </a:rPr>
              <a:t>импетус</a:t>
            </a:r>
            <a:r>
              <a:rPr lang="ru-RU" dirty="0"/>
              <a:t> или определенную движущую силу </a:t>
            </a:r>
            <a:r>
              <a:rPr lang="it-IT" dirty="0"/>
              <a:t>(vis motiva)</a:t>
            </a:r>
            <a:r>
              <a:rPr lang="ru-RU" dirty="0"/>
              <a:t> того брошенного тела в ту сторону, в которую двигатель двигал его, как вверх, так и вниз, как в разные стороны, так и по кругу, и чем быстрее двигатель перемещает тот объект, тем сильнее будет импетус. И в силу данного импетуса камень перемещается и после того, как двигатель прекратил движение».</a:t>
            </a:r>
          </a:p>
        </p:txBody>
      </p:sp>
    </p:spTree>
    <p:extLst>
      <p:ext uri="{BB962C8B-B14F-4D97-AF65-F5344CB8AC3E}">
        <p14:creationId xmlns:p14="http://schemas.microsoft.com/office/powerpoint/2010/main" val="128112431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06A7C6B-DDC2-4395-BC0E-4741EC8A30F0}"/>
              </a:ext>
            </a:extLst>
          </p:cNvPr>
          <p:cNvSpPr>
            <a:spLocks noGrp="1"/>
          </p:cNvSpPr>
          <p:nvPr>
            <p:ph idx="1"/>
          </p:nvPr>
        </p:nvSpPr>
        <p:spPr>
          <a:xfrm>
            <a:off x="1295748" y="691317"/>
            <a:ext cx="9145016" cy="7027372"/>
          </a:xfrm>
        </p:spPr>
        <p:txBody>
          <a:bodyPr>
            <a:normAutofit fontScale="85000" lnSpcReduction="20000"/>
          </a:bodyPr>
          <a:lstStyle/>
          <a:p>
            <a:pPr marL="0" indent="0">
              <a:lnSpc>
                <a:spcPct val="120000"/>
              </a:lnSpc>
              <a:buNone/>
            </a:pPr>
            <a:r>
              <a:rPr lang="ru-RU" dirty="0"/>
              <a:t>«Но из-за сопротивления воздуха и тяготения камня, который склоняется в сторону, противоположную направлению импетуса, данный </a:t>
            </a:r>
            <a:r>
              <a:rPr lang="ru-RU" dirty="0">
                <a:solidFill>
                  <a:srgbClr val="FF0000"/>
                </a:solidFill>
              </a:rPr>
              <a:t>импетус постепенно ослабевает</a:t>
            </a:r>
            <a:r>
              <a:rPr lang="ru-RU" dirty="0"/>
              <a:t>. Поэтому движение данного камня становится все медленнее, и, наконец, данный импетус исчерпывается и изнашивается до такой степени, что тяготение камня становится доминирующим и направляет камень вниз в исходную точку. Данное решение мне кажется приемлемым, так как другие виды объяснений не представлялись верными, а также поскольку все факты этому соответствуют».</a:t>
            </a:r>
          </a:p>
        </p:txBody>
      </p:sp>
    </p:spTree>
    <p:extLst>
      <p:ext uri="{BB962C8B-B14F-4D97-AF65-F5344CB8AC3E}">
        <p14:creationId xmlns:p14="http://schemas.microsoft.com/office/powerpoint/2010/main" val="141895917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06A7C6B-DDC2-4395-BC0E-4741EC8A30F0}"/>
              </a:ext>
            </a:extLst>
          </p:cNvPr>
          <p:cNvSpPr>
            <a:spLocks noGrp="1"/>
          </p:cNvSpPr>
          <p:nvPr>
            <p:ph idx="1"/>
          </p:nvPr>
        </p:nvSpPr>
        <p:spPr>
          <a:xfrm>
            <a:off x="1295747" y="691317"/>
            <a:ext cx="8928993" cy="7027372"/>
          </a:xfrm>
        </p:spPr>
        <p:txBody>
          <a:bodyPr>
            <a:normAutofit fontScale="92500"/>
          </a:bodyPr>
          <a:lstStyle/>
          <a:p>
            <a:pPr marL="0" indent="0">
              <a:buNone/>
            </a:pPr>
            <a:r>
              <a:rPr lang="ru-RU" dirty="0"/>
              <a:t>«И если кто-нибудь спросит, почему я бросаю камень дальше, чем перо, или идеально помещающееся в руке железное тело или свинцовое тело, чем деревянное тело того же размера, я отвечу, что причина этого заключается в том, что получение всех форм и естественных диспозиций происходит в материи </a:t>
            </a:r>
            <a:r>
              <a:rPr lang="ru-RU" dirty="0">
                <a:solidFill>
                  <a:srgbClr val="FF0000"/>
                </a:solidFill>
              </a:rPr>
              <a:t>в силу материи</a:t>
            </a:r>
            <a:r>
              <a:rPr lang="ru-RU" dirty="0"/>
              <a:t>; по этой причине чем больше материи тело содержит, тем больше импетуса и более сильный импетус оно может получить». </a:t>
            </a:r>
          </a:p>
        </p:txBody>
      </p:sp>
    </p:spTree>
    <p:extLst>
      <p:ext uri="{BB962C8B-B14F-4D97-AF65-F5344CB8AC3E}">
        <p14:creationId xmlns:p14="http://schemas.microsoft.com/office/powerpoint/2010/main" val="100970868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DB06EFB-F5BE-4C8A-924B-B7FC83889443}"/>
              </a:ext>
            </a:extLst>
          </p:cNvPr>
          <p:cNvSpPr>
            <a:spLocks noGrp="1"/>
          </p:cNvSpPr>
          <p:nvPr>
            <p:ph idx="1"/>
          </p:nvPr>
        </p:nvSpPr>
        <p:spPr>
          <a:xfrm>
            <a:off x="1007717" y="419133"/>
            <a:ext cx="9505056" cy="7645664"/>
          </a:xfrm>
        </p:spPr>
        <p:txBody>
          <a:bodyPr>
            <a:normAutofit fontScale="92500"/>
          </a:bodyPr>
          <a:lstStyle/>
          <a:p>
            <a:pPr>
              <a:lnSpc>
                <a:spcPct val="110000"/>
              </a:lnSpc>
            </a:pPr>
            <a:r>
              <a:rPr lang="ru-RU" dirty="0"/>
              <a:t>Этот порыв, или </a:t>
            </a:r>
            <a:r>
              <a:rPr lang="ru-RU" dirty="0" err="1"/>
              <a:t>impetus</a:t>
            </a:r>
            <a:r>
              <a:rPr lang="ru-RU" dirty="0"/>
              <a:t>, пропорционален, с одной стороны, скорости, с которой двигатель воздействует на движимое, и количеству материи тела. </a:t>
            </a:r>
          </a:p>
          <a:p>
            <a:pPr>
              <a:lnSpc>
                <a:spcPct val="110000"/>
              </a:lnSpc>
            </a:pPr>
            <a:r>
              <a:rPr lang="ru-RU" dirty="0"/>
              <a:t>«Если тот, кто бросает какие-то предметы с одинаковой скоростью, движет легкий кусок дерева и тяжелый кусок металла, из этих двух кусков одинакового размера и формы металлический кусок пролетит дальше, так как заложенный в нем порыв интенсивнее».</a:t>
            </a:r>
          </a:p>
          <a:p>
            <a:endParaRPr lang="ru-RU" dirty="0"/>
          </a:p>
        </p:txBody>
      </p:sp>
    </p:spTree>
    <p:extLst>
      <p:ext uri="{BB962C8B-B14F-4D97-AF65-F5344CB8AC3E}">
        <p14:creationId xmlns:p14="http://schemas.microsoft.com/office/powerpoint/2010/main" val="416577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83780" y="630038"/>
            <a:ext cx="9360926" cy="7362755"/>
          </a:xfrm>
        </p:spPr>
        <p:txBody>
          <a:bodyPr>
            <a:normAutofit fontScale="77500" lnSpcReduction="20000"/>
          </a:bodyPr>
          <a:lstStyle/>
          <a:p>
            <a:pPr marL="0" indent="0" algn="ctr">
              <a:buNone/>
            </a:pPr>
            <a:r>
              <a:rPr lang="ru-RU" b="1" dirty="0"/>
              <a:t>Отношение к философии</a:t>
            </a:r>
          </a:p>
          <a:p>
            <a:pPr marL="0" indent="0">
              <a:lnSpc>
                <a:spcPct val="120000"/>
              </a:lnSpc>
              <a:buNone/>
            </a:pPr>
            <a:r>
              <a:rPr lang="ru-RU" sz="4201" dirty="0"/>
              <a:t>«А известно, что диалектика и софистика весьма сильно отличаются друг от друга, так как первая заключается </a:t>
            </a:r>
            <a:r>
              <a:rPr lang="ru-RU" sz="4201" dirty="0">
                <a:solidFill>
                  <a:srgbClr val="FF0000"/>
                </a:solidFill>
              </a:rPr>
              <a:t>в истинности доводов</a:t>
            </a:r>
            <a:r>
              <a:rPr lang="ru-RU" sz="4201" dirty="0"/>
              <a:t>, вторая — в подобии их; софистика учит </a:t>
            </a:r>
            <a:r>
              <a:rPr lang="ru-RU" sz="4201" dirty="0">
                <a:solidFill>
                  <a:srgbClr val="FF0000"/>
                </a:solidFill>
              </a:rPr>
              <a:t>ложным доказательствам</a:t>
            </a:r>
            <a:r>
              <a:rPr lang="ru-RU" sz="4201" dirty="0"/>
              <a:t>, диалектика же разоблачает их лживость и путем различения истинных доказательств учит опровергать ложные»</a:t>
            </a:r>
          </a:p>
          <a:p>
            <a:pPr marL="0" indent="0" algn="r">
              <a:lnSpc>
                <a:spcPct val="120000"/>
              </a:lnSpc>
              <a:spcBef>
                <a:spcPts val="2400"/>
              </a:spcBef>
              <a:buNone/>
            </a:pPr>
            <a:r>
              <a:rPr lang="ru-RU" sz="3300" dirty="0"/>
              <a:t>«Возражения некоему невежде в области диалектики, который, однако, презирал занятия ею, считая все ее положения за софизмы и обман»</a:t>
            </a:r>
          </a:p>
          <a:p>
            <a:endParaRPr lang="ru-RU" dirty="0"/>
          </a:p>
          <a:p>
            <a:pPr marL="0" indent="0">
              <a:buNone/>
            </a:pPr>
            <a:r>
              <a:rPr lang="ru-RU" dirty="0"/>
              <a:t>Логика – от Логоса.</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EA4181E-6EB4-4EC5-A299-80DC55C37F9C}"/>
              </a:ext>
            </a:extLst>
          </p:cNvPr>
          <p:cNvSpPr>
            <a:spLocks noGrp="1"/>
          </p:cNvSpPr>
          <p:nvPr>
            <p:ph idx="1"/>
          </p:nvPr>
        </p:nvSpPr>
        <p:spPr>
          <a:xfrm>
            <a:off x="1007717" y="691317"/>
            <a:ext cx="9073008" cy="7229464"/>
          </a:xfrm>
        </p:spPr>
        <p:txBody>
          <a:bodyPr>
            <a:normAutofit fontScale="77500" lnSpcReduction="20000"/>
          </a:bodyPr>
          <a:lstStyle/>
          <a:p>
            <a:pPr marL="0" indent="0" algn="ctr">
              <a:lnSpc>
                <a:spcPct val="120000"/>
              </a:lnSpc>
              <a:buNone/>
            </a:pPr>
            <a:r>
              <a:rPr lang="ru-RU" b="1" dirty="0">
                <a:solidFill>
                  <a:srgbClr val="FF0000"/>
                </a:solidFill>
              </a:rPr>
              <a:t>Падение тела</a:t>
            </a:r>
          </a:p>
          <a:p>
            <a:pPr>
              <a:lnSpc>
                <a:spcPct val="120000"/>
              </a:lnSpc>
            </a:pPr>
            <a:r>
              <a:rPr lang="ru-RU" dirty="0">
                <a:solidFill>
                  <a:srgbClr val="00B0F0"/>
                </a:solidFill>
              </a:rPr>
              <a:t>Аристотель</a:t>
            </a:r>
            <a:r>
              <a:rPr lang="ru-RU" dirty="0"/>
              <a:t>: тела падают равномерно и скорость зависит от массы.</a:t>
            </a:r>
          </a:p>
          <a:p>
            <a:pPr>
              <a:lnSpc>
                <a:spcPct val="120000"/>
              </a:lnSpc>
            </a:pPr>
            <a:r>
              <a:rPr lang="ru-RU" dirty="0">
                <a:solidFill>
                  <a:srgbClr val="00B0F0"/>
                </a:solidFill>
              </a:rPr>
              <a:t>Жан Буридан</a:t>
            </a:r>
            <a:r>
              <a:rPr lang="ru-RU" dirty="0"/>
              <a:t>: «Из этого также видно, что естественное движение тяжелого тела в нисходящем движении непрерывно возрастает; с самого начала, по сути, он двигался только под действием тяжести, и потому  медленнее, но тяжесть, перемещая тело, сообщала ему </a:t>
            </a:r>
            <a:r>
              <a:rPr lang="ru-RU" dirty="0">
                <a:solidFill>
                  <a:srgbClr val="FF0000"/>
                </a:solidFill>
              </a:rPr>
              <a:t>импетус</a:t>
            </a:r>
            <a:r>
              <a:rPr lang="ru-RU" dirty="0"/>
              <a:t>, который теперь </a:t>
            </a:r>
            <a:r>
              <a:rPr lang="ru-RU" dirty="0">
                <a:solidFill>
                  <a:srgbClr val="FF0000"/>
                </a:solidFill>
              </a:rPr>
              <a:t>двигает тело вместе с тяжестью</a:t>
            </a:r>
            <a:r>
              <a:rPr lang="ru-RU" dirty="0"/>
              <a:t>, и потому движение становится быстрее, и чем быстрее оно становится, тем более интенсивным становится тот импетус, и поэтому движение, по-видимому, непрерывно ускоряется».</a:t>
            </a:r>
          </a:p>
        </p:txBody>
      </p:sp>
    </p:spTree>
    <p:extLst>
      <p:ext uri="{BB962C8B-B14F-4D97-AF65-F5344CB8AC3E}">
        <p14:creationId xmlns:p14="http://schemas.microsoft.com/office/powerpoint/2010/main" val="34747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747" y="540023"/>
            <a:ext cx="8640961" cy="6524863"/>
          </a:xfrm>
          <a:prstGeom prst="rect">
            <a:avLst/>
          </a:prstGeom>
          <a:noFill/>
        </p:spPr>
        <p:txBody>
          <a:bodyPr wrap="square" rtlCol="0">
            <a:spAutoFit/>
          </a:bodyPr>
          <a:lstStyle/>
          <a:p>
            <a:pPr indent="317521" algn="ctr"/>
            <a:r>
              <a:rPr lang="ru-RU" sz="3800" dirty="0">
                <a:solidFill>
                  <a:srgbClr val="FF0000"/>
                </a:solidFill>
              </a:rPr>
              <a:t>Движение небесных светил </a:t>
            </a:r>
          </a:p>
          <a:p>
            <a:pPr indent="317521"/>
            <a:r>
              <a:rPr lang="ru-RU" sz="3800" dirty="0"/>
              <a:t>Согласно Уильяму Оккаму, не следует умножать сущности без необходимости. Следовательно, у небесных и земных тел одна материя. Жан Буридан поэтому распространял идеи </a:t>
            </a:r>
            <a:r>
              <a:rPr lang="ru-RU" sz="3800" dirty="0" err="1"/>
              <a:t>импетуса</a:t>
            </a:r>
            <a:r>
              <a:rPr lang="ru-RU" sz="3800" dirty="0"/>
              <a:t> не только на земные тела, но и на небесные. </a:t>
            </a:r>
          </a:p>
          <a:p>
            <a:pPr indent="317521"/>
            <a:r>
              <a:rPr lang="ru-RU" sz="3800" dirty="0"/>
              <a:t>Движение небесных светил не зависит от особо тонких духовных интеллигенций, а определяется теми же законами, что и движение земных тел.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7755" y="540023"/>
            <a:ext cx="8712969" cy="4319324"/>
          </a:xfrm>
          <a:prstGeom prst="rect">
            <a:avLst/>
          </a:prstGeom>
          <a:noFill/>
        </p:spPr>
        <p:txBody>
          <a:bodyPr wrap="square" rtlCol="0">
            <a:spAutoFit/>
          </a:bodyPr>
          <a:lstStyle/>
          <a:p>
            <a:pPr indent="317521"/>
            <a:r>
              <a:rPr lang="ru-RU" sz="3600" dirty="0"/>
              <a:t>Бог сообщил небесным кругам некий </a:t>
            </a:r>
            <a:r>
              <a:rPr lang="ru-RU" sz="3600" dirty="0" err="1">
                <a:solidFill>
                  <a:srgbClr val="FF0000"/>
                </a:solidFill>
              </a:rPr>
              <a:t>impetus</a:t>
            </a:r>
            <a:r>
              <a:rPr lang="ru-RU" sz="3600" dirty="0"/>
              <a:t> в момент их сотворения</a:t>
            </a:r>
            <a:r>
              <a:rPr lang="en-US" sz="3600" dirty="0"/>
              <a:t>,</a:t>
            </a:r>
            <a:r>
              <a:rPr lang="ru-RU" sz="3600" dirty="0"/>
              <a:t> и Он сохраняет его для них в рамках общей помощи, которую оказывает всему на свете, и никакое сопротивление, внутреннее или внешнее, не помешает этому первоначальному порыву.</a:t>
            </a:r>
          </a:p>
          <a:p>
            <a:endParaRPr lang="ru-RU" sz="2268" dirty="0"/>
          </a:p>
        </p:txBody>
      </p:sp>
    </p:spTree>
    <p:extLst>
      <p:ext uri="{BB962C8B-B14F-4D97-AF65-F5344CB8AC3E}">
        <p14:creationId xmlns:p14="http://schemas.microsoft.com/office/powerpoint/2010/main" val="157762378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1C70A15-FDA2-42DE-991F-05C429A8F645}"/>
              </a:ext>
            </a:extLst>
          </p:cNvPr>
          <p:cNvSpPr>
            <a:spLocks noGrp="1"/>
          </p:cNvSpPr>
          <p:nvPr>
            <p:ph idx="1"/>
          </p:nvPr>
        </p:nvSpPr>
        <p:spPr>
          <a:xfrm>
            <a:off x="1439763" y="237682"/>
            <a:ext cx="8856985" cy="7481004"/>
          </a:xfrm>
        </p:spPr>
        <p:txBody>
          <a:bodyPr>
            <a:normAutofit fontScale="92500" lnSpcReduction="10000"/>
          </a:bodyPr>
          <a:lstStyle/>
          <a:p>
            <a:pPr marL="0" indent="0">
              <a:lnSpc>
                <a:spcPct val="110000"/>
              </a:lnSpc>
              <a:buNone/>
            </a:pPr>
            <a:r>
              <a:rPr lang="ru-RU" dirty="0"/>
              <a:t>«Кроме того, поскольку из Библии не следует существование интеллигенций, предназначенных для перемещения </a:t>
            </a:r>
            <a:r>
              <a:rPr lang="ru-RU" dirty="0">
                <a:solidFill>
                  <a:srgbClr val="FF0000"/>
                </a:solidFill>
              </a:rPr>
              <a:t>небесных тел</a:t>
            </a:r>
            <a:r>
              <a:rPr lang="ru-RU" dirty="0"/>
              <a:t>, можно было бы сказать, что нет необходимости думать о существовании таких интеллигенций, поскольку можно утверждать, что Бог в момент сотворения мира привел в движение все небесные тела как ему хотелось и, перемещая их, запечатлел в них  </a:t>
            </a:r>
            <a:r>
              <a:rPr lang="ru-RU" dirty="0" err="1"/>
              <a:t>импетусы</a:t>
            </a:r>
            <a:r>
              <a:rPr lang="ru-RU" dirty="0"/>
              <a:t>, чтобы они продолжали свое движение </a:t>
            </a:r>
            <a:r>
              <a:rPr lang="ru-RU" dirty="0">
                <a:solidFill>
                  <a:srgbClr val="FF0000"/>
                </a:solidFill>
              </a:rPr>
              <a:t>без дальнейшего Его вмешательства</a:t>
            </a:r>
            <a:r>
              <a:rPr lang="ru-RU" dirty="0"/>
              <a:t>».</a:t>
            </a:r>
          </a:p>
        </p:txBody>
      </p:sp>
    </p:spTree>
    <p:extLst>
      <p:ext uri="{BB962C8B-B14F-4D97-AF65-F5344CB8AC3E}">
        <p14:creationId xmlns:p14="http://schemas.microsoft.com/office/powerpoint/2010/main" val="85612202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FE02108-05FD-48DE-8ED2-362968EAE385}"/>
              </a:ext>
            </a:extLst>
          </p:cNvPr>
          <p:cNvSpPr>
            <a:spLocks noGrp="1"/>
          </p:cNvSpPr>
          <p:nvPr>
            <p:ph idx="1"/>
          </p:nvPr>
        </p:nvSpPr>
        <p:spPr>
          <a:xfrm>
            <a:off x="1007716" y="328411"/>
            <a:ext cx="9361040" cy="7736386"/>
          </a:xfrm>
        </p:spPr>
        <p:txBody>
          <a:bodyPr>
            <a:normAutofit/>
          </a:bodyPr>
          <a:lstStyle/>
          <a:p>
            <a:pPr marL="0" indent="0">
              <a:buNone/>
            </a:pPr>
            <a:r>
              <a:rPr lang="ru-RU" b="1" dirty="0"/>
              <a:t>Пьер </a:t>
            </a:r>
            <a:r>
              <a:rPr lang="ru-RU" b="1" dirty="0" err="1"/>
              <a:t>Дюгем</a:t>
            </a:r>
            <a:r>
              <a:rPr lang="ru-RU" dirty="0"/>
              <a:t>: «Если угодно, точную линию, отделяющую царство античной науки от царства современной науки, следует провести, как мы считаем, от момента, когда </a:t>
            </a:r>
            <a:r>
              <a:rPr lang="ru-RU" dirty="0">
                <a:solidFill>
                  <a:srgbClr val="FF0000"/>
                </a:solidFill>
              </a:rPr>
              <a:t>Жан (Иоанн) Буридан понял эту теорию [</a:t>
            </a:r>
            <a:r>
              <a:rPr lang="ru-RU" dirty="0" err="1">
                <a:solidFill>
                  <a:srgbClr val="FF0000"/>
                </a:solidFill>
              </a:rPr>
              <a:t>impetus'а</a:t>
            </a:r>
            <a:r>
              <a:rPr lang="ru-RU" dirty="0">
                <a:solidFill>
                  <a:srgbClr val="FF0000"/>
                </a:solidFill>
              </a:rPr>
              <a:t>], </a:t>
            </a:r>
            <a:r>
              <a:rPr lang="ru-RU" dirty="0"/>
              <a:t>от момента, когда человек перестал смотреть на звезды как на движимые божественными существами и допустил, что как небесные, так и подлунные движения определяются одной и той же механикой».</a:t>
            </a:r>
          </a:p>
          <a:p>
            <a:endParaRPr lang="ru-RU" dirty="0"/>
          </a:p>
        </p:txBody>
      </p:sp>
    </p:spTree>
    <p:extLst>
      <p:ext uri="{BB962C8B-B14F-4D97-AF65-F5344CB8AC3E}">
        <p14:creationId xmlns:p14="http://schemas.microsoft.com/office/powerpoint/2010/main" val="219945518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748" y="450016"/>
            <a:ext cx="8928992" cy="7643311"/>
          </a:xfrm>
          <a:prstGeom prst="rect">
            <a:avLst/>
          </a:prstGeom>
          <a:noFill/>
        </p:spPr>
        <p:txBody>
          <a:bodyPr wrap="square" rtlCol="0">
            <a:spAutoFit/>
          </a:bodyPr>
          <a:lstStyle/>
          <a:p>
            <a:pPr indent="408240"/>
            <a:r>
              <a:rPr lang="ru-RU" sz="3600" b="1" dirty="0">
                <a:solidFill>
                  <a:srgbClr val="FF0000"/>
                </a:solidFill>
              </a:rPr>
              <a:t>Парадоксы</a:t>
            </a:r>
            <a:r>
              <a:rPr lang="ru-RU" sz="3600" i="1" dirty="0"/>
              <a:t> </a:t>
            </a:r>
          </a:p>
          <a:p>
            <a:pPr indent="408240"/>
            <a:r>
              <a:rPr lang="ru-RU" sz="3600" i="1" dirty="0"/>
              <a:t>«Буриданов мост»: </a:t>
            </a:r>
            <a:r>
              <a:rPr lang="ru-RU" sz="3600" dirty="0"/>
              <a:t>Сократ хочет перейти по мосту через реку. Его ведет Платон, который говорит ему: «Сократ, если ты скажешь фразу, которая истинна, я пропущу тебя через мост. Если же скажешь неверную фразу, я брошу тебя с моста». Сократ: «Ты сбросишь меня с моста». </a:t>
            </a:r>
          </a:p>
          <a:p>
            <a:pPr indent="408240"/>
            <a:r>
              <a:rPr lang="ru-RU" sz="3600" dirty="0"/>
              <a:t>Понятие свободной воли противоречиво, ибо в таком случае в человеке есть способность выбора, не имеющая никакой причины. Следовательно, нашей волей руководит Бог. </a:t>
            </a:r>
          </a:p>
          <a:p>
            <a:endParaRPr lang="ru-RU" sz="2268"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1732" y="450016"/>
            <a:ext cx="8928992" cy="6535315"/>
          </a:xfrm>
          <a:prstGeom prst="rect">
            <a:avLst/>
          </a:prstGeom>
          <a:noFill/>
        </p:spPr>
        <p:txBody>
          <a:bodyPr wrap="square" rtlCol="0">
            <a:spAutoFit/>
          </a:bodyPr>
          <a:lstStyle/>
          <a:p>
            <a:pPr indent="408240"/>
            <a:r>
              <a:rPr lang="ru-RU" sz="3600" i="1" dirty="0"/>
              <a:t>«Буриданов осел»:</a:t>
            </a:r>
            <a:r>
              <a:rPr lang="ru-RU" sz="3600" dirty="0"/>
              <a:t> Этот пример выдвинули критики </a:t>
            </a:r>
            <a:r>
              <a:rPr lang="ru-RU" sz="3600" dirty="0" err="1"/>
              <a:t>Буридановской</a:t>
            </a:r>
            <a:r>
              <a:rPr lang="ru-RU" sz="3600" dirty="0"/>
              <a:t> теории морального детерминизма.</a:t>
            </a:r>
          </a:p>
          <a:p>
            <a:pPr indent="408240"/>
            <a:r>
              <a:rPr lang="ru-RU" sz="3600" dirty="0"/>
              <a:t>У Буридана не встречается, но есть у Аристотеля: «по аналогии с волосом, который, как говорят, не порвется, если его натягивать сильно, но одинаково с обеих сторон, или [с человеком], испытывающим одинаково сильные голод и жажду и равно удаленным от еды и питья; он, дескать, вынужден не трогаться с места» (О Небе 13). </a:t>
            </a:r>
          </a:p>
          <a:p>
            <a:endParaRPr lang="ru-RU" sz="2268" dirty="0"/>
          </a:p>
        </p:txBody>
      </p:sp>
    </p:spTree>
    <p:extLst>
      <p:ext uri="{BB962C8B-B14F-4D97-AF65-F5344CB8AC3E}">
        <p14:creationId xmlns:p14="http://schemas.microsoft.com/office/powerpoint/2010/main" val="369272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illustrative de l'article Nicole Oresme"/>
          <p:cNvPicPr>
            <a:picLocks noChangeAspect="1" noChangeArrowheads="1"/>
          </p:cNvPicPr>
          <p:nvPr/>
        </p:nvPicPr>
        <p:blipFill>
          <a:blip r:embed="rId2" cstate="print"/>
          <a:srcRect/>
          <a:stretch>
            <a:fillRect/>
          </a:stretch>
        </p:blipFill>
        <p:spPr bwMode="auto">
          <a:xfrm>
            <a:off x="2231853" y="1800106"/>
            <a:ext cx="6174602" cy="5986682"/>
          </a:xfrm>
          <a:prstGeom prst="rect">
            <a:avLst/>
          </a:prstGeom>
          <a:noFill/>
        </p:spPr>
      </p:pic>
      <p:sp>
        <p:nvSpPr>
          <p:cNvPr id="5" name="TextBox 4"/>
          <p:cNvSpPr txBox="1"/>
          <p:nvPr/>
        </p:nvSpPr>
        <p:spPr>
          <a:xfrm>
            <a:off x="1079799" y="179988"/>
            <a:ext cx="8550816" cy="635430"/>
          </a:xfrm>
          <a:prstGeom prst="rect">
            <a:avLst/>
          </a:prstGeom>
          <a:noFill/>
        </p:spPr>
        <p:txBody>
          <a:bodyPr wrap="square" rtlCol="0">
            <a:spAutoFit/>
          </a:bodyPr>
          <a:lstStyle/>
          <a:p>
            <a:pPr algn="ctr"/>
            <a:r>
              <a:rPr lang="ru-RU" sz="3529" b="1" dirty="0"/>
              <a:t>Николай Орем (</a:t>
            </a:r>
            <a:r>
              <a:rPr lang="ru-RU" sz="3529" b="1" dirty="0" err="1"/>
              <a:t>ок</a:t>
            </a:r>
            <a:r>
              <a:rPr lang="ru-RU" sz="3529" b="1" dirty="0"/>
              <a:t>. 1323—1382)</a:t>
            </a:r>
            <a:endParaRPr lang="ru-RU" sz="3529" dirty="0"/>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7756" y="720047"/>
            <a:ext cx="9217024" cy="5632311"/>
          </a:xfrm>
          <a:prstGeom prst="rect">
            <a:avLst/>
          </a:prstGeom>
          <a:noFill/>
        </p:spPr>
        <p:txBody>
          <a:bodyPr wrap="square" rtlCol="0">
            <a:spAutoFit/>
          </a:bodyPr>
          <a:lstStyle/>
          <a:p>
            <a:r>
              <a:rPr lang="ru-RU" sz="3600" dirty="0"/>
              <a:t>1356 – магистр богословия в Париже.</a:t>
            </a:r>
          </a:p>
          <a:p>
            <a:r>
              <a:rPr lang="ru-RU" sz="3600" dirty="0"/>
              <a:t>1363 – каноник собора Сен-</a:t>
            </a:r>
            <a:r>
              <a:rPr lang="ru-RU" sz="3600" dirty="0" err="1"/>
              <a:t>Шапель</a:t>
            </a:r>
            <a:r>
              <a:rPr lang="ru-RU" sz="3600" dirty="0"/>
              <a:t> в Париже.</a:t>
            </a:r>
          </a:p>
          <a:p>
            <a:r>
              <a:rPr lang="ru-RU" sz="3600" dirty="0"/>
              <a:t>137</a:t>
            </a:r>
            <a:r>
              <a:rPr lang="en-US" sz="3600" dirty="0"/>
              <a:t>0</a:t>
            </a:r>
            <a:r>
              <a:rPr lang="ru-RU" sz="3600" dirty="0"/>
              <a:t> – советник и капеллан короля Карла </a:t>
            </a:r>
            <a:r>
              <a:rPr lang="en-US" sz="3600" dirty="0"/>
              <a:t>V.</a:t>
            </a:r>
            <a:endParaRPr lang="ru-RU" sz="3600" dirty="0"/>
          </a:p>
          <a:p>
            <a:r>
              <a:rPr lang="ru-RU" sz="3600" dirty="0"/>
              <a:t>Преподавал в Париже.</a:t>
            </a:r>
          </a:p>
          <a:p>
            <a:r>
              <a:rPr lang="ru-RU" sz="3600" dirty="0"/>
              <a:t>Архиепископ </a:t>
            </a:r>
            <a:r>
              <a:rPr lang="ru-RU" sz="3600" dirty="0" err="1"/>
              <a:t>Лизье</a:t>
            </a:r>
            <a:r>
              <a:rPr lang="ru-RU" sz="3600" dirty="0"/>
              <a:t> (Нормандия). </a:t>
            </a:r>
          </a:p>
          <a:p>
            <a:r>
              <a:rPr lang="ru-RU" sz="3600" dirty="0"/>
              <a:t>По поручению короля Карла </a:t>
            </a:r>
            <a:r>
              <a:rPr lang="en-US" sz="3600" dirty="0"/>
              <a:t>V</a:t>
            </a:r>
            <a:r>
              <a:rPr lang="ru-RU" sz="3600" dirty="0"/>
              <a:t> выполнил переводы с латинского на французский нескольких сочинений</a:t>
            </a:r>
            <a:r>
              <a:rPr lang="en-US" sz="3600" dirty="0"/>
              <a:t> </a:t>
            </a:r>
            <a:r>
              <a:rPr lang="ru-RU" sz="3600" dirty="0"/>
              <a:t>Аристотеля: </a:t>
            </a:r>
            <a:r>
              <a:rPr lang="ru-RU" sz="3600" i="1" dirty="0" err="1"/>
              <a:t>Никомаховой</a:t>
            </a:r>
            <a:r>
              <a:rPr lang="ru-RU" sz="3600" i="1" dirty="0"/>
              <a:t> Этики</a:t>
            </a:r>
            <a:r>
              <a:rPr lang="ru-RU" sz="3600" dirty="0"/>
              <a:t>, </a:t>
            </a:r>
            <a:r>
              <a:rPr lang="ru-RU" sz="3600" i="1" dirty="0"/>
              <a:t>Политики,</a:t>
            </a:r>
            <a:r>
              <a:rPr lang="ru-RU" sz="3600" dirty="0"/>
              <a:t> </a:t>
            </a:r>
            <a:r>
              <a:rPr lang="ru-RU" sz="3600" i="1" dirty="0"/>
              <a:t>Экономики,</a:t>
            </a:r>
            <a:r>
              <a:rPr lang="ru-RU" sz="3600" dirty="0"/>
              <a:t> </a:t>
            </a:r>
            <a:r>
              <a:rPr lang="ru-RU" sz="3600" i="1" dirty="0"/>
              <a:t>О небе</a:t>
            </a:r>
            <a:r>
              <a:rPr lang="ru-RU" sz="36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7756" y="720047"/>
            <a:ext cx="9217024" cy="5078313"/>
          </a:xfrm>
          <a:prstGeom prst="rect">
            <a:avLst/>
          </a:prstGeom>
          <a:noFill/>
        </p:spPr>
        <p:txBody>
          <a:bodyPr wrap="square" rtlCol="0">
            <a:spAutoFit/>
          </a:bodyPr>
          <a:lstStyle/>
          <a:p>
            <a:pPr indent="576072"/>
            <a:r>
              <a:rPr lang="ru-RU" sz="3600" b="1" dirty="0"/>
              <a:t>Собственные работы:</a:t>
            </a:r>
          </a:p>
          <a:p>
            <a:pPr marL="571500" indent="-571500">
              <a:buFont typeface="Arial" panose="020B0604020202020204" pitchFamily="34" charset="0"/>
              <a:buChar char="•"/>
            </a:pPr>
            <a:r>
              <a:rPr lang="ru-RU" sz="3600" dirty="0"/>
              <a:t>Трактат о сфере,</a:t>
            </a:r>
          </a:p>
          <a:p>
            <a:pPr marL="571500" indent="-571500">
              <a:buFont typeface="Arial" panose="020B0604020202020204" pitchFamily="34" charset="0"/>
              <a:buChar char="•"/>
            </a:pPr>
            <a:r>
              <a:rPr lang="ru-RU" sz="3600" dirty="0"/>
              <a:t>Трактате о небе и мире,</a:t>
            </a:r>
          </a:p>
          <a:p>
            <a:pPr marL="571500" indent="-571500">
              <a:buFont typeface="Arial" panose="020B0604020202020204" pitchFamily="34" charset="0"/>
              <a:buChar char="•"/>
            </a:pPr>
            <a:r>
              <a:rPr lang="ru-RU" sz="3600" dirty="0"/>
              <a:t>Трактат о конфигурации качеств и движений</a:t>
            </a:r>
          </a:p>
          <a:p>
            <a:pPr marL="571500" indent="-571500">
              <a:buFont typeface="Arial" panose="020B0604020202020204" pitchFamily="34" charset="0"/>
              <a:buChar char="•"/>
            </a:pPr>
            <a:r>
              <a:rPr lang="ru-RU" sz="3600" dirty="0"/>
              <a:t>О </a:t>
            </a:r>
            <a:r>
              <a:rPr lang="ru-RU" sz="3600" dirty="0" err="1"/>
              <a:t>соизменимости</a:t>
            </a:r>
            <a:r>
              <a:rPr lang="ru-RU" sz="3600" dirty="0"/>
              <a:t> или несоизмеримости движений неба,</a:t>
            </a:r>
          </a:p>
          <a:p>
            <a:pPr marL="571500" indent="-571500">
              <a:buFont typeface="Arial" panose="020B0604020202020204" pitchFamily="34" charset="0"/>
              <a:buChar char="•"/>
            </a:pPr>
            <a:r>
              <a:rPr lang="ru-RU" sz="3600" dirty="0"/>
              <a:t>Книга о предсказаниях (против астрологии)</a:t>
            </a:r>
          </a:p>
        </p:txBody>
      </p:sp>
    </p:spTree>
    <p:extLst>
      <p:ext uri="{BB962C8B-B14F-4D97-AF65-F5344CB8AC3E}">
        <p14:creationId xmlns:p14="http://schemas.microsoft.com/office/powerpoint/2010/main" val="2897721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9764" y="419140"/>
            <a:ext cx="9504942" cy="7501644"/>
          </a:xfrm>
        </p:spPr>
        <p:txBody>
          <a:bodyPr>
            <a:noAutofit/>
          </a:bodyPr>
          <a:lstStyle/>
          <a:p>
            <a:pPr marL="0" indent="0" algn="ctr">
              <a:spcBef>
                <a:spcPts val="0"/>
              </a:spcBef>
              <a:spcAft>
                <a:spcPts val="1200"/>
              </a:spcAft>
              <a:buNone/>
            </a:pPr>
            <a:r>
              <a:rPr lang="ru-RU" sz="3400" b="1" dirty="0"/>
              <a:t>Спор об универсалиях </a:t>
            </a:r>
            <a:br>
              <a:rPr lang="ru-RU" sz="3400" b="1" dirty="0"/>
            </a:br>
            <a:r>
              <a:rPr lang="ru-RU" sz="3400" b="1" dirty="0"/>
              <a:t>(о природе общих понятий)</a:t>
            </a:r>
          </a:p>
          <a:p>
            <a:pPr marL="0">
              <a:spcBef>
                <a:spcPts val="0"/>
              </a:spcBef>
            </a:pPr>
            <a:r>
              <a:rPr lang="ru-RU" sz="3400" dirty="0"/>
              <a:t>Спор Аристотеля с Платоном об идеях.</a:t>
            </a:r>
          </a:p>
          <a:p>
            <a:pPr marL="0">
              <a:spcBef>
                <a:spcPts val="0"/>
              </a:spcBef>
            </a:pPr>
            <a:r>
              <a:rPr lang="ru-RU" sz="3400" b="1" i="1" dirty="0"/>
              <a:t>Порфирий:</a:t>
            </a:r>
            <a:r>
              <a:rPr lang="ru-RU" sz="3400" dirty="0"/>
              <a:t> </a:t>
            </a:r>
            <a:r>
              <a:rPr lang="ru-RU" sz="3400" dirty="0">
                <a:solidFill>
                  <a:srgbClr val="000000"/>
                </a:solidFill>
              </a:rPr>
              <a:t>«…</a:t>
            </a:r>
            <a:r>
              <a:rPr lang="ru-RU" sz="3400" dirty="0">
                <a:solidFill>
                  <a:srgbClr val="FF0000"/>
                </a:solidFill>
              </a:rPr>
              <a:t>Я не стану говорить </a:t>
            </a:r>
            <a:r>
              <a:rPr lang="ru-RU" sz="3400" dirty="0">
                <a:solidFill>
                  <a:srgbClr val="000000"/>
                </a:solidFill>
              </a:rPr>
              <a:t>относительно родов и видов, существуют ли они самостоятельно, или же находятся в одних только мыслях, и если они существуют, то тела ли это, или бестелесные вещи, и обладают ли они отдельным бытием, или же существуют в чувственных предметах и опираясь на них: ведь такая постановка вопроса заводит очень глубоко и требует другого, более обширного исследования»</a:t>
            </a:r>
            <a:r>
              <a:rPr lang="ru-RU" sz="3400" dirty="0"/>
              <a:t> </a:t>
            </a:r>
          </a:p>
          <a:p>
            <a:pPr marL="0" indent="0" algn="r">
              <a:spcBef>
                <a:spcPts val="1801"/>
              </a:spcBef>
              <a:buNone/>
            </a:pPr>
            <a:r>
              <a:rPr lang="ru-RU" sz="3400" dirty="0"/>
              <a:t>Толкования на «Категории» Аристотеля</a:t>
            </a:r>
            <a:r>
              <a:rPr lang="ru-RU" sz="3400" dirty="0">
                <a:solidFill>
                  <a:srgbClr val="000000"/>
                </a:solidFill>
              </a:rPr>
              <a:t> </a:t>
            </a:r>
          </a:p>
          <a:p>
            <a:pPr marL="0">
              <a:spcBef>
                <a:spcPts val="0"/>
              </a:spcBef>
            </a:pPr>
            <a:endParaRPr lang="ru-RU" sz="3529"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7717" y="719983"/>
            <a:ext cx="9217024" cy="7272805"/>
          </a:xfrm>
        </p:spPr>
        <p:txBody>
          <a:bodyPr>
            <a:normAutofit fontScale="70000" lnSpcReduction="20000"/>
          </a:bodyPr>
          <a:lstStyle/>
          <a:p>
            <a:pPr indent="576072">
              <a:lnSpc>
                <a:spcPct val="120000"/>
              </a:lnSpc>
            </a:pPr>
            <a:r>
              <a:rPr lang="ru-RU" sz="4600" dirty="0"/>
              <a:t>В своем толковании механики и астрономии кое в чем пошел дальше Буридана. Ему принадлежит попытка сформулировать закон падения тел. При этом, предвосхищая Галилея, учитывал как сопротивление воздуха, так и возрастание первоначального порыва (</a:t>
            </a:r>
            <a:r>
              <a:rPr lang="ru-RU" sz="4600" dirty="0" err="1"/>
              <a:t>импетуса</a:t>
            </a:r>
            <a:r>
              <a:rPr lang="ru-RU" sz="4600" dirty="0"/>
              <a:t>). </a:t>
            </a:r>
          </a:p>
          <a:p>
            <a:pPr indent="576072">
              <a:lnSpc>
                <a:spcPct val="120000"/>
              </a:lnSpc>
            </a:pPr>
            <a:r>
              <a:rPr lang="ru-RU" sz="4600" dirty="0"/>
              <a:t>Расстояние, пройденное телом, движущимся с ускорением, равно расстоянию, пройденному за то же время телом, движущимся равномерно со скоростью, равной среднему арифметическому между начальной и конечной скоростями</a:t>
            </a:r>
            <a:r>
              <a:rPr lang="ru-RU" sz="4400" dirty="0"/>
              <a:t>.</a:t>
            </a:r>
          </a:p>
        </p:txBody>
      </p:sp>
    </p:spTree>
    <p:extLst>
      <p:ext uri="{BB962C8B-B14F-4D97-AF65-F5344CB8AC3E}">
        <p14:creationId xmlns:p14="http://schemas.microsoft.com/office/powerpoint/2010/main" val="96947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7717" y="719984"/>
            <a:ext cx="9361040" cy="6998708"/>
          </a:xfrm>
        </p:spPr>
        <p:txBody>
          <a:bodyPr>
            <a:normAutofit/>
          </a:bodyPr>
          <a:lstStyle/>
          <a:p>
            <a:pPr indent="576072"/>
            <a:r>
              <a:rPr lang="ru-RU" sz="4400" dirty="0"/>
              <a:t>Применил для осмысления падения прямоугольные координаты. </a:t>
            </a:r>
          </a:p>
          <a:p>
            <a:pPr indent="576072"/>
            <a:r>
              <a:rPr lang="ru-RU" sz="4400" dirty="0"/>
              <a:t>Наблюдал за изменением качеств в телах (теплоты, теплопроводности, магнетизма и др.) придумал изображать изменение в виде перпендикуляров разной длины к прямой и соединял вершины линией.</a:t>
            </a:r>
          </a:p>
          <a:p>
            <a:endParaRPr lang="ru-RU" dirty="0"/>
          </a:p>
        </p:txBody>
      </p:sp>
    </p:spTree>
    <p:extLst>
      <p:ext uri="{BB962C8B-B14F-4D97-AF65-F5344CB8AC3E}">
        <p14:creationId xmlns:p14="http://schemas.microsoft.com/office/powerpoint/2010/main" val="213964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9724" y="450016"/>
            <a:ext cx="9145016" cy="6063198"/>
          </a:xfrm>
          <a:prstGeom prst="rect">
            <a:avLst/>
          </a:prstGeom>
          <a:noFill/>
        </p:spPr>
        <p:txBody>
          <a:bodyPr wrap="square" rtlCol="0">
            <a:spAutoFit/>
          </a:bodyPr>
          <a:lstStyle/>
          <a:p>
            <a:pPr indent="576072"/>
            <a:r>
              <a:rPr lang="ru-RU" sz="3600" dirty="0"/>
              <a:t>Высказывался также за суточное вращение Земли. В «Трактате о небе и мире» он утверждал, что «никаким опытом нельзя доказать, что небо движется в своем дневном движении, а Земля остается неподвижной»; он считал, что это положение не может быть доказано не только на опыте, но и путем рассуждения. </a:t>
            </a:r>
          </a:p>
          <a:p>
            <a:pPr indent="576072"/>
            <a:r>
              <a:rPr lang="ru-RU" sz="3600" dirty="0"/>
              <a:t>Также считал невозможным доказать единственность нашего мира.</a:t>
            </a:r>
          </a:p>
          <a:p>
            <a:endParaRPr lang="ru-RU" sz="2800"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9724" y="450016"/>
            <a:ext cx="9145016" cy="7848302"/>
          </a:xfrm>
          <a:prstGeom prst="rect">
            <a:avLst/>
          </a:prstGeom>
          <a:noFill/>
        </p:spPr>
        <p:txBody>
          <a:bodyPr wrap="square" rtlCol="0">
            <a:spAutoFit/>
          </a:bodyPr>
          <a:lstStyle/>
          <a:p>
            <a:pPr indent="576072"/>
            <a:r>
              <a:rPr lang="ru-RU" sz="3600" dirty="0"/>
              <a:t>Воззрения </a:t>
            </a:r>
            <a:r>
              <a:rPr lang="ru-RU" sz="3600" dirty="0" err="1"/>
              <a:t>Орема</a:t>
            </a:r>
            <a:r>
              <a:rPr lang="ru-RU" sz="3600" dirty="0"/>
              <a:t> во многом представляли собой переосмысление аристотелизма в духе будущего деизма и механицизма (здесь он близок Буридану). Аристотелевский бог, находящийся в качестве </a:t>
            </a:r>
            <a:r>
              <a:rPr lang="ru-RU" sz="3600" dirty="0" err="1"/>
              <a:t>перводвигателя</a:t>
            </a:r>
            <a:r>
              <a:rPr lang="ru-RU" sz="3600" dirty="0"/>
              <a:t> за пределами конечного космоса, отождествлялся Николаем с безграничной и неподвижной пустотой. Вместе с тем, не отрицая творения мира Богом, он склонялся к тому мнению, что Вселенная с тех пор развивается сама собой в соответствии с сообщенными ей законами, и впервые уподобил ее заведенному часовому механизму. </a:t>
            </a:r>
            <a:endParaRPr lang="ru-RU" sz="2800" dirty="0"/>
          </a:p>
        </p:txBody>
      </p:sp>
    </p:spTree>
    <p:extLst>
      <p:ext uri="{BB962C8B-B14F-4D97-AF65-F5344CB8AC3E}">
        <p14:creationId xmlns:p14="http://schemas.microsoft.com/office/powerpoint/2010/main" val="180908533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2172" y="2016130"/>
            <a:ext cx="5432990" cy="5693866"/>
          </a:xfrm>
          <a:prstGeom prst="rect">
            <a:avLst/>
          </a:prstGeom>
          <a:noFill/>
        </p:spPr>
        <p:txBody>
          <a:bodyPr wrap="square" rtlCol="0">
            <a:spAutoFit/>
          </a:bodyPr>
          <a:lstStyle/>
          <a:p>
            <a:pPr indent="408240"/>
            <a:r>
              <a:rPr lang="ru-RU" sz="2800" dirty="0"/>
              <a:t>Францисканец.</a:t>
            </a:r>
          </a:p>
          <a:p>
            <a:pPr indent="408240"/>
            <a:r>
              <a:rPr lang="ru-RU" sz="2800" dirty="0"/>
              <a:t>Обучал сыновей короля</a:t>
            </a:r>
            <a:br>
              <a:rPr lang="ru-RU" sz="2800" dirty="0"/>
            </a:br>
            <a:r>
              <a:rPr lang="ru-RU" sz="2800" dirty="0"/>
              <a:t>Карла </a:t>
            </a:r>
            <a:r>
              <a:rPr lang="en-US" sz="2800" dirty="0"/>
              <a:t>II.</a:t>
            </a:r>
          </a:p>
          <a:p>
            <a:pPr indent="408240"/>
            <a:r>
              <a:rPr lang="ru-RU" sz="2800" dirty="0"/>
              <a:t>«Основательный доктор»</a:t>
            </a:r>
          </a:p>
          <a:p>
            <a:pPr indent="408240"/>
            <a:r>
              <a:rPr lang="ru-RU" sz="2800" b="1" dirty="0"/>
              <a:t>Труды:</a:t>
            </a:r>
            <a:endParaRPr lang="en-US" sz="2800" b="1" dirty="0"/>
          </a:p>
          <a:p>
            <a:pPr indent="408240"/>
            <a:r>
              <a:rPr lang="ru-RU" sz="2800" dirty="0"/>
              <a:t>«Комментарии к Сентенциям». </a:t>
            </a:r>
            <a:endParaRPr lang="en-US" sz="2800" dirty="0"/>
          </a:p>
          <a:p>
            <a:pPr indent="408240"/>
            <a:r>
              <a:rPr lang="ru-RU" sz="2800" dirty="0"/>
              <a:t>«Спорные вопросы»</a:t>
            </a:r>
          </a:p>
          <a:p>
            <a:pPr indent="408240"/>
            <a:r>
              <a:rPr lang="ru-RU" sz="2800" dirty="0"/>
              <a:t>«Разные вопросы» (в т.ч. телепатия, самовнушение и др.)</a:t>
            </a:r>
          </a:p>
          <a:p>
            <a:pPr indent="408240"/>
            <a:r>
              <a:rPr lang="ru-RU" sz="2800" dirty="0"/>
              <a:t>«О степенях форм»</a:t>
            </a:r>
          </a:p>
          <a:p>
            <a:pPr indent="408240"/>
            <a:r>
              <a:rPr lang="ru-RU" sz="2800" dirty="0"/>
              <a:t>«О непорочном зачатии Девы Марии» (поэма)</a:t>
            </a:r>
          </a:p>
          <a:p>
            <a:endParaRPr lang="ru-RU" sz="2800" dirty="0"/>
          </a:p>
        </p:txBody>
      </p:sp>
      <p:pic>
        <p:nvPicPr>
          <p:cNvPr id="4" name="Рисунок 3">
            <a:extLst>
              <a:ext uri="{FF2B5EF4-FFF2-40B4-BE49-F238E27FC236}">
                <a16:creationId xmlns:a16="http://schemas.microsoft.com/office/drawing/2014/main" id="{3FFCE095-632E-4F41-B459-39CA17B71B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326" y="2016130"/>
            <a:ext cx="3876886" cy="5382641"/>
          </a:xfrm>
          <a:prstGeom prst="rect">
            <a:avLst/>
          </a:prstGeom>
        </p:spPr>
      </p:pic>
      <p:sp>
        <p:nvSpPr>
          <p:cNvPr id="5" name="TextBox 4">
            <a:extLst>
              <a:ext uri="{FF2B5EF4-FFF2-40B4-BE49-F238E27FC236}">
                <a16:creationId xmlns:a16="http://schemas.microsoft.com/office/drawing/2014/main" id="{F8B44F94-9969-49B5-999A-18F73366A936}"/>
              </a:ext>
            </a:extLst>
          </p:cNvPr>
          <p:cNvSpPr txBox="1"/>
          <p:nvPr/>
        </p:nvSpPr>
        <p:spPr>
          <a:xfrm>
            <a:off x="1439764" y="287933"/>
            <a:ext cx="8928993" cy="1077218"/>
          </a:xfrm>
          <a:prstGeom prst="rect">
            <a:avLst/>
          </a:prstGeom>
          <a:noFill/>
        </p:spPr>
        <p:txBody>
          <a:bodyPr wrap="square" rtlCol="0">
            <a:spAutoFit/>
          </a:bodyPr>
          <a:lstStyle/>
          <a:p>
            <a:pPr algn="ctr"/>
            <a:r>
              <a:rPr lang="ru-RU" sz="3200" b="1" dirty="0"/>
              <a:t>Рихард из </a:t>
            </a:r>
            <a:r>
              <a:rPr lang="ru-RU" sz="3200" b="1" dirty="0" err="1"/>
              <a:t>Медиавиллы</a:t>
            </a:r>
            <a:r>
              <a:rPr lang="ru-RU" sz="3200" b="1" dirty="0"/>
              <a:t> (</a:t>
            </a:r>
            <a:r>
              <a:rPr lang="ru-RU" sz="3200" dirty="0"/>
              <a:t>Ричард из Мидлтауна) </a:t>
            </a:r>
            <a:br>
              <a:rPr lang="ru-RU" sz="3200" dirty="0"/>
            </a:br>
            <a:r>
              <a:rPr lang="en-US" sz="3200" dirty="0"/>
              <a:t>(1249 – 1308)</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C33148-EF88-460F-B9B9-FF41E3B7B4C9}"/>
              </a:ext>
            </a:extLst>
          </p:cNvPr>
          <p:cNvSpPr txBox="1"/>
          <p:nvPr/>
        </p:nvSpPr>
        <p:spPr>
          <a:xfrm>
            <a:off x="1007716" y="719981"/>
            <a:ext cx="9073008" cy="6413743"/>
          </a:xfrm>
          <a:prstGeom prst="rect">
            <a:avLst/>
          </a:prstGeom>
          <a:noFill/>
        </p:spPr>
        <p:txBody>
          <a:bodyPr wrap="square" rtlCol="0">
            <a:spAutoFit/>
          </a:bodyPr>
          <a:lstStyle/>
          <a:p>
            <a:pPr indent="408240"/>
            <a:r>
              <a:rPr lang="ru-RU" sz="3600" dirty="0"/>
              <a:t>Согласен с </a:t>
            </a:r>
            <a:r>
              <a:rPr lang="ru-RU" sz="3600" dirty="0" err="1"/>
              <a:t>Бонавентурой</a:t>
            </a:r>
            <a:r>
              <a:rPr lang="ru-RU" sz="3600" dirty="0"/>
              <a:t>, но иногда больше согласен с Аристотелем и Фомой.</a:t>
            </a:r>
          </a:p>
          <a:p>
            <a:pPr marL="285757" indent="-285757">
              <a:buFontTx/>
              <a:buChar char="-"/>
            </a:pPr>
            <a:r>
              <a:rPr lang="ru-RU" sz="3600" dirty="0"/>
              <a:t>формирование понятий исходя из чувственного опыта; </a:t>
            </a:r>
          </a:p>
          <a:p>
            <a:pPr marL="285757" indent="-285757">
              <a:buFontTx/>
              <a:buChar char="-"/>
            </a:pPr>
            <a:r>
              <a:rPr lang="ru-RU" sz="3600" dirty="0"/>
              <a:t>отсутствие непосредственной интуиции души ею самой; </a:t>
            </a:r>
          </a:p>
          <a:p>
            <a:pPr marL="285757" indent="-285757">
              <a:buFontTx/>
              <a:buChar char="-"/>
            </a:pPr>
            <a:r>
              <a:rPr lang="ru-RU" sz="3600" dirty="0"/>
              <a:t>душа нуждается в теле и </a:t>
            </a:r>
            <a:r>
              <a:rPr lang="ru-RU" sz="3600" dirty="0" err="1"/>
              <a:t>несамодостаточна</a:t>
            </a:r>
            <a:r>
              <a:rPr lang="ru-RU" sz="3600" dirty="0"/>
              <a:t>;</a:t>
            </a:r>
          </a:p>
          <a:p>
            <a:pPr marL="285757" indent="-285757">
              <a:buFontTx/>
              <a:buChar char="-"/>
            </a:pPr>
            <a:r>
              <a:rPr lang="ru-RU" sz="3600" dirty="0"/>
              <a:t>отсутствие врожденной идеи Бога; </a:t>
            </a:r>
          </a:p>
          <a:p>
            <a:pPr marL="285757" indent="-285757">
              <a:buFontTx/>
              <a:buChar char="-"/>
            </a:pPr>
            <a:r>
              <a:rPr lang="ru-RU" sz="3600" dirty="0"/>
              <a:t>апостериорное доказательство существования Бога.</a:t>
            </a:r>
          </a:p>
          <a:p>
            <a:endParaRPr lang="ru-RU" sz="1478" dirty="0"/>
          </a:p>
        </p:txBody>
      </p:sp>
    </p:spTree>
    <p:extLst>
      <p:ext uri="{BB962C8B-B14F-4D97-AF65-F5344CB8AC3E}">
        <p14:creationId xmlns:p14="http://schemas.microsoft.com/office/powerpoint/2010/main" val="250427183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C33148-EF88-460F-B9B9-FF41E3B7B4C9}"/>
              </a:ext>
            </a:extLst>
          </p:cNvPr>
          <p:cNvSpPr txBox="1"/>
          <p:nvPr/>
        </p:nvSpPr>
        <p:spPr>
          <a:xfrm>
            <a:off x="1151732" y="719981"/>
            <a:ext cx="9001000" cy="7213963"/>
          </a:xfrm>
          <a:prstGeom prst="rect">
            <a:avLst/>
          </a:prstGeom>
          <a:noFill/>
        </p:spPr>
        <p:txBody>
          <a:bodyPr wrap="square" rtlCol="0">
            <a:spAutoFit/>
          </a:bodyPr>
          <a:lstStyle/>
          <a:p>
            <a:pPr indent="408240"/>
            <a:r>
              <a:rPr lang="ru-RU" sz="3200" dirty="0"/>
              <a:t>«Бог может произвести величину или размерность, </a:t>
            </a:r>
            <a:r>
              <a:rPr lang="ru-RU" sz="3200" dirty="0">
                <a:solidFill>
                  <a:srgbClr val="FF0000"/>
                </a:solidFill>
              </a:rPr>
              <a:t>растущую бесконечно</a:t>
            </a:r>
            <a:r>
              <a:rPr lang="ru-RU" sz="3200" dirty="0"/>
              <a:t>, при условии, что в каждый момент времени уже реализованная величина будет конечной; точно так же Бог может </a:t>
            </a:r>
            <a:r>
              <a:rPr lang="ru-RU" sz="3200" dirty="0">
                <a:solidFill>
                  <a:srgbClr val="FF0000"/>
                </a:solidFill>
              </a:rPr>
              <a:t>бесконечно делить </a:t>
            </a:r>
            <a:r>
              <a:rPr lang="ru-RU" sz="3200" dirty="0"/>
              <a:t>содержимое на части, величина которых в конце концов окажется меньше любого предела, при условии, что в каждый конкретный момент времени не существует бесконечного числа реально разделенных частей».</a:t>
            </a:r>
          </a:p>
          <a:p>
            <a:pPr indent="408240"/>
            <a:r>
              <a:rPr lang="ru-RU" sz="3200" dirty="0"/>
              <a:t>«Теологическое понятие бесконечно могущественного Бога освободило умы от узких рамок, в которые заключила Вселенную греческая мысль» (Э. </a:t>
            </a:r>
            <a:r>
              <a:rPr lang="ru-RU" sz="3200" dirty="0" err="1"/>
              <a:t>Жильсон</a:t>
            </a:r>
            <a:r>
              <a:rPr lang="ru-RU" sz="3200" dirty="0"/>
              <a:t>).</a:t>
            </a:r>
          </a:p>
          <a:p>
            <a:endParaRPr lang="ru-RU" sz="1478" dirty="0"/>
          </a:p>
        </p:txBody>
      </p:sp>
    </p:spTree>
    <p:extLst>
      <p:ext uri="{BB962C8B-B14F-4D97-AF65-F5344CB8AC3E}">
        <p14:creationId xmlns:p14="http://schemas.microsoft.com/office/powerpoint/2010/main" val="46923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1733" y="450017"/>
            <a:ext cx="9361039" cy="5632311"/>
          </a:xfrm>
          <a:prstGeom prst="rect">
            <a:avLst/>
          </a:prstGeom>
          <a:noFill/>
        </p:spPr>
        <p:txBody>
          <a:bodyPr wrap="square" rtlCol="0">
            <a:spAutoFit/>
          </a:bodyPr>
          <a:lstStyle/>
          <a:p>
            <a:pPr indent="408240"/>
            <a:r>
              <a:rPr lang="ru-RU" sz="3600" dirty="0"/>
              <a:t>Ободренный осуждением Этьеном </a:t>
            </a:r>
            <a:r>
              <a:rPr lang="ru-RU" sz="3600" dirty="0" err="1"/>
              <a:t>Тампье</a:t>
            </a:r>
            <a:r>
              <a:rPr lang="ru-RU" sz="3600" dirty="0"/>
              <a:t> положения «что Бог не может создать множество миров», Ричард утверждает, что </a:t>
            </a:r>
            <a:r>
              <a:rPr lang="ru-RU" sz="3600" dirty="0">
                <a:solidFill>
                  <a:srgbClr val="FF0000"/>
                </a:solidFill>
              </a:rPr>
              <a:t>множественность миров </a:t>
            </a:r>
            <a:r>
              <a:rPr lang="ru-RU" sz="3600" dirty="0"/>
              <a:t>возможна.</a:t>
            </a:r>
          </a:p>
          <a:p>
            <a:pPr indent="408240"/>
            <a:r>
              <a:rPr lang="ru-RU" sz="3600" dirty="0"/>
              <a:t>Бог может допустить на последнем небе, традиционно считающемся неподвижным, некое переходное движение.</a:t>
            </a:r>
          </a:p>
          <a:p>
            <a:pPr indent="408240"/>
            <a:r>
              <a:rPr lang="ru-RU" sz="3600" dirty="0"/>
              <a:t>Скорость падения тела зависит не только от расстояния до центра мира, но также от времени и пройденного телом пути. </a:t>
            </a:r>
            <a:r>
              <a:rPr lang="en-US" sz="3600" dirty="0"/>
              <a:t> </a:t>
            </a:r>
            <a:endParaRPr lang="ru-R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1733" y="450017"/>
            <a:ext cx="9361039" cy="4524315"/>
          </a:xfrm>
          <a:prstGeom prst="rect">
            <a:avLst/>
          </a:prstGeom>
          <a:noFill/>
        </p:spPr>
        <p:txBody>
          <a:bodyPr wrap="square" rtlCol="0">
            <a:spAutoFit/>
          </a:bodyPr>
          <a:lstStyle/>
          <a:p>
            <a:pPr indent="408240"/>
            <a:r>
              <a:rPr lang="ru-RU" sz="3600" b="1" i="1" dirty="0"/>
              <a:t>Пьер </a:t>
            </a:r>
            <a:r>
              <a:rPr lang="ru-RU" sz="3600" b="1" i="1" dirty="0" err="1"/>
              <a:t>Дюгем</a:t>
            </a:r>
            <a:r>
              <a:rPr lang="ru-RU" sz="3600" b="1" i="1" dirty="0"/>
              <a:t>: </a:t>
            </a:r>
            <a:r>
              <a:rPr lang="ru-RU" sz="3600" dirty="0"/>
              <a:t>«Если нам требуется указать дату зарождения современной науки, то мы, безусловно, назовем 1277 г., когда епископ Парижа торжественно заявил, что могут существовать несколько миров и что множество небесных сфер может вне всякого противоречия быть оживлено прямолинейным движением».</a:t>
            </a:r>
          </a:p>
        </p:txBody>
      </p:sp>
    </p:spTree>
    <p:extLst>
      <p:ext uri="{BB962C8B-B14F-4D97-AF65-F5344CB8AC3E}">
        <p14:creationId xmlns:p14="http://schemas.microsoft.com/office/powerpoint/2010/main" val="3487968616"/>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5925" y="1080021"/>
            <a:ext cx="5376671" cy="7290816"/>
          </a:xfrm>
          <a:prstGeom prst="rect">
            <a:avLst/>
          </a:prstGeom>
        </p:spPr>
      </p:pic>
      <p:sp>
        <p:nvSpPr>
          <p:cNvPr id="3" name="TextBox 2"/>
          <p:cNvSpPr txBox="1"/>
          <p:nvPr/>
        </p:nvSpPr>
        <p:spPr>
          <a:xfrm>
            <a:off x="2015831" y="143920"/>
            <a:ext cx="7776864" cy="584775"/>
          </a:xfrm>
          <a:prstGeom prst="rect">
            <a:avLst/>
          </a:prstGeom>
          <a:noFill/>
        </p:spPr>
        <p:txBody>
          <a:bodyPr wrap="square" rtlCol="0">
            <a:spAutoFit/>
          </a:bodyPr>
          <a:lstStyle/>
          <a:p>
            <a:pPr algn="ctr"/>
            <a:r>
              <a:rPr lang="ru-RU" sz="3200" b="1" dirty="0" err="1"/>
              <a:t>Раймунд</a:t>
            </a:r>
            <a:r>
              <a:rPr lang="ru-RU" sz="3200" b="1" dirty="0"/>
              <a:t> </a:t>
            </a:r>
            <a:r>
              <a:rPr lang="ru-RU" sz="3200" b="1" dirty="0" err="1"/>
              <a:t>Луллий</a:t>
            </a:r>
            <a:r>
              <a:rPr lang="ru-RU" sz="3200" dirty="0"/>
              <a:t> (1235—1315)</a:t>
            </a:r>
          </a:p>
        </p:txBody>
      </p:sp>
    </p:spTree>
    <p:extLst>
      <p:ext uri="{BB962C8B-B14F-4D97-AF65-F5344CB8AC3E}">
        <p14:creationId xmlns:p14="http://schemas.microsoft.com/office/powerpoint/2010/main" val="1787967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394BDDA-FF67-4DEE-B974-DD3C7BBA1885}"/>
              </a:ext>
            </a:extLst>
          </p:cNvPr>
          <p:cNvSpPr>
            <a:spLocks noGrp="1"/>
          </p:cNvSpPr>
          <p:nvPr>
            <p:ph idx="1"/>
          </p:nvPr>
        </p:nvSpPr>
        <p:spPr>
          <a:xfrm>
            <a:off x="1511772" y="791993"/>
            <a:ext cx="9432694" cy="6926699"/>
          </a:xfrm>
        </p:spPr>
        <p:txBody>
          <a:bodyPr/>
          <a:lstStyle/>
          <a:p>
            <a:pPr marL="0" indent="0">
              <a:buNone/>
            </a:pPr>
            <a:r>
              <a:rPr lang="ru-RU" sz="4400" b="1" dirty="0"/>
              <a:t>Блаж. </a:t>
            </a:r>
            <a:r>
              <a:rPr lang="ru-RU" sz="4400" b="1"/>
              <a:t>Августин:</a:t>
            </a:r>
            <a:r>
              <a:rPr lang="ru-RU" sz="4400"/>
              <a:t> </a:t>
            </a:r>
            <a:endParaRPr lang="ru-RU" sz="4400" dirty="0"/>
          </a:p>
          <a:p>
            <a:pPr marL="0" indent="0">
              <a:buNone/>
            </a:pPr>
            <a:r>
              <a:rPr lang="ru-RU" sz="4400" dirty="0"/>
              <a:t>«В</a:t>
            </a:r>
            <a:r>
              <a:rPr lang="en-US" sz="4400" dirty="0"/>
              <a:t> </a:t>
            </a:r>
            <a:r>
              <a:rPr lang="en-US" sz="4400" dirty="0" err="1"/>
              <a:t>Слове</a:t>
            </a:r>
            <a:r>
              <a:rPr lang="en-US" sz="4400" dirty="0"/>
              <a:t> </a:t>
            </a:r>
            <a:r>
              <a:rPr lang="en-US" sz="4400" dirty="0" err="1"/>
              <a:t>Бога</a:t>
            </a:r>
            <a:r>
              <a:rPr lang="en-US" sz="4400" dirty="0"/>
              <a:t>, </a:t>
            </a:r>
            <a:r>
              <a:rPr lang="en-US" sz="4400" dirty="0" err="1"/>
              <a:t>создавшем</a:t>
            </a:r>
            <a:r>
              <a:rPr lang="en-US" sz="4400" dirty="0"/>
              <a:t> </a:t>
            </a:r>
            <a:r>
              <a:rPr lang="en-US" sz="4400" dirty="0" err="1"/>
              <a:t>все</a:t>
            </a:r>
            <a:r>
              <a:rPr lang="en-US" sz="4400" dirty="0"/>
              <a:t>, </a:t>
            </a:r>
            <a:r>
              <a:rPr lang="en-US" sz="4400" dirty="0" err="1"/>
              <a:t>заключаются</a:t>
            </a:r>
            <a:r>
              <a:rPr lang="en-US" sz="4400" dirty="0"/>
              <a:t> </a:t>
            </a:r>
            <a:r>
              <a:rPr lang="en-US" sz="4400" dirty="0" err="1">
                <a:solidFill>
                  <a:srgbClr val="FF0000"/>
                </a:solidFill>
              </a:rPr>
              <a:t>вечные</a:t>
            </a:r>
            <a:r>
              <a:rPr lang="en-US" sz="4400" dirty="0">
                <a:solidFill>
                  <a:srgbClr val="FF0000"/>
                </a:solidFill>
              </a:rPr>
              <a:t> </a:t>
            </a:r>
            <a:r>
              <a:rPr lang="en-US" sz="4400" dirty="0" err="1">
                <a:solidFill>
                  <a:srgbClr val="FF0000"/>
                </a:solidFill>
              </a:rPr>
              <a:t>идеи</a:t>
            </a:r>
            <a:r>
              <a:rPr lang="en-US" sz="4400" dirty="0">
                <a:solidFill>
                  <a:srgbClr val="FF0000"/>
                </a:solidFill>
              </a:rPr>
              <a:t> </a:t>
            </a:r>
            <a:r>
              <a:rPr lang="en-US" sz="4400" dirty="0" err="1"/>
              <a:t>всего</a:t>
            </a:r>
            <a:r>
              <a:rPr lang="en-US" sz="4400" dirty="0"/>
              <a:t>, </a:t>
            </a:r>
            <a:r>
              <a:rPr lang="en-US" sz="4400" dirty="0" err="1"/>
              <a:t>даже</a:t>
            </a:r>
            <a:r>
              <a:rPr lang="en-US" sz="4400" dirty="0"/>
              <a:t> и </a:t>
            </a:r>
            <a:r>
              <a:rPr lang="en-US" sz="4400" dirty="0" err="1"/>
              <a:t>созданного</a:t>
            </a:r>
            <a:r>
              <a:rPr lang="en-US" sz="4400" dirty="0"/>
              <a:t> </a:t>
            </a:r>
            <a:r>
              <a:rPr lang="en-US" sz="4400" dirty="0" err="1"/>
              <a:t>временным</a:t>
            </a:r>
            <a:r>
              <a:rPr lang="en-US" sz="4400" dirty="0"/>
              <a:t> </a:t>
            </a:r>
            <a:r>
              <a:rPr lang="en-US" sz="4400" dirty="0" err="1"/>
              <a:t>образом</a:t>
            </a:r>
            <a:r>
              <a:rPr lang="ru-RU" sz="4400" dirty="0"/>
              <a:t>» </a:t>
            </a:r>
          </a:p>
          <a:p>
            <a:pPr marL="0" indent="0" algn="r">
              <a:spcBef>
                <a:spcPts val="2400"/>
              </a:spcBef>
              <a:buNone/>
            </a:pPr>
            <a:r>
              <a:rPr lang="ru-RU" sz="4400" dirty="0"/>
              <a:t>«О книге Бытия»</a:t>
            </a:r>
          </a:p>
          <a:p>
            <a:endParaRPr lang="ru-RU" dirty="0"/>
          </a:p>
        </p:txBody>
      </p:sp>
    </p:spTree>
    <p:extLst>
      <p:ext uri="{BB962C8B-B14F-4D97-AF65-F5344CB8AC3E}">
        <p14:creationId xmlns:p14="http://schemas.microsoft.com/office/powerpoint/2010/main" val="1289644642"/>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3739" y="450017"/>
            <a:ext cx="9217025" cy="5478551"/>
          </a:xfrm>
          <a:prstGeom prst="rect">
            <a:avLst/>
          </a:prstGeom>
          <a:noFill/>
        </p:spPr>
        <p:txBody>
          <a:bodyPr wrap="square" rtlCol="0">
            <a:spAutoFit/>
          </a:bodyPr>
          <a:lstStyle/>
          <a:p>
            <a:pPr indent="576072"/>
            <a:r>
              <a:rPr lang="ru-RU" sz="3600" dirty="0"/>
              <a:t>Родился в городе Пальма де Майорка</a:t>
            </a:r>
          </a:p>
          <a:p>
            <a:pPr indent="576072"/>
            <a:r>
              <a:rPr lang="ru-RU" sz="3600" dirty="0"/>
              <a:t>В 1257 г. женился; двое детей.</a:t>
            </a:r>
          </a:p>
          <a:p>
            <a:pPr indent="576072"/>
            <a:r>
              <a:rPr lang="ru-RU" sz="3600" dirty="0"/>
              <a:t>Обучался в монастыре Санта Мария Ла </a:t>
            </a:r>
            <a:r>
              <a:rPr lang="ru-RU" sz="3600" dirty="0" err="1"/>
              <a:t>Реаль</a:t>
            </a:r>
            <a:r>
              <a:rPr lang="ru-RU" sz="3600" dirty="0"/>
              <a:t> и в монастыре Сан Доминго.</a:t>
            </a:r>
          </a:p>
          <a:p>
            <a:pPr indent="576072"/>
            <a:r>
              <a:rPr lang="ru-RU" sz="3600" dirty="0"/>
              <a:t>На тридцать втором году жизни, во время сочинения эротической песни, ему было видение распятого Христа, повторившееся ещё четыре раза.</a:t>
            </a:r>
          </a:p>
          <a:p>
            <a:pPr indent="576072"/>
            <a:r>
              <a:rPr lang="ru-RU" sz="3600" dirty="0"/>
              <a:t>«Просвещенный доктор».</a:t>
            </a:r>
            <a:r>
              <a:rPr lang="en-US" sz="3600" dirty="0"/>
              <a:t> </a:t>
            </a:r>
            <a:endParaRPr lang="ru-RU" sz="3600" dirty="0"/>
          </a:p>
          <a:p>
            <a:pPr indent="576072"/>
            <a:endParaRPr lang="ru-RU" sz="260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3739" y="450017"/>
            <a:ext cx="9217025" cy="7971541"/>
          </a:xfrm>
          <a:prstGeom prst="rect">
            <a:avLst/>
          </a:prstGeom>
          <a:noFill/>
        </p:spPr>
        <p:txBody>
          <a:bodyPr wrap="square" rtlCol="0">
            <a:spAutoFit/>
          </a:bodyPr>
          <a:lstStyle/>
          <a:p>
            <a:pPr indent="576072"/>
            <a:r>
              <a:rPr lang="ru-RU" sz="3200" dirty="0"/>
              <a:t>«Я был женатым мужчиной, отцом семейства, хорошо обеспеченным, любвеобильным и светским. От всего этого я отказался по доброй воле, чтобы получить возможность чтить Бога, служить добрым людям и прославлять нашу святую веру. Я выучил арабский язык; я неоднократно отправлялся проповедовать сарацинам. Будучи схвачен, заключен в темницу и подвергнут бичеванию за веру, я пять лет трудился ради того, чтобы подвигнуть вождей Церкви и христианских князей на служение общему благу. Теперь я стар, теперь я беден, но я не изменил своих намерений и буду постоянен в них, если позволит Господь, до самой смерти» </a:t>
            </a:r>
          </a:p>
          <a:p>
            <a:pPr indent="576072" algn="r">
              <a:spcBef>
                <a:spcPts val="1800"/>
              </a:spcBef>
            </a:pPr>
            <a:r>
              <a:rPr lang="ru-RU" sz="2800" dirty="0"/>
              <a:t>«Диспут между клириком и </a:t>
            </a:r>
            <a:r>
              <a:rPr lang="ru-RU" sz="2800" dirty="0" err="1"/>
              <a:t>Раймундом</a:t>
            </a:r>
            <a:r>
              <a:rPr lang="ru-RU" sz="2800" dirty="0"/>
              <a:t> фантазером»</a:t>
            </a:r>
          </a:p>
          <a:p>
            <a:pPr indent="576072"/>
            <a:endParaRPr lang="ru-RU" sz="2601" dirty="0"/>
          </a:p>
        </p:txBody>
      </p:sp>
    </p:spTree>
    <p:extLst>
      <p:ext uri="{BB962C8B-B14F-4D97-AF65-F5344CB8AC3E}">
        <p14:creationId xmlns:p14="http://schemas.microsoft.com/office/powerpoint/2010/main" val="87686385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3740" y="575968"/>
            <a:ext cx="8928992" cy="5798190"/>
          </a:xfrm>
          <a:prstGeom prst="rect">
            <a:avLst/>
          </a:prstGeom>
          <a:noFill/>
        </p:spPr>
        <p:txBody>
          <a:bodyPr wrap="square" rtlCol="0">
            <a:spAutoFit/>
          </a:bodyPr>
          <a:lstStyle/>
          <a:p>
            <a:pPr indent="576072"/>
            <a:r>
              <a:rPr lang="ru-RU" sz="3600" b="1" dirty="0"/>
              <a:t>Трактаты:</a:t>
            </a:r>
          </a:p>
          <a:p>
            <a:pPr indent="576072"/>
            <a:r>
              <a:rPr lang="ru-RU" sz="3600" dirty="0"/>
              <a:t>«Великое искусство»,</a:t>
            </a:r>
          </a:p>
          <a:p>
            <a:pPr indent="576072"/>
            <a:r>
              <a:rPr lang="ru-RU" sz="3600" dirty="0"/>
              <a:t>«Книга о восхождении и нисхождении разума»,</a:t>
            </a:r>
          </a:p>
          <a:p>
            <a:pPr indent="576072"/>
            <a:r>
              <a:rPr lang="ru-RU" sz="3600" dirty="0"/>
              <a:t>«Последнее общее искусство»,</a:t>
            </a:r>
          </a:p>
          <a:p>
            <a:pPr indent="576072"/>
            <a:r>
              <a:rPr lang="ru-RU" sz="3600" dirty="0"/>
              <a:t>«Древо знания»,</a:t>
            </a:r>
          </a:p>
          <a:p>
            <a:pPr indent="576072"/>
            <a:r>
              <a:rPr lang="ru-RU" sz="3600" dirty="0"/>
              <a:t>«Книга созерцания Бога»,</a:t>
            </a:r>
          </a:p>
          <a:p>
            <a:pPr indent="576072"/>
            <a:r>
              <a:rPr lang="ru-RU" sz="3600" dirty="0"/>
              <a:t>«Двенадцать начал философии, или Плач философии против </a:t>
            </a:r>
            <a:r>
              <a:rPr lang="ru-RU" sz="3600" dirty="0" err="1"/>
              <a:t>аверроистов</a:t>
            </a:r>
            <a:r>
              <a:rPr lang="ru-RU" sz="3600" dirty="0"/>
              <a:t>».</a:t>
            </a:r>
          </a:p>
          <a:p>
            <a:pPr indent="576072"/>
            <a:endParaRPr lang="ru-RU" sz="3200" dirty="0"/>
          </a:p>
          <a:p>
            <a:endParaRPr lang="ru-RU" sz="1478" dirty="0"/>
          </a:p>
        </p:txBody>
      </p:sp>
    </p:spTree>
    <p:extLst>
      <p:ext uri="{BB962C8B-B14F-4D97-AF65-F5344CB8AC3E}">
        <p14:creationId xmlns:p14="http://schemas.microsoft.com/office/powerpoint/2010/main" val="357896675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3740" y="575968"/>
            <a:ext cx="8928992" cy="5244193"/>
          </a:xfrm>
          <a:prstGeom prst="rect">
            <a:avLst/>
          </a:prstGeom>
          <a:noFill/>
        </p:spPr>
        <p:txBody>
          <a:bodyPr wrap="square" rtlCol="0">
            <a:spAutoFit/>
          </a:bodyPr>
          <a:lstStyle/>
          <a:p>
            <a:pPr indent="576072"/>
            <a:r>
              <a:rPr lang="ru-RU" sz="3600" dirty="0"/>
              <a:t>Против </a:t>
            </a:r>
            <a:r>
              <a:rPr lang="ru-RU" sz="3600" dirty="0" err="1"/>
              <a:t>аверроистов</a:t>
            </a:r>
            <a:r>
              <a:rPr lang="ru-RU" sz="3600" dirty="0"/>
              <a:t>: истина одна.</a:t>
            </a:r>
          </a:p>
          <a:p>
            <a:pPr indent="576072"/>
            <a:r>
              <a:rPr lang="ru-RU" sz="3600" dirty="0"/>
              <a:t>Сторонник крайнего реализма. Мир есть система понятий – более и менее общих. Панлогизм (раньше Гегеля).</a:t>
            </a:r>
          </a:p>
          <a:p>
            <a:pPr indent="576072"/>
            <a:r>
              <a:rPr lang="ru-RU" sz="3600" dirty="0"/>
              <a:t>Следуя за понятиями, можно открывать связь вещей и даже Бога. Объект веры и разума един, и можно строго доказать истины веры.</a:t>
            </a:r>
          </a:p>
          <a:p>
            <a:pPr indent="576072"/>
            <a:endParaRPr lang="ru-RU" sz="3200" dirty="0"/>
          </a:p>
          <a:p>
            <a:endParaRPr lang="ru-RU" sz="1478" dirty="0"/>
          </a:p>
        </p:txBody>
      </p:sp>
    </p:spTree>
    <p:extLst>
      <p:ext uri="{BB962C8B-B14F-4D97-AF65-F5344CB8AC3E}">
        <p14:creationId xmlns:p14="http://schemas.microsoft.com/office/powerpoint/2010/main" val="134022136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4847CFB-8C69-4B1A-B81D-CE1FD44C1C7F}"/>
              </a:ext>
            </a:extLst>
          </p:cNvPr>
          <p:cNvSpPr>
            <a:spLocks noGrp="1"/>
          </p:cNvSpPr>
          <p:nvPr>
            <p:ph idx="1"/>
          </p:nvPr>
        </p:nvSpPr>
        <p:spPr>
          <a:xfrm>
            <a:off x="1007717" y="431950"/>
            <a:ext cx="9361040" cy="7488831"/>
          </a:xfrm>
        </p:spPr>
        <p:txBody>
          <a:bodyPr>
            <a:normAutofit fontScale="70000" lnSpcReduction="20000"/>
          </a:bodyPr>
          <a:lstStyle/>
          <a:p>
            <a:pPr indent="0" algn="ctr">
              <a:lnSpc>
                <a:spcPct val="120000"/>
              </a:lnSpc>
              <a:buNone/>
            </a:pPr>
            <a:r>
              <a:rPr lang="ru-RU" sz="4400" dirty="0"/>
              <a:t>Три главные мысли:</a:t>
            </a:r>
          </a:p>
          <a:p>
            <a:pPr indent="0">
              <a:lnSpc>
                <a:spcPct val="120000"/>
              </a:lnSpc>
              <a:buNone/>
            </a:pPr>
            <a:r>
              <a:rPr lang="ru-RU" sz="4400" dirty="0"/>
              <a:t>—</a:t>
            </a:r>
            <a:r>
              <a:rPr lang="en-US" sz="4400" dirty="0"/>
              <a:t> </a:t>
            </a:r>
            <a:r>
              <a:rPr lang="ru-RU" sz="4400" dirty="0"/>
              <a:t> особый </a:t>
            </a:r>
            <a:r>
              <a:rPr lang="ru-RU" sz="4400" dirty="0">
                <a:solidFill>
                  <a:srgbClr val="FF0000"/>
                </a:solidFill>
              </a:rPr>
              <a:t>метод</a:t>
            </a:r>
            <a:r>
              <a:rPr lang="ru-RU" sz="4400" dirty="0"/>
              <a:t> или искусство, посредством которого можно с разумной необходимостью вывести из общих понятий всякие истины, и прежде всего — истины христианского вероучения;</a:t>
            </a:r>
          </a:p>
          <a:p>
            <a:pPr indent="0">
              <a:lnSpc>
                <a:spcPct val="120000"/>
              </a:lnSpc>
              <a:buNone/>
            </a:pPr>
            <a:r>
              <a:rPr lang="ru-RU" sz="4400" dirty="0"/>
              <a:t>—</a:t>
            </a:r>
            <a:r>
              <a:rPr lang="en-US" sz="4400" dirty="0"/>
              <a:t> </a:t>
            </a:r>
            <a:r>
              <a:rPr lang="ru-RU" sz="4400" dirty="0"/>
              <a:t>основание миссионерских коллегий, где, кроме других предметов, изучались бы основательно </a:t>
            </a:r>
            <a:r>
              <a:rPr lang="ru-RU" sz="4400" dirty="0">
                <a:solidFill>
                  <a:srgbClr val="FF0000"/>
                </a:solidFill>
              </a:rPr>
              <a:t>восточные языки</a:t>
            </a:r>
            <a:r>
              <a:rPr lang="ru-RU" sz="4400" dirty="0"/>
              <a:t>, особенно арабский;</a:t>
            </a:r>
          </a:p>
          <a:p>
            <a:pPr indent="0">
              <a:lnSpc>
                <a:spcPct val="120000"/>
              </a:lnSpc>
              <a:buNone/>
            </a:pPr>
            <a:r>
              <a:rPr lang="ru-RU" sz="4400" dirty="0"/>
              <a:t>— преобразование </a:t>
            </a:r>
            <a:r>
              <a:rPr lang="ru-RU" sz="4400" dirty="0" err="1"/>
              <a:t>монашеско</a:t>
            </a:r>
            <a:r>
              <a:rPr lang="ru-RU" sz="4400" dirty="0"/>
              <a:t>-рыцарских орденов в один великий </a:t>
            </a:r>
            <a:r>
              <a:rPr lang="ru-RU" sz="4400" dirty="0">
                <a:solidFill>
                  <a:srgbClr val="FF0000"/>
                </a:solidFill>
              </a:rPr>
              <a:t>миссионерский орден</a:t>
            </a:r>
            <a:r>
              <a:rPr lang="ru-RU" sz="4400" dirty="0"/>
              <a:t>.</a:t>
            </a:r>
            <a:endParaRPr lang="en-US" sz="4400" dirty="0"/>
          </a:p>
          <a:p>
            <a:pPr indent="576072">
              <a:lnSpc>
                <a:spcPct val="120000"/>
              </a:lnSpc>
            </a:pPr>
            <a:r>
              <a:rPr lang="ru-RU" sz="4400" dirty="0"/>
              <a:t>Родоначальник современной арабистики. Добился введения в пяти университетах изучения арабского языка.</a:t>
            </a:r>
          </a:p>
          <a:p>
            <a:endParaRPr lang="ru-RU" dirty="0"/>
          </a:p>
        </p:txBody>
      </p:sp>
    </p:spTree>
    <p:extLst>
      <p:ext uri="{BB962C8B-B14F-4D97-AF65-F5344CB8AC3E}">
        <p14:creationId xmlns:p14="http://schemas.microsoft.com/office/powerpoint/2010/main" val="2773992659"/>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025757" y="2016125"/>
            <a:ext cx="4734468" cy="4734468"/>
          </a:xfrm>
          <a:prstGeom prst="rect">
            <a:avLst/>
          </a:prstGeom>
          <a:noFill/>
          <a:ln w="9525">
            <a:noFill/>
            <a:miter lim="800000"/>
            <a:headEnd/>
            <a:tailEnd/>
          </a:ln>
          <a:effectLst/>
        </p:spPr>
      </p:pic>
      <p:sp>
        <p:nvSpPr>
          <p:cNvPr id="3" name="TextBox 2"/>
          <p:cNvSpPr txBox="1"/>
          <p:nvPr/>
        </p:nvSpPr>
        <p:spPr>
          <a:xfrm>
            <a:off x="6300297" y="990069"/>
            <a:ext cx="4194434" cy="6350649"/>
          </a:xfrm>
          <a:prstGeom prst="rect">
            <a:avLst/>
          </a:prstGeom>
          <a:noFill/>
        </p:spPr>
        <p:txBody>
          <a:bodyPr wrap="square" rtlCol="0">
            <a:spAutoFit/>
          </a:bodyPr>
          <a:lstStyle/>
          <a:p>
            <a:r>
              <a:rPr lang="ru-RU" sz="2400" dirty="0"/>
              <a:t>Работает над разработкой метода, использование которого должно привести к обращению неверующих. «Великое искусство» («</a:t>
            </a:r>
            <a:r>
              <a:rPr lang="ru-RU" sz="2400" dirty="0" err="1"/>
              <a:t>Ars</a:t>
            </a:r>
            <a:r>
              <a:rPr lang="ru-RU" sz="2400" dirty="0"/>
              <a:t> </a:t>
            </a:r>
            <a:r>
              <a:rPr lang="ru-RU" sz="2400" dirty="0" err="1"/>
              <a:t>magna</a:t>
            </a:r>
            <a:r>
              <a:rPr lang="ru-RU" sz="2400" dirty="0"/>
              <a:t>») </a:t>
            </a:r>
            <a:r>
              <a:rPr lang="ru-RU" sz="2400" dirty="0" err="1"/>
              <a:t>Луллия</a:t>
            </a:r>
            <a:r>
              <a:rPr lang="ru-RU" sz="2400" dirty="0"/>
              <a:t> — изложение этого метода. Оно состоит из таблиц, в которые основополагающие понятия вписаны так, что, комбинируя друг с другом различные позиции на этих таблицах, можно механически получить все комбинации понятий, соответствующие религиозным истинам.</a:t>
            </a:r>
          </a:p>
          <a:p>
            <a:endParaRPr lang="en-US" sz="2268" dirty="0"/>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748" y="360011"/>
            <a:ext cx="9001000" cy="7478970"/>
          </a:xfrm>
          <a:prstGeom prst="rect">
            <a:avLst/>
          </a:prstGeom>
          <a:noFill/>
        </p:spPr>
        <p:txBody>
          <a:bodyPr wrap="square" rtlCol="0">
            <a:spAutoFit/>
          </a:bodyPr>
          <a:lstStyle/>
          <a:p>
            <a:pPr indent="576072"/>
            <a:r>
              <a:rPr lang="ru-RU" sz="3200" dirty="0"/>
              <a:t>Теология — мать и госпожа философии; поэтому между теологией и философией должно установиться согласие. Чтобы обнаружить их фундаментальную согласованность, нужно исходить из начал, которые были бы общепризнанными. Перечень таких начал: добро, величина, вечность или длительность, сила, мудрость, воля, добродетель, истина и слава; различие, согласованность, противоречивость, начало, средство, цель, больше, равенство, меньше.</a:t>
            </a:r>
            <a:endParaRPr lang="en-US" sz="3200" dirty="0"/>
          </a:p>
          <a:p>
            <a:pPr indent="576072"/>
            <a:r>
              <a:rPr lang="ru-RU" sz="3200" dirty="0"/>
              <a:t>Разумное доказательство не </a:t>
            </a:r>
            <a:r>
              <a:rPr lang="ru-RU" sz="3200" i="1" dirty="0"/>
              <a:t>создаёт</a:t>
            </a:r>
            <a:r>
              <a:rPr lang="ru-RU" sz="3200" dirty="0"/>
              <a:t> веры, а только придаёт ей общие объективные основания, благодаря которым она может быть сообщаема другим.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5616EEB-7C1B-4A96-8AFC-B03147F70676}"/>
              </a:ext>
            </a:extLst>
          </p:cNvPr>
          <p:cNvSpPr>
            <a:spLocks noGrp="1"/>
          </p:cNvSpPr>
          <p:nvPr>
            <p:ph idx="1"/>
          </p:nvPr>
        </p:nvSpPr>
        <p:spPr>
          <a:xfrm>
            <a:off x="1151733" y="359941"/>
            <a:ext cx="9217024" cy="7358748"/>
          </a:xfrm>
        </p:spPr>
        <p:txBody>
          <a:bodyPr/>
          <a:lstStyle/>
          <a:p>
            <a:r>
              <a:rPr lang="ru-RU" dirty="0"/>
              <a:t>Влияние: </a:t>
            </a:r>
          </a:p>
          <a:p>
            <a:r>
              <a:rPr lang="ru-RU" dirty="0"/>
              <a:t>Джордано Бруно, Агриппа </a:t>
            </a:r>
            <a:r>
              <a:rPr lang="ru-RU" dirty="0" err="1"/>
              <a:t>Неттесхеймский</a:t>
            </a:r>
            <a:r>
              <a:rPr lang="ru-RU" dirty="0"/>
              <a:t>, Лейбниц и др.</a:t>
            </a:r>
          </a:p>
          <a:p>
            <a:r>
              <a:rPr lang="ru-RU" dirty="0"/>
              <a:t>В России А.Х. </a:t>
            </a:r>
            <a:r>
              <a:rPr lang="ru-RU" dirty="0" err="1"/>
              <a:t>Белобоцкий</a:t>
            </a:r>
            <a:r>
              <a:rPr lang="ru-RU" dirty="0"/>
              <a:t> «Великая и предивная наука»</a:t>
            </a:r>
          </a:p>
          <a:p>
            <a:r>
              <a:rPr lang="ru-RU" dirty="0"/>
              <a:t>А. Денисов «Малая книга».</a:t>
            </a:r>
          </a:p>
        </p:txBody>
      </p:sp>
    </p:spTree>
    <p:extLst>
      <p:ext uri="{BB962C8B-B14F-4D97-AF65-F5344CB8AC3E}">
        <p14:creationId xmlns:p14="http://schemas.microsoft.com/office/powerpoint/2010/main" val="145857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9758" y="540028"/>
            <a:ext cx="10260977" cy="646331"/>
          </a:xfrm>
          <a:prstGeom prst="rect">
            <a:avLst/>
          </a:prstGeom>
          <a:noFill/>
        </p:spPr>
        <p:txBody>
          <a:bodyPr wrap="square" rtlCol="0">
            <a:spAutoFit/>
          </a:bodyPr>
          <a:lstStyle/>
          <a:p>
            <a:pPr algn="ctr"/>
            <a:r>
              <a:rPr lang="ru-RU" sz="3600" b="1" dirty="0"/>
              <a:t>Мистицизм в Средневековье</a:t>
            </a:r>
            <a:endParaRPr lang="ru-RU" sz="3600" dirty="0"/>
          </a:p>
        </p:txBody>
      </p:sp>
      <p:sp>
        <p:nvSpPr>
          <p:cNvPr id="3" name="TextBox 2"/>
          <p:cNvSpPr txBox="1"/>
          <p:nvPr/>
        </p:nvSpPr>
        <p:spPr>
          <a:xfrm>
            <a:off x="1223740" y="1260097"/>
            <a:ext cx="9145016" cy="6001643"/>
          </a:xfrm>
          <a:prstGeom prst="rect">
            <a:avLst/>
          </a:prstGeom>
          <a:noFill/>
        </p:spPr>
        <p:txBody>
          <a:bodyPr wrap="square" rtlCol="0">
            <a:spAutoFit/>
          </a:bodyPr>
          <a:lstStyle/>
          <a:p>
            <a:pPr algn="ctr"/>
            <a:r>
              <a:rPr lang="ru-RU" sz="3200" b="1" dirty="0"/>
              <a:t>Иоганн (</a:t>
            </a:r>
            <a:r>
              <a:rPr lang="ru-RU" sz="3200" b="1" dirty="0" err="1"/>
              <a:t>Мейстер</a:t>
            </a:r>
            <a:r>
              <a:rPr lang="ru-RU" sz="3200" b="1" dirty="0"/>
              <a:t>) </a:t>
            </a:r>
            <a:r>
              <a:rPr lang="ru-RU" sz="3200" b="1" dirty="0" err="1"/>
              <a:t>Экхарт</a:t>
            </a:r>
            <a:r>
              <a:rPr lang="ru-RU" sz="3200" b="1" dirty="0"/>
              <a:t> (1260—1327) </a:t>
            </a:r>
            <a:endParaRPr lang="ru-RU" sz="3200" dirty="0"/>
          </a:p>
          <a:p>
            <a:pPr indent="576072"/>
            <a:r>
              <a:rPr lang="ru-RU" sz="3200" dirty="0"/>
              <a:t>Родился в 1260 г. в </a:t>
            </a:r>
            <a:r>
              <a:rPr lang="ru-RU" sz="3200" dirty="0" err="1"/>
              <a:t>Хоххайме</a:t>
            </a:r>
            <a:r>
              <a:rPr lang="ru-RU" sz="3200" dirty="0"/>
              <a:t> (Тюрингия), принадлежал к рыцарскому сословию.</a:t>
            </a:r>
          </a:p>
          <a:p>
            <a:pPr indent="576072"/>
            <a:r>
              <a:rPr lang="ru-RU" sz="3200" dirty="0"/>
              <a:t>В юности стал монахом доминиканского ордена и был направлен в 1280 г. в Кёльн. Там, возможно, познакомился с Альбертом Великим (ум. в 1280). Даже был викарием (наместником) доминиканского ордена в Тюрингии и Саксонии. </a:t>
            </a:r>
          </a:p>
          <a:p>
            <a:pPr indent="576072"/>
            <a:r>
              <a:rPr lang="ru-RU" sz="3200" dirty="0"/>
              <a:t>1293-1294 – преподает в Парижском университете.</a:t>
            </a:r>
          </a:p>
          <a:p>
            <a:pPr indent="576072"/>
            <a:r>
              <a:rPr lang="ru-RU" sz="3200" dirty="0"/>
              <a:t>Выступает с проповедями. </a:t>
            </a:r>
            <a:r>
              <a:rPr lang="ru-RU" sz="3200" dirty="0">
                <a:solidFill>
                  <a:srgbClr val="FF0000"/>
                </a:solidFill>
              </a:rPr>
              <a:t>«Речи наставления» </a:t>
            </a:r>
            <a:r>
              <a:rPr lang="ru-RU" sz="3200" dirty="0"/>
              <a:t>(на нем. яз., до 1298 г.). Жанр </a:t>
            </a:r>
            <a:r>
              <a:rPr lang="ru-RU" sz="3200" dirty="0" err="1"/>
              <a:t>вопросоответов</a:t>
            </a:r>
            <a:r>
              <a:rPr lang="ru-RU" sz="32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7DC511D-6053-445D-9E19-B34B59DFD9CA}"/>
              </a:ext>
            </a:extLst>
          </p:cNvPr>
          <p:cNvSpPr>
            <a:spLocks noGrp="1"/>
          </p:cNvSpPr>
          <p:nvPr>
            <p:ph idx="1"/>
          </p:nvPr>
        </p:nvSpPr>
        <p:spPr>
          <a:xfrm>
            <a:off x="935709" y="431950"/>
            <a:ext cx="9361040" cy="7286739"/>
          </a:xfrm>
        </p:spPr>
        <p:txBody>
          <a:bodyPr>
            <a:normAutofit fontScale="77500" lnSpcReduction="20000"/>
          </a:bodyPr>
          <a:lstStyle/>
          <a:p>
            <a:pPr indent="-432011">
              <a:lnSpc>
                <a:spcPct val="120000"/>
              </a:lnSpc>
            </a:pPr>
            <a:r>
              <a:rPr lang="ru-RU" sz="4201" dirty="0"/>
              <a:t>1302—1303 – вновь Парижский университет. </a:t>
            </a:r>
          </a:p>
          <a:p>
            <a:pPr indent="-432011">
              <a:lnSpc>
                <a:spcPct val="120000"/>
              </a:lnSpc>
            </a:pPr>
            <a:r>
              <a:rPr lang="ru-RU" sz="4201" dirty="0">
                <a:solidFill>
                  <a:srgbClr val="FF0000"/>
                </a:solidFill>
              </a:rPr>
              <a:t>«Парижские </a:t>
            </a:r>
            <a:r>
              <a:rPr lang="ru-RU" sz="4201" dirty="0" err="1">
                <a:solidFill>
                  <a:srgbClr val="FF0000"/>
                </a:solidFill>
              </a:rPr>
              <a:t>диспутации</a:t>
            </a:r>
            <a:r>
              <a:rPr lang="ru-RU" sz="4201" dirty="0">
                <a:solidFill>
                  <a:srgbClr val="FF0000"/>
                </a:solidFill>
              </a:rPr>
              <a:t>» </a:t>
            </a:r>
            <a:r>
              <a:rPr lang="ru-RU" sz="4201" dirty="0"/>
              <a:t>(«Тождественны ли в Боге бытие и познание», «Является ли познание ангела, ибо оно означает деятельность, его бытием?», «Благородней ли хвала Богу на небесах, чем любовь к Нему на земле?»)</a:t>
            </a:r>
          </a:p>
          <a:p>
            <a:pPr indent="-432011">
              <a:lnSpc>
                <a:spcPct val="120000"/>
              </a:lnSpc>
            </a:pPr>
            <a:r>
              <a:rPr lang="ru-RU" sz="4201" dirty="0"/>
              <a:t>1311—1313 гг.) – опять Парижский университет.</a:t>
            </a:r>
          </a:p>
          <a:p>
            <a:pPr indent="-432011">
              <a:lnSpc>
                <a:spcPct val="120000"/>
              </a:lnSpc>
            </a:pPr>
            <a:r>
              <a:rPr lang="ru-RU" sz="4201" dirty="0">
                <a:solidFill>
                  <a:srgbClr val="FF0000"/>
                </a:solidFill>
              </a:rPr>
              <a:t>«Трехчастный труд» </a:t>
            </a:r>
            <a:r>
              <a:rPr lang="ru-RU" sz="4201" dirty="0"/>
              <a:t>(сохранился частично).</a:t>
            </a:r>
          </a:p>
          <a:p>
            <a:pPr indent="-432011">
              <a:lnSpc>
                <a:spcPct val="120000"/>
              </a:lnSpc>
            </a:pPr>
            <a:r>
              <a:rPr lang="ru-RU" sz="4201" dirty="0"/>
              <a:t>Преподавал также — в высших доминиканских  школах Страсбурга и Кёльна. </a:t>
            </a:r>
          </a:p>
          <a:p>
            <a:pPr indent="-432011">
              <a:lnSpc>
                <a:spcPct val="120000"/>
              </a:lnSpc>
            </a:pPr>
            <a:r>
              <a:rPr lang="ru-RU" sz="4201" dirty="0"/>
              <a:t>Летом 1313 г. </a:t>
            </a:r>
            <a:r>
              <a:rPr lang="ru-RU" sz="4201" dirty="0" err="1"/>
              <a:t>Экхарт</a:t>
            </a:r>
            <a:r>
              <a:rPr lang="ru-RU" sz="4201" dirty="0"/>
              <a:t> в качестве генерального викария получает задание курировать </a:t>
            </a:r>
            <a:r>
              <a:rPr lang="ru-RU" sz="4201" dirty="0" err="1"/>
              <a:t>южнонемецкие</a:t>
            </a:r>
            <a:r>
              <a:rPr lang="ru-RU" sz="4201" dirty="0"/>
              <a:t> женские монастыри. </a:t>
            </a:r>
          </a:p>
          <a:p>
            <a:endParaRPr lang="ru-RU" dirty="0"/>
          </a:p>
        </p:txBody>
      </p:sp>
    </p:spTree>
    <p:extLst>
      <p:ext uri="{BB962C8B-B14F-4D97-AF65-F5344CB8AC3E}">
        <p14:creationId xmlns:p14="http://schemas.microsoft.com/office/powerpoint/2010/main" val="343607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55788" y="782045"/>
            <a:ext cx="9288920" cy="7354759"/>
          </a:xfrm>
        </p:spPr>
        <p:txBody>
          <a:bodyPr>
            <a:normAutofit fontScale="47500" lnSpcReduction="20000"/>
          </a:bodyPr>
          <a:lstStyle/>
          <a:p>
            <a:pPr marL="0" indent="0" algn="ctr">
              <a:lnSpc>
                <a:spcPct val="120000"/>
              </a:lnSpc>
              <a:spcBef>
                <a:spcPts val="0"/>
              </a:spcBef>
              <a:buNone/>
            </a:pPr>
            <a:r>
              <a:rPr lang="ru-RU" sz="6700" b="1" i="1" dirty="0">
                <a:solidFill>
                  <a:srgbClr val="000000"/>
                </a:solidFill>
              </a:rPr>
              <a:t>Боэций</a:t>
            </a:r>
          </a:p>
          <a:p>
            <a:pPr marL="0" indent="0">
              <a:lnSpc>
                <a:spcPct val="120000"/>
              </a:lnSpc>
              <a:spcBef>
                <a:spcPts val="601"/>
              </a:spcBef>
              <a:buNone/>
            </a:pPr>
            <a:r>
              <a:rPr lang="ru-RU" sz="6700" dirty="0">
                <a:solidFill>
                  <a:srgbClr val="000000"/>
                </a:solidFill>
              </a:rPr>
              <a:t>«Р</a:t>
            </a:r>
            <a:r>
              <a:rPr lang="ru-RU" sz="6700" dirty="0"/>
              <a:t>оды, виды и прочие обнаруживаются либо в телесных вещах, либо в тех, чье существование связано с телами»; </a:t>
            </a:r>
          </a:p>
          <a:p>
            <a:pPr marL="0" indent="0">
              <a:lnSpc>
                <a:spcPct val="120000"/>
              </a:lnSpc>
              <a:spcBef>
                <a:spcPts val="601"/>
              </a:spcBef>
              <a:buNone/>
            </a:pPr>
            <a:r>
              <a:rPr lang="ru-RU" sz="6700" dirty="0"/>
              <a:t>«Поэтому мы мыслим роды и виды, отбирая из единичных предметов, в которых они находятся, черты, делающие эти предметы похожими»; </a:t>
            </a:r>
          </a:p>
          <a:p>
            <a:pPr marL="0" indent="0">
              <a:lnSpc>
                <a:spcPct val="120000"/>
              </a:lnSpc>
              <a:spcBef>
                <a:spcPts val="601"/>
              </a:spcBef>
              <a:buNone/>
            </a:pPr>
            <a:r>
              <a:rPr lang="ru-RU" sz="6700" dirty="0"/>
              <a:t>«Таким образом, они [т.е. роды и виды чувственного] </a:t>
            </a:r>
            <a:r>
              <a:rPr lang="ru-RU" sz="6700" dirty="0">
                <a:solidFill>
                  <a:srgbClr val="FF0000"/>
                </a:solidFill>
              </a:rPr>
              <a:t>существуют именно в единичных вещах</a:t>
            </a:r>
            <a:r>
              <a:rPr lang="ru-RU" sz="6700" dirty="0"/>
              <a:t>. Мыслится же [только] общее (</a:t>
            </a:r>
            <a:r>
              <a:rPr lang="ru-RU" sz="6700" dirty="0" err="1"/>
              <a:t>universalia</a:t>
            </a:r>
            <a:r>
              <a:rPr lang="ru-RU" sz="6700" dirty="0"/>
              <a:t>), и видом следует считать не что иное, как мысль, выведенную из субстанциального сходства множества несхожих индивидов» </a:t>
            </a:r>
          </a:p>
          <a:p>
            <a:pPr marL="0" indent="0" algn="r">
              <a:spcBef>
                <a:spcPts val="2400"/>
              </a:spcBef>
              <a:buNone/>
            </a:pPr>
            <a:r>
              <a:rPr lang="ru-RU" dirty="0"/>
              <a:t>«Комментарий к Порфирию»</a:t>
            </a:r>
            <a:endParaRPr lang="ru-RU" dirty="0">
              <a:solidFill>
                <a:srgbClr val="000000"/>
              </a:solidFill>
            </a:endParaRPr>
          </a:p>
        </p:txBody>
      </p:sp>
    </p:spTree>
    <p:extLst>
      <p:ext uri="{BB962C8B-B14F-4D97-AF65-F5344CB8AC3E}">
        <p14:creationId xmlns:p14="http://schemas.microsoft.com/office/powerpoint/2010/main" val="26460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F38F66-09E4-4332-B291-6CEC98D94F7D}"/>
              </a:ext>
            </a:extLst>
          </p:cNvPr>
          <p:cNvSpPr>
            <a:spLocks noGrp="1"/>
          </p:cNvSpPr>
          <p:nvPr>
            <p:ph idx="1"/>
          </p:nvPr>
        </p:nvSpPr>
        <p:spPr>
          <a:xfrm>
            <a:off x="935709" y="359941"/>
            <a:ext cx="9289032" cy="7358748"/>
          </a:xfrm>
        </p:spPr>
        <p:txBody>
          <a:bodyPr>
            <a:normAutofit fontScale="92500"/>
          </a:bodyPr>
          <a:lstStyle/>
          <a:p>
            <a:pPr indent="-432011">
              <a:lnSpc>
                <a:spcPct val="110000"/>
              </a:lnSpc>
            </a:pPr>
            <a:r>
              <a:rPr lang="ru-RU" sz="3600" dirty="0"/>
              <a:t>Движение </a:t>
            </a:r>
            <a:r>
              <a:rPr lang="ru-RU" sz="3600" dirty="0" err="1"/>
              <a:t>бегинок</a:t>
            </a:r>
            <a:r>
              <a:rPr lang="ru-RU" sz="3600" dirty="0"/>
              <a:t> и </a:t>
            </a:r>
            <a:r>
              <a:rPr lang="ru-RU" sz="3600" dirty="0" err="1"/>
              <a:t>бегардов</a:t>
            </a:r>
            <a:r>
              <a:rPr lang="ru-RU" sz="3600" dirty="0"/>
              <a:t>. Бегинажи, общины, располагавшиеся внутри городов, объединенные общим хозяйством и идеалом молитвенной, добродетельной жизни. </a:t>
            </a:r>
          </a:p>
          <a:p>
            <a:pPr indent="-432011">
              <a:lnSpc>
                <a:spcPct val="110000"/>
              </a:lnSpc>
            </a:pPr>
            <a:r>
              <a:rPr lang="ru-RU" sz="3600" dirty="0"/>
              <a:t>Мистицизм </a:t>
            </a:r>
            <a:r>
              <a:rPr lang="ru-RU" sz="3600" dirty="0" err="1"/>
              <a:t>бегинок</a:t>
            </a:r>
            <a:r>
              <a:rPr lang="ru-RU" sz="3600" dirty="0"/>
              <a:t>. </a:t>
            </a:r>
            <a:r>
              <a:rPr lang="ru-RU" sz="3600" dirty="0" err="1"/>
              <a:t>Мехтильда</a:t>
            </a:r>
            <a:r>
              <a:rPr lang="ru-RU" sz="3600" dirty="0"/>
              <a:t> из Магдебурга. «Струящийся свет Божества».</a:t>
            </a:r>
          </a:p>
          <a:p>
            <a:pPr indent="-432011">
              <a:lnSpc>
                <a:spcPct val="110000"/>
              </a:lnSpc>
            </a:pPr>
            <a:r>
              <a:rPr lang="ru-RU" sz="3600" dirty="0"/>
              <a:t>Выступал с проповедями перед народом на немецком языке, осуждая пантеистический мистицизм </a:t>
            </a:r>
            <a:r>
              <a:rPr lang="ru-RU" sz="3600" dirty="0" err="1"/>
              <a:t>бегинок</a:t>
            </a:r>
            <a:r>
              <a:rPr lang="ru-RU" sz="3600" dirty="0"/>
              <a:t>. </a:t>
            </a:r>
          </a:p>
          <a:p>
            <a:pPr indent="-432011">
              <a:lnSpc>
                <a:spcPct val="110000"/>
              </a:lnSpc>
            </a:pPr>
            <a:r>
              <a:rPr lang="ru-RU" sz="3600" dirty="0"/>
              <a:t>Но и мистические сочинения </a:t>
            </a:r>
            <a:r>
              <a:rPr lang="ru-RU" sz="3600" dirty="0" err="1"/>
              <a:t>бегинок</a:t>
            </a:r>
            <a:r>
              <a:rPr lang="ru-RU" sz="3600" dirty="0"/>
              <a:t> передали Мастеру ряд своих тем, главной из которых была тема «человека высокого рода».</a:t>
            </a:r>
          </a:p>
          <a:p>
            <a:endParaRPr lang="ru-RU" sz="3600" dirty="0"/>
          </a:p>
        </p:txBody>
      </p:sp>
    </p:spTree>
    <p:extLst>
      <p:ext uri="{BB962C8B-B14F-4D97-AF65-F5344CB8AC3E}">
        <p14:creationId xmlns:p14="http://schemas.microsoft.com/office/powerpoint/2010/main" val="1149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0DA6375-F5D5-4A89-A5B2-84EFAB9C99E3}"/>
              </a:ext>
            </a:extLst>
          </p:cNvPr>
          <p:cNvSpPr>
            <a:spLocks noGrp="1"/>
          </p:cNvSpPr>
          <p:nvPr>
            <p:ph idx="1"/>
          </p:nvPr>
        </p:nvSpPr>
        <p:spPr>
          <a:xfrm>
            <a:off x="863701" y="287936"/>
            <a:ext cx="9433048" cy="7488830"/>
          </a:xfrm>
        </p:spPr>
        <p:txBody>
          <a:bodyPr>
            <a:noAutofit/>
          </a:bodyPr>
          <a:lstStyle/>
          <a:p>
            <a:pPr indent="-432011">
              <a:spcBef>
                <a:spcPts val="0"/>
              </a:spcBef>
            </a:pPr>
            <a:r>
              <a:rPr lang="ru-RU" sz="3100" dirty="0"/>
              <a:t>Пишет свой самый известный трактат </a:t>
            </a:r>
            <a:r>
              <a:rPr lang="ru-RU" sz="3100" dirty="0">
                <a:solidFill>
                  <a:srgbClr val="FF0000"/>
                </a:solidFill>
              </a:rPr>
              <a:t>«Книга Божественного утешения»</a:t>
            </a:r>
            <a:r>
              <a:rPr lang="ru-RU" sz="3100" dirty="0"/>
              <a:t>. </a:t>
            </a:r>
          </a:p>
          <a:p>
            <a:pPr indent="-432011">
              <a:spcBef>
                <a:spcPts val="0"/>
              </a:spcBef>
            </a:pPr>
            <a:r>
              <a:rPr lang="ru-RU" sz="3100" dirty="0"/>
              <a:t>Она спровоцировала Кёльнский процесс, в ходе которого автору было предъявлено из нее 23 высказывания в качестве еретических.</a:t>
            </a:r>
          </a:p>
          <a:p>
            <a:pPr indent="-432011">
              <a:spcBef>
                <a:spcPts val="0"/>
              </a:spcBef>
            </a:pPr>
            <a:r>
              <a:rPr lang="ru-RU" sz="3100" dirty="0"/>
              <a:t>Потом вызывают в Авиньон.</a:t>
            </a:r>
          </a:p>
          <a:p>
            <a:pPr indent="-432011">
              <a:spcBef>
                <a:spcPts val="0"/>
              </a:spcBef>
            </a:pPr>
            <a:r>
              <a:rPr lang="ru-RU" sz="3100" dirty="0"/>
              <a:t>Умер в 1328 г., не дождавшись окончательного решения богословской комиссии по своему делу. </a:t>
            </a:r>
          </a:p>
          <a:p>
            <a:pPr indent="-432011">
              <a:spcBef>
                <a:spcPts val="0"/>
              </a:spcBef>
            </a:pPr>
            <a:r>
              <a:rPr lang="ru-RU" sz="3100" dirty="0"/>
              <a:t>27 марта 1329 г. в булле папы Иоанна XXII  осуждаются 28 </a:t>
            </a:r>
            <a:r>
              <a:rPr lang="ru-RU" sz="3100" dirty="0" err="1"/>
              <a:t>экхартовских</a:t>
            </a:r>
            <a:r>
              <a:rPr lang="ru-RU" sz="3100" dirty="0"/>
              <a:t> тезисов в качестве еретических или «внушающих подозрение в ереси».</a:t>
            </a:r>
          </a:p>
          <a:p>
            <a:pPr indent="-432011">
              <a:spcBef>
                <a:spcPts val="0"/>
              </a:spcBef>
            </a:pPr>
            <a:r>
              <a:rPr lang="ru-RU" sz="3100" dirty="0">
                <a:solidFill>
                  <a:srgbClr val="FF0000"/>
                </a:solidFill>
              </a:rPr>
              <a:t>«Проповеди и рассуждения»</a:t>
            </a:r>
          </a:p>
          <a:p>
            <a:pPr indent="-432011">
              <a:spcBef>
                <a:spcPts val="0"/>
              </a:spcBef>
            </a:pPr>
            <a:r>
              <a:rPr lang="ru-RU" sz="3100" dirty="0">
                <a:solidFill>
                  <a:srgbClr val="FF0000"/>
                </a:solidFill>
              </a:rPr>
              <a:t>«Об отрешенности»</a:t>
            </a:r>
            <a:endParaRPr lang="ru-RU" sz="3100" dirty="0"/>
          </a:p>
        </p:txBody>
      </p:sp>
    </p:spTree>
    <p:extLst>
      <p:ext uri="{BB962C8B-B14F-4D97-AF65-F5344CB8AC3E}">
        <p14:creationId xmlns:p14="http://schemas.microsoft.com/office/powerpoint/2010/main" val="291432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672B26B-AB09-4BAF-B146-164C52414C89}"/>
              </a:ext>
            </a:extLst>
          </p:cNvPr>
          <p:cNvSpPr>
            <a:spLocks noGrp="1"/>
          </p:cNvSpPr>
          <p:nvPr>
            <p:ph idx="1"/>
          </p:nvPr>
        </p:nvSpPr>
        <p:spPr>
          <a:xfrm>
            <a:off x="576027" y="863997"/>
            <a:ext cx="9792729" cy="6854692"/>
          </a:xfrm>
        </p:spPr>
        <p:txBody>
          <a:bodyPr>
            <a:normAutofit fontScale="77500" lnSpcReduction="20000"/>
          </a:bodyPr>
          <a:lstStyle/>
          <a:p>
            <a:pPr>
              <a:lnSpc>
                <a:spcPct val="120000"/>
              </a:lnSpc>
            </a:pPr>
            <a:r>
              <a:rPr lang="ru-RU" dirty="0"/>
              <a:t>Докторская диссертация В.Н. </a:t>
            </a:r>
            <a:r>
              <a:rPr lang="ru-RU" dirty="0" err="1"/>
              <a:t>Лосского</a:t>
            </a:r>
            <a:r>
              <a:rPr lang="ru-RU" dirty="0"/>
              <a:t>: «Отрицательное богословие и познание Бога у </a:t>
            </a:r>
            <a:r>
              <a:rPr lang="ru-RU" dirty="0" err="1"/>
              <a:t>Майстера</a:t>
            </a:r>
            <a:r>
              <a:rPr lang="ru-RU" dirty="0"/>
              <a:t> </a:t>
            </a:r>
            <a:r>
              <a:rPr lang="ru-RU" dirty="0" err="1"/>
              <a:t>Экхарта</a:t>
            </a:r>
            <a:r>
              <a:rPr lang="ru-RU" dirty="0"/>
              <a:t>». </a:t>
            </a:r>
          </a:p>
          <a:p>
            <a:pPr>
              <a:lnSpc>
                <a:spcPct val="120000"/>
              </a:lnSpc>
            </a:pPr>
            <a:r>
              <a:rPr lang="ru-RU" dirty="0"/>
              <a:t>Э. </a:t>
            </a:r>
            <a:r>
              <a:rPr lang="ru-RU" dirty="0" err="1"/>
              <a:t>Жильсон</a:t>
            </a:r>
            <a:r>
              <a:rPr lang="ru-RU" dirty="0"/>
              <a:t> писал в «Предисловии» к посмертному изданию книги: «Редчайшее достоинство этого длительного исследования заключается именно в отказе от того, чтобы свести </a:t>
            </a:r>
            <a:r>
              <a:rPr lang="ru-RU" dirty="0" err="1"/>
              <a:t>экхартовское</a:t>
            </a:r>
            <a:r>
              <a:rPr lang="ru-RU" dirty="0"/>
              <a:t> богословие к систематическому развитию какой-то единственной основной мысли. Но это богословие не толкуется здесь и как своего рода эклектизм, где каждая из таких основных мыслей обрела бы себе место и одна за другой нашла свой черед. Если у </a:t>
            </a:r>
            <a:r>
              <a:rPr lang="ru-RU" dirty="0" err="1"/>
              <a:t>Экхарта</a:t>
            </a:r>
            <a:r>
              <a:rPr lang="ru-RU" dirty="0"/>
              <a:t> имеется одна главная мысль, то это мысль о Боге, или, верней, о неизреченности Божьей». </a:t>
            </a:r>
          </a:p>
        </p:txBody>
      </p:sp>
    </p:spTree>
    <p:extLst>
      <p:ext uri="{BB962C8B-B14F-4D97-AF65-F5344CB8AC3E}">
        <p14:creationId xmlns:p14="http://schemas.microsoft.com/office/powerpoint/2010/main" val="284879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6027" y="503960"/>
            <a:ext cx="9864737" cy="7214732"/>
          </a:xfrm>
        </p:spPr>
        <p:txBody>
          <a:bodyPr>
            <a:normAutofit fontScale="70000" lnSpcReduction="20000"/>
          </a:bodyPr>
          <a:lstStyle/>
          <a:p>
            <a:pPr indent="-432011">
              <a:lnSpc>
                <a:spcPct val="120000"/>
              </a:lnSpc>
            </a:pPr>
            <a:r>
              <a:rPr lang="ru-RU" sz="4601" dirty="0"/>
              <a:t>Через Фому и Альберта усвоил многие идеи Аристотеля. Но больше повлиял неоплатонизм. Чаще встречаешься с именем «святого Дионисия» (</a:t>
            </a:r>
            <a:r>
              <a:rPr lang="ru-RU" sz="4601" dirty="0" err="1"/>
              <a:t>Ареопагита</a:t>
            </a:r>
            <a:r>
              <a:rPr lang="ru-RU" sz="4601" dirty="0"/>
              <a:t>), чем Аристотеля. </a:t>
            </a:r>
          </a:p>
          <a:p>
            <a:pPr indent="-432011">
              <a:lnSpc>
                <a:spcPct val="120000"/>
              </a:lnSpc>
            </a:pPr>
            <a:r>
              <a:rPr lang="ru-RU" sz="4601" dirty="0"/>
              <a:t>Влияние восточных отцов Церкви.</a:t>
            </a:r>
          </a:p>
          <a:p>
            <a:pPr indent="-432011">
              <a:lnSpc>
                <a:spcPct val="120000"/>
              </a:lnSpc>
            </a:pPr>
            <a:r>
              <a:rPr lang="ru-RU" sz="4601" dirty="0"/>
              <a:t>Отрицательное (апофатическое) богословие.</a:t>
            </a:r>
          </a:p>
          <a:p>
            <a:pPr indent="-432011">
              <a:lnSpc>
                <a:spcPct val="120000"/>
              </a:lnSpc>
            </a:pPr>
            <a:r>
              <a:rPr lang="ru-RU" sz="4601" dirty="0"/>
              <a:t>«Бог не имеет имени, поскольку никто не может Его понять или сказать о Нем что-либо… Значит, если я скажу, что Бог хорош, это будет неправдой; я хорош, а Бог не хорош… Если я даже скажу, что Бог мудр, и это будет неправдой; я мудрее, чем Он. Если я к тому же скажу, что Бог есть сущее, и это не будет правдой; Он есть сущее превыше сущего и отрицание всего».</a:t>
            </a:r>
          </a:p>
        </p:txBody>
      </p:sp>
    </p:spTree>
    <p:extLst>
      <p:ext uri="{BB962C8B-B14F-4D97-AF65-F5344CB8AC3E}">
        <p14:creationId xmlns:p14="http://schemas.microsoft.com/office/powerpoint/2010/main" val="375791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9723" y="540027"/>
            <a:ext cx="9145017" cy="6124754"/>
          </a:xfrm>
          <a:prstGeom prst="rect">
            <a:avLst/>
          </a:prstGeom>
          <a:noFill/>
        </p:spPr>
        <p:txBody>
          <a:bodyPr wrap="square" rtlCol="0">
            <a:spAutoFit/>
          </a:bodyPr>
          <a:lstStyle/>
          <a:p>
            <a:pPr indent="576072"/>
            <a:r>
              <a:rPr lang="ru-RU" sz="2800" dirty="0"/>
              <a:t>Идентичны ли значения слов «Бог», «быть» и «знать»? Ответ </a:t>
            </a:r>
            <a:r>
              <a:rPr lang="ru-RU" sz="2800" dirty="0" err="1"/>
              <a:t>Экхарта</a:t>
            </a:r>
            <a:r>
              <a:rPr lang="ru-RU" sz="2800" dirty="0"/>
              <a:t> направлен против Фомы Аквинского: Бог знает не потому что Он есть, но Он есть, потому что знает.</a:t>
            </a:r>
          </a:p>
          <a:p>
            <a:pPr indent="576072"/>
            <a:r>
              <a:rPr lang="ru-RU" sz="2800" dirty="0"/>
              <a:t>«Теперь мне не кажется, что Бог познает потому, что существует, а кажется, что </a:t>
            </a:r>
            <a:r>
              <a:rPr lang="ru-RU" sz="2800" dirty="0">
                <a:solidFill>
                  <a:srgbClr val="FF0000"/>
                </a:solidFill>
              </a:rPr>
              <a:t>существует потому, что познает</a:t>
            </a:r>
            <a:r>
              <a:rPr lang="ru-RU" sz="2800" dirty="0"/>
              <a:t>, в том смысле, что Бог есть разум и познание, и само познание есть основа Его бытия. Ведь в Ин. 1 говорится: </a:t>
            </a:r>
            <a:r>
              <a:rPr lang="en-US" sz="2800" dirty="0"/>
              <a:t>“</a:t>
            </a:r>
            <a:r>
              <a:rPr lang="ru-RU" sz="2800" dirty="0"/>
              <a:t>В начале было Слово, и Слово было у Бога, и Слово было Бог</a:t>
            </a:r>
            <a:r>
              <a:rPr lang="en-US" sz="2800" dirty="0"/>
              <a:t>”</a:t>
            </a:r>
            <a:r>
              <a:rPr lang="ru-RU" sz="2800" dirty="0"/>
              <a:t>. Не сказал же Евангелист: </a:t>
            </a:r>
            <a:r>
              <a:rPr lang="en-US" sz="2800" dirty="0"/>
              <a:t>“</a:t>
            </a:r>
            <a:r>
              <a:rPr lang="ru-RU" sz="2800" dirty="0"/>
              <a:t>В начале было сущее, и сущим был Бог</a:t>
            </a:r>
            <a:r>
              <a:rPr lang="en-US" sz="2800" dirty="0"/>
              <a:t>”</a:t>
            </a:r>
            <a:r>
              <a:rPr lang="ru-RU" sz="2800" dirty="0"/>
              <a:t>. А слово, как таковое во всей своей полноте, относится к разуму, и оно там пребывает как изрекающее и изрекаемое, но не как некое (из бытия и разума) смешанное бытие или сущее. Спаситель также говорит в Ин. 14: </a:t>
            </a:r>
            <a:r>
              <a:rPr lang="en-US" sz="2800" dirty="0"/>
              <a:t>“</a:t>
            </a:r>
            <a:r>
              <a:rPr lang="ru-RU" sz="2800" dirty="0"/>
              <a:t>Аз </a:t>
            </a:r>
            <a:r>
              <a:rPr lang="ru-RU" sz="2800" dirty="0" err="1"/>
              <a:t>есмь</a:t>
            </a:r>
            <a:r>
              <a:rPr lang="ru-RU" sz="2800" dirty="0"/>
              <a:t> Истина</a:t>
            </a:r>
            <a:r>
              <a:rPr lang="en-US" sz="2800" dirty="0"/>
              <a:t>”</a:t>
            </a:r>
            <a:r>
              <a:rPr lang="ru-RU"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6027" y="748484"/>
            <a:ext cx="9864737" cy="7100291"/>
          </a:xfrm>
        </p:spPr>
        <p:txBody>
          <a:bodyPr>
            <a:normAutofit fontScale="77500" lnSpcReduction="20000"/>
          </a:bodyPr>
          <a:lstStyle/>
          <a:p>
            <a:pPr indent="-432011">
              <a:lnSpc>
                <a:spcPct val="120000"/>
              </a:lnSpc>
            </a:pPr>
            <a:r>
              <a:rPr lang="ru-RU" sz="4400" dirty="0"/>
              <a:t>Поэтому нельзя говорить, что Бог = бытие. </a:t>
            </a:r>
            <a:r>
              <a:rPr lang="ru-RU" sz="4400" dirty="0">
                <a:solidFill>
                  <a:srgbClr val="FF0000"/>
                </a:solidFill>
              </a:rPr>
              <a:t>Понимание выше бытия</a:t>
            </a:r>
            <a:r>
              <a:rPr lang="ru-RU" sz="4400" dirty="0"/>
              <a:t>.</a:t>
            </a:r>
          </a:p>
          <a:p>
            <a:pPr indent="-432011">
              <a:lnSpc>
                <a:spcPct val="120000"/>
              </a:lnSpc>
            </a:pPr>
            <a:r>
              <a:rPr lang="ru-RU" sz="4400" dirty="0"/>
              <a:t>Бог знает не потому что Он есть, но Он есть, потому что знает. Если бы Бог  хотел сказать, что Он есть бытие, то ограничился бы словами «Я </a:t>
            </a:r>
            <a:r>
              <a:rPr lang="ru-RU" sz="4400" dirty="0" err="1"/>
              <a:t>есмь</a:t>
            </a:r>
            <a:r>
              <a:rPr lang="ru-RU" sz="4400" dirty="0"/>
              <a:t>»; но Он говорит «Я </a:t>
            </a:r>
            <a:r>
              <a:rPr lang="ru-RU" sz="4400" dirty="0" err="1"/>
              <a:t>есмь</a:t>
            </a:r>
            <a:r>
              <a:rPr lang="ru-RU" sz="4400" dirty="0"/>
              <a:t> Тот, Кто я есть». </a:t>
            </a:r>
          </a:p>
          <a:p>
            <a:pPr indent="-432011">
              <a:lnSpc>
                <a:spcPct val="120000"/>
              </a:lnSpc>
            </a:pPr>
            <a:r>
              <a:rPr lang="ru-RU" sz="4400" dirty="0"/>
              <a:t> Следует отказать Богу в любом бытии, чтобы Он был причиной всякого бытия. В начале было Слово (Логос), и Слово сказало о самом Себе: «Я </a:t>
            </a:r>
            <a:r>
              <a:rPr lang="ru-RU" sz="4400" dirty="0" err="1"/>
              <a:t>есмь</a:t>
            </a:r>
            <a:r>
              <a:rPr lang="ru-RU" sz="4400" dirty="0"/>
              <a:t>... истина» (Ин. 14:6), то есть Мудрость.</a:t>
            </a:r>
          </a:p>
          <a:p>
            <a:pPr indent="-432011">
              <a:lnSpc>
                <a:spcPct val="120000"/>
              </a:lnSpc>
            </a:pPr>
            <a:r>
              <a:rPr lang="ru-RU" sz="4400" dirty="0"/>
              <a:t>Бог-Отец — это Понимание (мудрость), Сын — Жизнь, Святой Дух — Бытие. </a:t>
            </a:r>
          </a:p>
          <a:p>
            <a:pPr indent="576072"/>
            <a:endParaRPr lang="ru-RU" sz="44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9683" y="462732"/>
            <a:ext cx="9577065" cy="7500990"/>
          </a:xfrm>
        </p:spPr>
        <p:txBody>
          <a:bodyPr>
            <a:noAutofit/>
          </a:bodyPr>
          <a:lstStyle/>
          <a:p>
            <a:pPr indent="-432011"/>
            <a:r>
              <a:rPr lang="ru-RU" sz="3200" dirty="0"/>
              <a:t>Бог един, а единство является свойством и собственным признаком лишь одного интеллекта.</a:t>
            </a:r>
          </a:p>
          <a:p>
            <a:pPr indent="-432011"/>
            <a:r>
              <a:rPr lang="ru-RU" sz="3200" dirty="0"/>
              <a:t>Единство божественной сущности – это единство Разума.</a:t>
            </a:r>
          </a:p>
          <a:p>
            <a:pPr indent="-432011"/>
            <a:r>
              <a:rPr lang="ru-RU" sz="3200" dirty="0"/>
              <a:t>Корень божественного существа — это не столько сама сущность, сколько его </a:t>
            </a:r>
            <a:r>
              <a:rPr lang="ru-RU" sz="3200" dirty="0">
                <a:solidFill>
                  <a:srgbClr val="FF0000"/>
                </a:solidFill>
              </a:rPr>
              <a:t>«чистота»</a:t>
            </a:r>
            <a:r>
              <a:rPr lang="ru-RU" sz="3200" dirty="0"/>
              <a:t>, которая есть единство. Там вершина и центр всего: неподвижное единство, покой, одиночество и отрешенность Божества. Понимаемая таким образом «божественность», </a:t>
            </a:r>
            <a:r>
              <a:rPr lang="en-US" sz="3200" dirty="0">
                <a:solidFill>
                  <a:srgbClr val="FF0000"/>
                </a:solidFill>
              </a:rPr>
              <a:t>D</a:t>
            </a:r>
            <a:r>
              <a:rPr lang="ru-RU" sz="3200" dirty="0" err="1">
                <a:solidFill>
                  <a:srgbClr val="FF0000"/>
                </a:solidFill>
              </a:rPr>
              <a:t>eitas</a:t>
            </a:r>
            <a:r>
              <a:rPr lang="ru-RU" sz="3200" dirty="0"/>
              <a:t>, пребывает над тремя божественными Лицами. Но «чистота» сущности, которая и есть ее единство, является в то же время Разумом, потому что только Разум совершенно один.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1732" y="575966"/>
            <a:ext cx="9361040" cy="7720896"/>
          </a:xfrm>
          <a:prstGeom prst="rect">
            <a:avLst/>
          </a:prstGeom>
          <a:noFill/>
        </p:spPr>
        <p:txBody>
          <a:bodyPr wrap="square" rtlCol="0">
            <a:spAutoFit/>
          </a:bodyPr>
          <a:lstStyle/>
          <a:p>
            <a:pPr indent="576072"/>
            <a:r>
              <a:rPr lang="ru-RU" sz="3600" dirty="0"/>
              <a:t>«Этот бездонный колодец божественного Ничто», относительно которого необходимо отрицать любые атрибуты, конкретизируется понятием «основа» (</a:t>
            </a:r>
            <a:r>
              <a:rPr lang="ru-RU" sz="3600" dirty="0" err="1"/>
              <a:t>grunt</a:t>
            </a:r>
            <a:r>
              <a:rPr lang="ru-RU" sz="3600" dirty="0"/>
              <a:t>) — бездна (</a:t>
            </a:r>
            <a:r>
              <a:rPr lang="ru-RU" sz="3600" dirty="0" err="1"/>
              <a:t>abgrunt</a:t>
            </a:r>
            <a:r>
              <a:rPr lang="ru-RU" sz="3600" dirty="0"/>
              <a:t>) и праоснова (</a:t>
            </a:r>
            <a:r>
              <a:rPr lang="ru-RU" sz="3600" dirty="0" err="1"/>
              <a:t>urgrunt</a:t>
            </a:r>
            <a:r>
              <a:rPr lang="ru-RU" sz="3600" dirty="0"/>
              <a:t>). </a:t>
            </a:r>
          </a:p>
          <a:p>
            <a:pPr indent="576072"/>
            <a:r>
              <a:rPr lang="ru-RU" sz="3600" dirty="0"/>
              <a:t>По отношению к миру Божество выступает как универсальная творческая активность. Ее главный результат, или «первое обособление Божества», составляет Бог, которого можно осмысливать как личность в соответствии с догматом Троицы. При этом «Бог и Божество не схожи как небо и земля», как «внутренний и внешний человек». </a:t>
            </a:r>
          </a:p>
          <a:p>
            <a:pPr indent="576072"/>
            <a:endParaRPr lang="ru-RU" sz="2772"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3701" y="647973"/>
            <a:ext cx="9289032" cy="7272808"/>
          </a:xfrm>
        </p:spPr>
        <p:txBody>
          <a:bodyPr>
            <a:normAutofit fontScale="47500" lnSpcReduction="20000"/>
          </a:bodyPr>
          <a:lstStyle/>
          <a:p>
            <a:pPr indent="-432011">
              <a:lnSpc>
                <a:spcPct val="120000"/>
              </a:lnSpc>
            </a:pPr>
            <a:r>
              <a:rPr lang="ru-RU" sz="6500" dirty="0"/>
              <a:t>Творение мира богом </a:t>
            </a:r>
            <a:r>
              <a:rPr lang="ru-RU" sz="6500" dirty="0" err="1"/>
              <a:t>по-неоплатонически</a:t>
            </a:r>
            <a:r>
              <a:rPr lang="ru-RU" sz="6500" dirty="0"/>
              <a:t> переносится из определенного времени в неопределенную вечность. </a:t>
            </a:r>
          </a:p>
          <a:p>
            <a:pPr indent="-432011">
              <a:lnSpc>
                <a:spcPct val="120000"/>
              </a:lnSpc>
            </a:pPr>
            <a:r>
              <a:rPr lang="ru-RU" sz="6500" dirty="0"/>
              <a:t>Первый тезис обвинения: «Будучи однажды спрошен, почему Бог раньше не сотворил мира, он в тот раз, как и теперь дал ответ, что Бог не мог раньше сотворить мира, поскольку ничто не может действовать прежде, чем оно есть. Поэтому, как только Бог начал быть, Он тотчас же сотворил мир».</a:t>
            </a:r>
          </a:p>
          <a:p>
            <a:pPr indent="-432011">
              <a:lnSpc>
                <a:spcPct val="120000"/>
              </a:lnSpc>
            </a:pPr>
            <a:r>
              <a:rPr lang="ru-RU" sz="6500" dirty="0"/>
              <a:t>«Бог и Божество столь же различны, как небо и земля […]. Бог творит, Божество не творит, поскольку не имеет объекта […]. Бога и Божество различают деятельность и бездействие».</a:t>
            </a:r>
          </a:p>
          <a:p>
            <a:endParaRPr lang="ru-RU" dirty="0"/>
          </a:p>
        </p:txBody>
      </p:sp>
    </p:spTree>
    <p:extLst>
      <p:ext uri="{BB962C8B-B14F-4D97-AF65-F5344CB8AC3E}">
        <p14:creationId xmlns:p14="http://schemas.microsoft.com/office/powerpoint/2010/main" val="317689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6027" y="575965"/>
            <a:ext cx="9792730" cy="7142724"/>
          </a:xfrm>
        </p:spPr>
        <p:txBody>
          <a:bodyPr>
            <a:noAutofit/>
          </a:bodyPr>
          <a:lstStyle/>
          <a:p>
            <a:pPr indent="-432011"/>
            <a:r>
              <a:rPr lang="ru-RU" sz="3200" dirty="0"/>
              <a:t>Отрицательная теология дополняется </a:t>
            </a:r>
            <a:r>
              <a:rPr lang="ru-RU" sz="3200" dirty="0">
                <a:solidFill>
                  <a:srgbClr val="FF0000"/>
                </a:solidFill>
              </a:rPr>
              <a:t>отрицательной психологией</a:t>
            </a:r>
            <a:r>
              <a:rPr lang="ru-RU" sz="3200" dirty="0"/>
              <a:t>.</a:t>
            </a:r>
          </a:p>
          <a:p>
            <a:pPr indent="-432011"/>
            <a:r>
              <a:rPr lang="ru-RU" sz="3200" dirty="0"/>
              <a:t>«В моей душе есть сила, воспринимающая Бога. Ничто не близко мне так, как Бог... Бог мне ближе, чем я сам себе». </a:t>
            </a:r>
          </a:p>
          <a:p>
            <a:pPr indent="-432011"/>
            <a:r>
              <a:rPr lang="ru-RU" sz="3200" dirty="0"/>
              <a:t>«Так же и человеческая душа отождествляется с божеством, но Бог не отождествляется с душой». Достигнув мистического единства, «душа </a:t>
            </a:r>
            <a:r>
              <a:rPr lang="ru-RU" sz="3200" dirty="0" err="1"/>
              <a:t>бытийствует</a:t>
            </a:r>
            <a:r>
              <a:rPr lang="ru-RU" sz="3200" dirty="0"/>
              <a:t> в Боге, подобно тому, как Бог </a:t>
            </a:r>
            <a:r>
              <a:rPr lang="ru-RU" sz="3200" dirty="0" err="1"/>
              <a:t>бытийствует</a:t>
            </a:r>
            <a:r>
              <a:rPr lang="ru-RU" sz="3200" dirty="0"/>
              <a:t> в самом себе».</a:t>
            </a:r>
          </a:p>
          <a:p>
            <a:endParaRPr lang="ru-RU" sz="2500" dirty="0"/>
          </a:p>
        </p:txBody>
      </p:sp>
    </p:spTree>
    <p:extLst>
      <p:ext uri="{BB962C8B-B14F-4D97-AF65-F5344CB8AC3E}">
        <p14:creationId xmlns:p14="http://schemas.microsoft.com/office/powerpoint/2010/main" val="165335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55788" y="419141"/>
            <a:ext cx="9288918" cy="7645656"/>
          </a:xfrm>
        </p:spPr>
        <p:txBody>
          <a:bodyPr>
            <a:normAutofit/>
          </a:bodyPr>
          <a:lstStyle/>
          <a:p>
            <a:pPr marL="0" indent="0">
              <a:spcBef>
                <a:spcPts val="0"/>
              </a:spcBef>
              <a:buNone/>
            </a:pPr>
            <a:r>
              <a:rPr lang="ru-RU" sz="4400" i="1" dirty="0">
                <a:solidFill>
                  <a:srgbClr val="FF0000"/>
                </a:solidFill>
              </a:rPr>
              <a:t>Реализм</a:t>
            </a:r>
            <a:r>
              <a:rPr lang="ru-RU" sz="4400" i="1" dirty="0"/>
              <a:t>:</a:t>
            </a:r>
            <a:r>
              <a:rPr lang="ru-RU" sz="4400" dirty="0"/>
              <a:t> реально существуют лишь универсалии, а единичные предметы существуют случайно, в силу причастности им;</a:t>
            </a:r>
          </a:p>
          <a:p>
            <a:pPr marL="0" lvl="1">
              <a:spcBef>
                <a:spcPts val="0"/>
              </a:spcBef>
            </a:pPr>
            <a:r>
              <a:rPr lang="ru-RU" sz="4400" dirty="0">
                <a:solidFill>
                  <a:srgbClr val="FF0000"/>
                </a:solidFill>
              </a:rPr>
              <a:t>К</a:t>
            </a:r>
            <a:r>
              <a:rPr lang="ru-RU" sz="4400" i="1" dirty="0">
                <a:solidFill>
                  <a:srgbClr val="FF0000"/>
                </a:solidFill>
              </a:rPr>
              <a:t>райний реализм</a:t>
            </a:r>
            <a:r>
              <a:rPr lang="ru-RU" sz="4400" i="1" dirty="0"/>
              <a:t>:</a:t>
            </a:r>
            <a:r>
              <a:rPr lang="ru-RU" sz="4400" dirty="0"/>
              <a:t> универсалии существуют в уме Бога</a:t>
            </a:r>
            <a:r>
              <a:rPr lang="ru-RU" sz="4400" i="1" dirty="0"/>
              <a:t> </a:t>
            </a:r>
            <a:r>
              <a:rPr lang="ru-RU" sz="4400" dirty="0"/>
              <a:t>(Платон, Августин, Ансельм, </a:t>
            </a:r>
            <a:r>
              <a:rPr lang="ru-RU" sz="4400" dirty="0" err="1"/>
              <a:t>Гильом</a:t>
            </a:r>
            <a:r>
              <a:rPr lang="ru-RU" sz="4400" dirty="0"/>
              <a:t> из </a:t>
            </a:r>
            <a:r>
              <a:rPr lang="ru-RU" sz="4400" dirty="0" err="1"/>
              <a:t>Шампо</a:t>
            </a:r>
            <a:r>
              <a:rPr lang="ru-RU" sz="4400" dirty="0"/>
              <a:t>);</a:t>
            </a:r>
            <a:endParaRPr lang="ru-RU" sz="4400" i="1" dirty="0"/>
          </a:p>
          <a:p>
            <a:pPr marL="0" lvl="1">
              <a:spcBef>
                <a:spcPts val="0"/>
              </a:spcBef>
            </a:pPr>
            <a:r>
              <a:rPr lang="ru-RU" sz="4400" i="1" dirty="0">
                <a:solidFill>
                  <a:srgbClr val="FF0000"/>
                </a:solidFill>
              </a:rPr>
              <a:t>умеренный реализм</a:t>
            </a:r>
            <a:r>
              <a:rPr lang="ru-RU" sz="4400" i="1" dirty="0"/>
              <a:t>: </a:t>
            </a:r>
            <a:r>
              <a:rPr lang="ru-RU" sz="4400" dirty="0"/>
              <a:t>универсалии существуют в самих вещах (Аристотель, Боэций).</a:t>
            </a:r>
            <a:endParaRPr lang="ru-RU" sz="4400" i="1" dirty="0"/>
          </a:p>
          <a:p>
            <a:endParaRPr lang="ru-RU" sz="3529" dirty="0"/>
          </a:p>
        </p:txBody>
      </p:sp>
    </p:spTree>
    <p:extLst>
      <p:ext uri="{BB962C8B-B14F-4D97-AF65-F5344CB8AC3E}">
        <p14:creationId xmlns:p14="http://schemas.microsoft.com/office/powerpoint/2010/main" val="323279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A606F95-2BE0-42CB-A4BE-8DE15B63F645}"/>
              </a:ext>
            </a:extLst>
          </p:cNvPr>
          <p:cNvSpPr>
            <a:spLocks noGrp="1"/>
          </p:cNvSpPr>
          <p:nvPr>
            <p:ph idx="1"/>
          </p:nvPr>
        </p:nvSpPr>
        <p:spPr>
          <a:xfrm>
            <a:off x="576027" y="647973"/>
            <a:ext cx="10368439" cy="7070719"/>
          </a:xfrm>
        </p:spPr>
        <p:txBody>
          <a:bodyPr>
            <a:normAutofit fontScale="92500" lnSpcReduction="10000"/>
          </a:bodyPr>
          <a:lstStyle/>
          <a:p>
            <a:pPr indent="-432011"/>
            <a:r>
              <a:rPr lang="ru-RU" sz="4400" dirty="0"/>
              <a:t>«Цитадель души», «искра души». Основа души — «одно глубокое молчание».</a:t>
            </a:r>
          </a:p>
          <a:p>
            <a:pPr indent="-432011"/>
            <a:r>
              <a:rPr lang="ru-RU" sz="4400" dirty="0"/>
              <a:t>Определяя душу  как «искорку» Божью, он подчеркивает ее единосущность Божеству, </a:t>
            </a:r>
            <a:r>
              <a:rPr lang="ru-RU" sz="4400" dirty="0" err="1"/>
              <a:t>несотворенность</a:t>
            </a:r>
            <a:r>
              <a:rPr lang="ru-RU" sz="4400" dirty="0"/>
              <a:t> ее. В этой связи фундаментальная идея о тождестве микро- и макрокосмоса оборачивается идеей тождества глубин человеческого духа и божественности, ибо «Божья глубина — моя глубина. И моя глубина — Божья глубина». </a:t>
            </a:r>
          </a:p>
          <a:p>
            <a:endParaRPr lang="ru-RU" dirty="0"/>
          </a:p>
        </p:txBody>
      </p:sp>
    </p:spTree>
    <p:extLst>
      <p:ext uri="{BB962C8B-B14F-4D97-AF65-F5344CB8AC3E}">
        <p14:creationId xmlns:p14="http://schemas.microsoft.com/office/powerpoint/2010/main" val="4267010321"/>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91693" y="575965"/>
            <a:ext cx="9577064" cy="7142724"/>
          </a:xfrm>
        </p:spPr>
        <p:txBody>
          <a:bodyPr>
            <a:noAutofit/>
          </a:bodyPr>
          <a:lstStyle/>
          <a:p>
            <a:pPr indent="-432011"/>
            <a:r>
              <a:rPr lang="ru-RU" sz="3600" dirty="0"/>
              <a:t>Человек — «порождение Бога», и </a:t>
            </a:r>
            <a:r>
              <a:rPr lang="ru-RU" sz="3600" dirty="0" err="1"/>
              <a:t>Экхарт</a:t>
            </a:r>
            <a:r>
              <a:rPr lang="ru-RU" sz="3600" dirty="0"/>
              <a:t> призывает верующих устремляться к Божеству </a:t>
            </a:r>
            <a:r>
              <a:rPr lang="ru-RU" sz="3600" i="1" dirty="0"/>
              <a:t>(</a:t>
            </a:r>
            <a:r>
              <a:rPr lang="ru-RU" sz="3600" i="1" dirty="0" err="1"/>
              <a:t>Gottheit</a:t>
            </a:r>
            <a:r>
              <a:rPr lang="ru-RU" sz="3600" i="1" dirty="0"/>
              <a:t>),</a:t>
            </a:r>
            <a:r>
              <a:rPr lang="ru-RU" sz="3600" dirty="0"/>
              <a:t> минуя Св. Троицу, поскольку человеческая душа в своем основании </a:t>
            </a:r>
            <a:r>
              <a:rPr lang="ru-RU" sz="3600" i="1" dirty="0"/>
              <a:t>(</a:t>
            </a:r>
            <a:r>
              <a:rPr lang="ru-RU" sz="3600" i="1" dirty="0" err="1"/>
              <a:t>Grund</a:t>
            </a:r>
            <a:r>
              <a:rPr lang="ru-RU" sz="3600" i="1" dirty="0"/>
              <a:t>)</a:t>
            </a:r>
            <a:r>
              <a:rPr lang="ru-RU" sz="3600" dirty="0"/>
              <a:t> единосущна Божеству и способна непосредственно познать Бога во всей Его полноте.</a:t>
            </a:r>
          </a:p>
          <a:p>
            <a:pPr indent="-432011"/>
            <a:r>
              <a:rPr lang="ru-RU" sz="3600" dirty="0"/>
              <a:t>Человеку открыта возможность возврата к Единому Богу посредством интеллектуального познания, которое как раз и было объектом диалектики Плотина. </a:t>
            </a:r>
          </a:p>
        </p:txBody>
      </p:sp>
    </p:spTree>
    <p:extLst>
      <p:ext uri="{BB962C8B-B14F-4D97-AF65-F5344CB8AC3E}">
        <p14:creationId xmlns:p14="http://schemas.microsoft.com/office/powerpoint/2010/main" val="113372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91693" y="575965"/>
            <a:ext cx="9577064" cy="7142724"/>
          </a:xfrm>
        </p:spPr>
        <p:txBody>
          <a:bodyPr>
            <a:noAutofit/>
          </a:bodyPr>
          <a:lstStyle/>
          <a:p>
            <a:r>
              <a:rPr lang="ru-RU" sz="3200" dirty="0"/>
              <a:t>Вполне признавая различие Бога и человеческой души, </a:t>
            </a:r>
            <a:r>
              <a:rPr lang="ru-RU" sz="3200" dirty="0" err="1"/>
              <a:t>Экхарт</a:t>
            </a:r>
            <a:r>
              <a:rPr lang="ru-RU" sz="3200" dirty="0"/>
              <a:t> стремился доказать, что оно преодолимо. Долг и предназначение человека — бытие в Боге, а не существование в мире в качестве Божьей твари. Поскольку </a:t>
            </a:r>
            <a:r>
              <a:rPr lang="ru-RU" sz="3200" i="1" dirty="0"/>
              <a:t>истинный</a:t>
            </a:r>
            <a:r>
              <a:rPr lang="ru-RU" sz="3200" dirty="0"/>
              <a:t> человек — т. е. его душа — вечен, то единственный путь к спасению — победа над временем. </a:t>
            </a:r>
            <a:endParaRPr lang="en-US" sz="3200" dirty="0"/>
          </a:p>
          <a:p>
            <a:pPr indent="-432011"/>
            <a:r>
              <a:rPr lang="ru-RU" sz="3200" dirty="0"/>
              <a:t>«Ничто так не мешает душе познавать Бога, как время и пространство! Пространство и время всегда лишь части, а Бог един. Итак, если надлежит душе познать Бога, она должна познавать его вне времени и пространства. Ибо Бог не </a:t>
            </a:r>
            <a:r>
              <a:rPr lang="en-US" sz="3200" dirty="0"/>
              <a:t>“</a:t>
            </a:r>
            <a:r>
              <a:rPr lang="ru-RU" sz="3200" dirty="0"/>
              <a:t>то</a:t>
            </a:r>
            <a:r>
              <a:rPr lang="en-US" sz="3200" dirty="0"/>
              <a:t>”</a:t>
            </a:r>
            <a:r>
              <a:rPr lang="ru-RU" sz="3200" dirty="0"/>
              <a:t> и не </a:t>
            </a:r>
            <a:r>
              <a:rPr lang="en-US" sz="3200" dirty="0"/>
              <a:t>“</a:t>
            </a:r>
            <a:r>
              <a:rPr lang="ru-RU" sz="3200" dirty="0"/>
              <a:t>это</a:t>
            </a:r>
            <a:r>
              <a:rPr lang="en-US" sz="3200" dirty="0"/>
              <a:t>”</a:t>
            </a:r>
            <a:r>
              <a:rPr lang="ru-RU" sz="3200" dirty="0"/>
              <a:t>, как множество вещей: Бог есть одно».</a:t>
            </a:r>
          </a:p>
        </p:txBody>
      </p:sp>
    </p:spTree>
    <p:extLst>
      <p:ext uri="{BB962C8B-B14F-4D97-AF65-F5344CB8AC3E}">
        <p14:creationId xmlns:p14="http://schemas.microsoft.com/office/powerpoint/2010/main" val="399656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6026" y="719984"/>
            <a:ext cx="10368439" cy="6998708"/>
          </a:xfrm>
        </p:spPr>
        <p:txBody>
          <a:bodyPr>
            <a:noAutofit/>
          </a:bodyPr>
          <a:lstStyle/>
          <a:p>
            <a:pPr>
              <a:lnSpc>
                <a:spcPct val="120000"/>
              </a:lnSpc>
            </a:pPr>
            <a:r>
              <a:rPr lang="ru-RU" sz="3200" dirty="0"/>
              <a:t>Высший религиозный опыт, обеспечивающий спасение, — это рождение Логоса в душе верующего. Поскольку Бог-Отец рождает Сына в вечности, а основание </a:t>
            </a:r>
            <a:r>
              <a:rPr lang="ru-RU" sz="3200" i="1" dirty="0"/>
              <a:t>(</a:t>
            </a:r>
            <a:r>
              <a:rPr lang="ru-RU" sz="3200" i="1" dirty="0" err="1"/>
              <a:t>Grund</a:t>
            </a:r>
            <a:r>
              <a:rPr lang="ru-RU" sz="3200" i="1" dirty="0"/>
              <a:t>)</a:t>
            </a:r>
            <a:r>
              <a:rPr lang="ru-RU" sz="3200" dirty="0"/>
              <a:t> Отца и человеческая душа единосущны, Бог рождает Сына в самом основании человеческой души. Более того: «Он рождает меня, своего сына, [который есть] тот же Сын». </a:t>
            </a:r>
          </a:p>
          <a:p>
            <a:pPr>
              <a:lnSpc>
                <a:spcPct val="120000"/>
              </a:lnSpc>
            </a:pPr>
            <a:r>
              <a:rPr lang="ru-RU" sz="3200" dirty="0"/>
              <a:t>«Он не просто рождает меня, своего Сына, но рождает, как Самого Себя [Отца], а самого себя, как меня».</a:t>
            </a:r>
          </a:p>
        </p:txBody>
      </p:sp>
    </p:spTree>
    <p:extLst>
      <p:ext uri="{BB962C8B-B14F-4D97-AF65-F5344CB8AC3E}">
        <p14:creationId xmlns:p14="http://schemas.microsoft.com/office/powerpoint/2010/main" val="281044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8762889-7D45-4989-A2BD-F1EEEBA45FB8}"/>
              </a:ext>
            </a:extLst>
          </p:cNvPr>
          <p:cNvSpPr>
            <a:spLocks noGrp="1"/>
          </p:cNvSpPr>
          <p:nvPr>
            <p:ph idx="1"/>
          </p:nvPr>
        </p:nvSpPr>
        <p:spPr>
          <a:xfrm>
            <a:off x="576027" y="647973"/>
            <a:ext cx="10368439" cy="7070719"/>
          </a:xfrm>
        </p:spPr>
        <p:txBody>
          <a:bodyPr>
            <a:normAutofit fontScale="70000" lnSpcReduction="20000"/>
          </a:bodyPr>
          <a:lstStyle/>
          <a:p>
            <a:pPr hangingPunct="0">
              <a:lnSpc>
                <a:spcPct val="120000"/>
              </a:lnSpc>
            </a:pPr>
            <a:r>
              <a:rPr lang="ru-RU" sz="4400" dirty="0"/>
              <a:t>Союз с Богом достижим благодаря усилиям укрепиться в «цитадели души», где человек больше не отличается от Бога, поскольку он сам становится Единым. Чтобы этот мистический союз стал возможен, необходимо настаивать на реальности такого единения человека с Богом: «</a:t>
            </a:r>
            <a:r>
              <a:rPr lang="ru-RU" sz="4400" dirty="0">
                <a:solidFill>
                  <a:srgbClr val="FF0000"/>
                </a:solidFill>
              </a:rPr>
              <a:t>Отец порождает меня как Своего Сына</a:t>
            </a:r>
            <a:r>
              <a:rPr lang="ru-RU" sz="4400" dirty="0"/>
              <a:t> и как Того же Самого Сына. Все, что Бог ни делает, есть единое; а посему Он порождает меня как Своего Сына, без всякого различия». </a:t>
            </a:r>
          </a:p>
          <a:p>
            <a:pPr>
              <a:lnSpc>
                <a:spcPct val="120000"/>
              </a:lnSpc>
            </a:pPr>
            <a:r>
              <a:rPr lang="ru-RU" sz="4400" dirty="0"/>
              <a:t>Это вызвало наибольшее возмущение, поскольку предполагало тождество «добродетельного и благочестивого» христианина с Христом и стало одним из пунктов обвинения (п.22).</a:t>
            </a:r>
          </a:p>
          <a:p>
            <a:endParaRPr lang="ru-RU" dirty="0"/>
          </a:p>
        </p:txBody>
      </p:sp>
    </p:spTree>
    <p:extLst>
      <p:ext uri="{BB962C8B-B14F-4D97-AF65-F5344CB8AC3E}">
        <p14:creationId xmlns:p14="http://schemas.microsoft.com/office/powerpoint/2010/main" val="375859006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6026" y="503960"/>
            <a:ext cx="10368439" cy="7214732"/>
          </a:xfrm>
        </p:spPr>
        <p:txBody>
          <a:bodyPr>
            <a:normAutofit fontScale="70000" lnSpcReduction="20000"/>
          </a:bodyPr>
          <a:lstStyle/>
          <a:p>
            <a:pPr marL="43" indent="0" algn="ctr">
              <a:buNone/>
            </a:pPr>
            <a:r>
              <a:rPr lang="ru-RU" sz="4601" b="1" dirty="0"/>
              <a:t>«Об отрешенности» </a:t>
            </a:r>
            <a:r>
              <a:rPr lang="ru-RU" sz="4601" dirty="0"/>
              <a:t>(проповеди</a:t>
            </a:r>
            <a:r>
              <a:rPr lang="en-US" sz="4601" dirty="0"/>
              <a:t>)</a:t>
            </a:r>
            <a:endParaRPr lang="ru-RU" sz="4601" dirty="0"/>
          </a:p>
          <a:p>
            <a:pPr indent="-432011">
              <a:lnSpc>
                <a:spcPct val="120000"/>
              </a:lnSpc>
            </a:pPr>
            <a:r>
              <a:rPr lang="ru-RU" sz="4601" dirty="0"/>
              <a:t>«И когда я углубляюсь в Писание, </a:t>
            </a:r>
            <a:r>
              <a:rPr lang="ru-RU" sz="4800" dirty="0"/>
              <a:t>—</a:t>
            </a:r>
            <a:r>
              <a:rPr lang="ru-RU" sz="4601" dirty="0"/>
              <a:t> насколько хватает моего разума и насколько он может вникнуть, </a:t>
            </a:r>
            <a:r>
              <a:rPr lang="ru-RU" sz="4800" dirty="0"/>
              <a:t>—</a:t>
            </a:r>
            <a:r>
              <a:rPr lang="ru-RU" sz="4601" dirty="0"/>
              <a:t> я не нахожу ничего, кроме чистой превосходящей все отрешенности, ибо все добродетели имеют некую при­верженность к твари, а отрешенность от всех творений свободна».</a:t>
            </a:r>
          </a:p>
          <a:p>
            <a:pPr indent="-432011">
              <a:lnSpc>
                <a:spcPct val="120000"/>
              </a:lnSpc>
            </a:pPr>
            <a:r>
              <a:rPr lang="ru-RU" sz="4601" dirty="0"/>
              <a:t>«Я ставлю отрешенность выше всякой любви»</a:t>
            </a:r>
            <a:r>
              <a:rPr lang="en-US" sz="4601" dirty="0"/>
              <a:t>.</a:t>
            </a:r>
            <a:endParaRPr lang="ru-RU" sz="4601" dirty="0"/>
          </a:p>
          <a:p>
            <a:pPr indent="-432011">
              <a:lnSpc>
                <a:spcPct val="120000"/>
              </a:lnSpc>
            </a:pPr>
            <a:r>
              <a:rPr lang="ru-RU" sz="4601" dirty="0"/>
              <a:t>«Каждая вещь охотней пребывает на своем естественном месте. Естест­венным же местом Бога является цельность и чистота, каковая проистекает из отрешенности. Потому-то Бог поневоле должен отдать Себя отрешенному сердцу». </a:t>
            </a:r>
            <a:endParaRPr lang="ru-RU" sz="6601" dirty="0"/>
          </a:p>
          <a:p>
            <a:endParaRPr lang="ru-RU" dirty="0"/>
          </a:p>
        </p:txBody>
      </p:sp>
    </p:spTree>
    <p:extLst>
      <p:ext uri="{BB962C8B-B14F-4D97-AF65-F5344CB8AC3E}">
        <p14:creationId xmlns:p14="http://schemas.microsoft.com/office/powerpoint/2010/main" val="40897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32102B7-30BA-4A07-A945-06C934F2687B}"/>
              </a:ext>
            </a:extLst>
          </p:cNvPr>
          <p:cNvSpPr>
            <a:spLocks noGrp="1"/>
          </p:cNvSpPr>
          <p:nvPr>
            <p:ph idx="1"/>
          </p:nvPr>
        </p:nvSpPr>
        <p:spPr>
          <a:xfrm>
            <a:off x="576027" y="647973"/>
            <a:ext cx="10368439" cy="7070719"/>
          </a:xfrm>
        </p:spPr>
        <p:txBody>
          <a:bodyPr>
            <a:normAutofit/>
          </a:bodyPr>
          <a:lstStyle/>
          <a:p>
            <a:r>
              <a:rPr lang="ru-RU" sz="4400" dirty="0"/>
              <a:t>«Я также ставлю отрешенность выше всякого милосердия, ведь милосер­дие есть не что иное, как то, что человек выходит из себя самого ради страда­ния ближних и от этого помрачается его сердце. Отрешенность же пребывает свободной и остается в себе, не позволяя ничему себя опечалить; и пока че­ловека что-то может смутить, стези его не направлены к благу».</a:t>
            </a:r>
          </a:p>
          <a:p>
            <a:endParaRPr lang="ru-RU" dirty="0"/>
          </a:p>
        </p:txBody>
      </p:sp>
    </p:spTree>
    <p:extLst>
      <p:ext uri="{BB962C8B-B14F-4D97-AF65-F5344CB8AC3E}">
        <p14:creationId xmlns:p14="http://schemas.microsoft.com/office/powerpoint/2010/main" val="303594272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752" y="630039"/>
            <a:ext cx="10531004" cy="6186309"/>
          </a:xfrm>
          <a:prstGeom prst="rect">
            <a:avLst/>
          </a:prstGeom>
          <a:noFill/>
        </p:spPr>
        <p:txBody>
          <a:bodyPr wrap="square" rtlCol="0">
            <a:spAutoFit/>
          </a:bodyPr>
          <a:lstStyle/>
          <a:p>
            <a:pPr indent="576072"/>
            <a:r>
              <a:rPr lang="ru-RU" sz="3600" dirty="0"/>
              <a:t>Не только душа, но и </a:t>
            </a:r>
            <a:r>
              <a:rPr lang="ru-RU" sz="3600" dirty="0">
                <a:solidFill>
                  <a:srgbClr val="FF0000"/>
                </a:solidFill>
              </a:rPr>
              <a:t>разум</a:t>
            </a:r>
            <a:r>
              <a:rPr lang="ru-RU" sz="3600" dirty="0"/>
              <a:t> — это святыня Бога. Познание начинается с чувственных образов и обыденного человеческого рассудка, который «принимает вещи за нечто действительное». </a:t>
            </a:r>
          </a:p>
          <a:p>
            <a:pPr indent="576072"/>
            <a:r>
              <a:rPr lang="ru-RU" sz="3600" dirty="0"/>
              <a:t>Ученость неотделима от рассудка, и </a:t>
            </a:r>
            <a:r>
              <a:rPr lang="ru-RU" sz="3600" dirty="0" err="1"/>
              <a:t>Экхарт</a:t>
            </a:r>
            <a:r>
              <a:rPr lang="ru-RU" sz="3600" dirty="0"/>
              <a:t> ценит ее весьма высоко, ибо «человек поистине скот, обезьяна, безумец, пока он коснеет в невежестве». Хотя высшее состояние человеческого духа — неведение, в котором скрываются бесконечные глубины Бога и души, но путь к такому неведению идет не от невежества, а от знания.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B03268F-4828-4ADE-94A6-F1DEC0C93749}"/>
              </a:ext>
            </a:extLst>
          </p:cNvPr>
          <p:cNvSpPr>
            <a:spLocks noGrp="1"/>
          </p:cNvSpPr>
          <p:nvPr>
            <p:ph idx="1"/>
          </p:nvPr>
        </p:nvSpPr>
        <p:spPr>
          <a:xfrm>
            <a:off x="576027" y="647973"/>
            <a:ext cx="10368439" cy="7070719"/>
          </a:xfrm>
        </p:spPr>
        <p:txBody>
          <a:bodyPr>
            <a:normAutofit/>
          </a:bodyPr>
          <a:lstStyle/>
          <a:p>
            <a:pPr indent="576072"/>
            <a:r>
              <a:rPr lang="ru-RU" sz="4400" dirty="0"/>
              <a:t>«В душе есть нечто не-сотворенное и не творящее; это — интеллект».</a:t>
            </a:r>
          </a:p>
          <a:p>
            <a:pPr indent="576072"/>
            <a:r>
              <a:rPr lang="ru-RU" sz="4400" dirty="0" err="1"/>
              <a:t>Субъективизация</a:t>
            </a:r>
            <a:r>
              <a:rPr lang="ru-RU" sz="4400" dirty="0"/>
              <a:t> религиозности означает также </a:t>
            </a:r>
            <a:r>
              <a:rPr lang="ru-RU" sz="4400" dirty="0" err="1">
                <a:solidFill>
                  <a:srgbClr val="FF0000"/>
                </a:solidFill>
              </a:rPr>
              <a:t>субъективизацию</a:t>
            </a:r>
            <a:r>
              <a:rPr lang="ru-RU" sz="4400" dirty="0">
                <a:solidFill>
                  <a:srgbClr val="FF0000"/>
                </a:solidFill>
              </a:rPr>
              <a:t> моральности</a:t>
            </a:r>
            <a:r>
              <a:rPr lang="ru-RU" sz="4400" dirty="0"/>
              <a:t>, ибо судьей своих поступков должен выступать прежде всего сам человек. Христианскую доктрину первородного греха </a:t>
            </a:r>
            <a:r>
              <a:rPr lang="ru-RU" sz="4400" dirty="0" err="1"/>
              <a:t>Экхарт</a:t>
            </a:r>
            <a:r>
              <a:rPr lang="ru-RU" sz="4400" dirty="0"/>
              <a:t> фактически отрицал. Грех рождается только злой волей.</a:t>
            </a:r>
            <a:endParaRPr lang="ru-RU" sz="4000" dirty="0"/>
          </a:p>
          <a:p>
            <a:endParaRPr lang="ru-RU" dirty="0"/>
          </a:p>
        </p:txBody>
      </p:sp>
    </p:spTree>
    <p:extLst>
      <p:ext uri="{BB962C8B-B14F-4D97-AF65-F5344CB8AC3E}">
        <p14:creationId xmlns:p14="http://schemas.microsoft.com/office/powerpoint/2010/main" val="2138156411"/>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716" y="360011"/>
            <a:ext cx="9612996" cy="7073090"/>
          </a:xfrm>
          <a:prstGeom prst="rect">
            <a:avLst/>
          </a:prstGeom>
          <a:noFill/>
        </p:spPr>
        <p:txBody>
          <a:bodyPr wrap="square" rtlCol="0">
            <a:spAutoFit/>
          </a:bodyPr>
          <a:lstStyle/>
          <a:p>
            <a:pPr algn="ctr"/>
            <a:r>
              <a:rPr lang="ru-RU" sz="3024" b="1" dirty="0"/>
              <a:t>Иоганн </a:t>
            </a:r>
            <a:r>
              <a:rPr lang="ru-RU" sz="3024" b="1" dirty="0" err="1"/>
              <a:t>Таулер</a:t>
            </a:r>
            <a:r>
              <a:rPr lang="ru-RU" sz="3024" b="1" dirty="0"/>
              <a:t> (1300—1361)</a:t>
            </a:r>
            <a:endParaRPr lang="ru-RU" sz="3024" dirty="0"/>
          </a:p>
          <a:p>
            <a:pPr indent="576072"/>
            <a:r>
              <a:rPr lang="ru-RU" sz="3024" dirty="0"/>
              <a:t>Сборник проповедей. </a:t>
            </a:r>
          </a:p>
          <a:p>
            <a:pPr indent="576072"/>
            <a:r>
              <a:rPr lang="ru-RU" sz="3024" dirty="0"/>
              <a:t>Преобладание психологических тем.</a:t>
            </a:r>
          </a:p>
          <a:p>
            <a:pPr indent="576072"/>
            <a:r>
              <a:rPr lang="ru-RU" sz="3024" dirty="0"/>
              <a:t>Главное  — доктрина «днища души», или «вершины души». </a:t>
            </a:r>
          </a:p>
          <a:p>
            <a:pPr indent="576072"/>
            <a:r>
              <a:rPr lang="ru-RU" sz="3024" dirty="0"/>
              <a:t>Она не имеет имени, ибо это есть не что иное, как интимное родство души с Богом, а поскольку Бог не имеет имени, то такая душа — находящаяся за пределами всех способностей, внутри самой своей сущности, где непрестанно царствуют молчание и покой, без образа, без знания, без действия, чистая восприимчивость к божественному свету и сущностная возможность мистического созерцания—тоже остается тайной. </a:t>
            </a:r>
          </a:p>
          <a:p>
            <a:endParaRPr lang="ru-RU" sz="3024"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2E27A86-39D3-46A2-817E-9DE1D7D6E6D0}"/>
              </a:ext>
            </a:extLst>
          </p:cNvPr>
          <p:cNvSpPr>
            <a:spLocks noGrp="1"/>
          </p:cNvSpPr>
          <p:nvPr>
            <p:ph idx="1"/>
          </p:nvPr>
        </p:nvSpPr>
        <p:spPr>
          <a:xfrm>
            <a:off x="2015828" y="719983"/>
            <a:ext cx="8928637" cy="7344813"/>
          </a:xfrm>
        </p:spPr>
        <p:txBody>
          <a:bodyPr/>
          <a:lstStyle/>
          <a:p>
            <a:pPr marL="0" indent="0">
              <a:spcBef>
                <a:spcPts val="0"/>
              </a:spcBef>
              <a:buNone/>
            </a:pPr>
            <a:r>
              <a:rPr lang="ru-RU" sz="4000" i="1" dirty="0">
                <a:solidFill>
                  <a:srgbClr val="FF0000"/>
                </a:solidFill>
              </a:rPr>
              <a:t>Номинализм </a:t>
            </a:r>
            <a:r>
              <a:rPr lang="ru-RU" sz="4000" i="1" dirty="0"/>
              <a:t>(</a:t>
            </a:r>
            <a:r>
              <a:rPr lang="en-US" sz="4000" i="1" dirty="0" err="1"/>
              <a:t>nomen</a:t>
            </a:r>
            <a:r>
              <a:rPr lang="en-US" sz="4000" i="1" dirty="0"/>
              <a:t> – </a:t>
            </a:r>
            <a:r>
              <a:rPr lang="ru-RU" sz="4000" i="1" dirty="0"/>
              <a:t>имя):</a:t>
            </a:r>
            <a:r>
              <a:rPr lang="ru-RU" sz="4000" dirty="0"/>
              <a:t> источник понятий — в чувственных восприятиях о материальных вещах:</a:t>
            </a:r>
          </a:p>
          <a:p>
            <a:pPr marL="0" lvl="1">
              <a:spcBef>
                <a:spcPts val="0"/>
              </a:spcBef>
            </a:pPr>
            <a:r>
              <a:rPr lang="ru-RU" sz="4000" dirty="0">
                <a:solidFill>
                  <a:srgbClr val="FF0000"/>
                </a:solidFill>
              </a:rPr>
              <a:t>Крайний номинализм</a:t>
            </a:r>
            <a:r>
              <a:rPr lang="ru-RU" sz="4000" dirty="0"/>
              <a:t>: понятия есть звуки голоса (</a:t>
            </a:r>
            <a:r>
              <a:rPr lang="ru-RU" sz="4000" dirty="0" err="1"/>
              <a:t>Росцелин</a:t>
            </a:r>
            <a:r>
              <a:rPr lang="ru-RU" sz="4000" dirty="0"/>
              <a:t>); следствие – </a:t>
            </a:r>
            <a:r>
              <a:rPr lang="ru-RU" sz="4000" dirty="0" err="1"/>
              <a:t>тритеизм</a:t>
            </a:r>
            <a:r>
              <a:rPr lang="ru-RU" sz="4000" dirty="0"/>
              <a:t>, ибо нет единой Божественной природы у трех Ипостасей.</a:t>
            </a:r>
          </a:p>
          <a:p>
            <a:pPr marL="0" lvl="1">
              <a:spcBef>
                <a:spcPts val="0"/>
              </a:spcBef>
            </a:pPr>
            <a:r>
              <a:rPr lang="ru-RU" sz="4000" dirty="0">
                <a:solidFill>
                  <a:srgbClr val="FF0000"/>
                </a:solidFill>
              </a:rPr>
              <a:t>Умеренный номинализм</a:t>
            </a:r>
            <a:r>
              <a:rPr lang="ru-RU" sz="4000" dirty="0"/>
              <a:t>: понятия есть знаки, имена (</a:t>
            </a:r>
            <a:r>
              <a:rPr lang="ru-RU" sz="4000" dirty="0" err="1"/>
              <a:t>nomen</a:t>
            </a:r>
            <a:r>
              <a:rPr lang="ru-RU" sz="4000" dirty="0"/>
              <a:t>) этих вещей (стоики, Абеляр). 	</a:t>
            </a:r>
          </a:p>
          <a:p>
            <a:endParaRPr lang="ru-RU" dirty="0"/>
          </a:p>
        </p:txBody>
      </p:sp>
    </p:spTree>
    <p:extLst>
      <p:ext uri="{BB962C8B-B14F-4D97-AF65-F5344CB8AC3E}">
        <p14:creationId xmlns:p14="http://schemas.microsoft.com/office/powerpoint/2010/main" val="214552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747" y="450017"/>
            <a:ext cx="8964925" cy="7422096"/>
          </a:xfrm>
          <a:prstGeom prst="rect">
            <a:avLst/>
          </a:prstGeom>
          <a:noFill/>
        </p:spPr>
        <p:txBody>
          <a:bodyPr wrap="square" rtlCol="0">
            <a:spAutoFit/>
          </a:bodyPr>
          <a:lstStyle/>
          <a:p>
            <a:pPr indent="576072"/>
            <a:r>
              <a:rPr lang="ru-RU" sz="3024" dirty="0"/>
              <a:t>«Об этом внутреннем благородстве, спрятанном в глубине души, говорили многие древние и современные учители: епископ Альберт (Великий), магистр Дитрих (из </a:t>
            </a:r>
            <a:r>
              <a:rPr lang="ru-RU" sz="3024" dirty="0" err="1"/>
              <a:t>Фрейберга</a:t>
            </a:r>
            <a:r>
              <a:rPr lang="ru-RU" sz="3024" dirty="0"/>
              <a:t>), магистр </a:t>
            </a:r>
            <a:r>
              <a:rPr lang="ru-RU" sz="3024" dirty="0" err="1"/>
              <a:t>Экхарт</a:t>
            </a:r>
            <a:r>
              <a:rPr lang="ru-RU" sz="3024" dirty="0"/>
              <a:t>. Один называет это искрой души, другой — глубиной души или высотой души, третий — началом души. Что касается епископа Альберта, то он называет это благородство образом, в котором представлена и где пребывает Святая Троица. Эта искра устремляется к вершинам, где и находится ее подлинное место, за пределы этого мира, куда ум не может за ней последовать, ибо он не пребывает в покое, пока не будет повернут в Глубину, откуда он происходит и где он пребывал в своем </a:t>
            </a:r>
            <a:r>
              <a:rPr lang="ru-RU" sz="3024" dirty="0" err="1"/>
              <a:t>нетварном</a:t>
            </a:r>
            <a:r>
              <a:rPr lang="ru-RU" sz="3024" dirty="0"/>
              <a:t> состоянии».</a:t>
            </a:r>
          </a:p>
          <a:p>
            <a:endParaRPr lang="ru-RU" sz="2268" dirty="0"/>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747" y="540027"/>
            <a:ext cx="9054935" cy="6956713"/>
          </a:xfrm>
          <a:prstGeom prst="rect">
            <a:avLst/>
          </a:prstGeom>
          <a:noFill/>
        </p:spPr>
        <p:txBody>
          <a:bodyPr wrap="square" rtlCol="0">
            <a:spAutoFit/>
          </a:bodyPr>
          <a:lstStyle/>
          <a:p>
            <a:pPr indent="576072"/>
            <a:r>
              <a:rPr lang="ru-RU" sz="3024" dirty="0"/>
              <a:t>Задача — обеспечить сотворенной Богом душе возможность возвращения к своей </a:t>
            </a:r>
            <a:r>
              <a:rPr lang="ru-RU" sz="3024" dirty="0" err="1"/>
              <a:t>нетварной</a:t>
            </a:r>
            <a:r>
              <a:rPr lang="ru-RU" sz="3024" dirty="0"/>
              <a:t> идее в Боге. </a:t>
            </a:r>
          </a:p>
          <a:p>
            <a:pPr indent="576072"/>
            <a:r>
              <a:rPr lang="ru-RU" sz="3024" dirty="0"/>
              <a:t>Между глубиной души и ее способностями в собственном смысле помещается  нечто, что можно приблизительно передать словом «сердце», т.е. устойчивое расположение души, которое обусловливает дурное или доброе упражнение ее способностей. </a:t>
            </a:r>
          </a:p>
          <a:p>
            <a:pPr indent="576072"/>
            <a:r>
              <a:rPr lang="ru-RU" sz="3024" dirty="0"/>
              <a:t>Если оно обращается к сущности души и, следовательно, к Богу, то в душе есть все надлежащее, которое действует как должно. Если же, напротив,  оно отворачивается от глубины души, то все ее способности отворачиваются от Бога. </a:t>
            </a:r>
          </a:p>
          <a:p>
            <a:pPr indent="576072"/>
            <a:endParaRPr lang="ru-RU" sz="2268" dirty="0"/>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741" y="450020"/>
            <a:ext cx="9900943" cy="5509200"/>
          </a:xfrm>
          <a:prstGeom prst="rect">
            <a:avLst/>
          </a:prstGeom>
          <a:noFill/>
        </p:spPr>
        <p:txBody>
          <a:bodyPr wrap="square" rtlCol="0">
            <a:spAutoFit/>
          </a:bodyPr>
          <a:lstStyle/>
          <a:p>
            <a:pPr algn="ctr"/>
            <a:r>
              <a:rPr lang="ru-RU" sz="3200" b="1" dirty="0"/>
              <a:t>Генрих </a:t>
            </a:r>
            <a:r>
              <a:rPr lang="ru-RU" sz="3200" b="1" dirty="0" err="1"/>
              <a:t>Сузо</a:t>
            </a:r>
            <a:r>
              <a:rPr lang="ru-RU" sz="3200" b="1" dirty="0"/>
              <a:t> (</a:t>
            </a:r>
            <a:r>
              <a:rPr lang="ru-RU" sz="3200" b="1" dirty="0" err="1"/>
              <a:t>ок</a:t>
            </a:r>
            <a:r>
              <a:rPr lang="ru-RU" sz="3200" b="1" dirty="0"/>
              <a:t>. 1300—1365)</a:t>
            </a:r>
            <a:endParaRPr lang="ru-RU" sz="3200" dirty="0"/>
          </a:p>
          <a:p>
            <a:pPr indent="576072" hangingPunct="0"/>
            <a:r>
              <a:rPr lang="ru-RU" sz="3200" dirty="0"/>
              <a:t>Богословие и философию изучал в Страсбурге и Кельне</a:t>
            </a:r>
            <a:r>
              <a:rPr lang="en-US" sz="3200" dirty="0"/>
              <a:t>.</a:t>
            </a:r>
          </a:p>
          <a:p>
            <a:pPr indent="576072" hangingPunct="0"/>
            <a:r>
              <a:rPr lang="ru-RU" sz="3200" dirty="0" err="1"/>
              <a:t>Сузо</a:t>
            </a:r>
            <a:r>
              <a:rPr lang="ru-RU" sz="3200" dirty="0"/>
              <a:t> становится на сторону учения </a:t>
            </a:r>
            <a:r>
              <a:rPr lang="ru-RU" sz="3200" dirty="0" err="1"/>
              <a:t>Экхарта</a:t>
            </a:r>
            <a:r>
              <a:rPr lang="ru-RU" sz="3200" dirty="0"/>
              <a:t>. В защиту своего учителя написал «Книгу Истины». В 1330 пишет «Книгу вечной премудрости», которая стала одной из самых читаемых книг позднего Средневековья.</a:t>
            </a:r>
          </a:p>
          <a:p>
            <a:pPr indent="576072"/>
            <a:r>
              <a:rPr lang="ru-RU" sz="3200" dirty="0"/>
              <a:t>В молодости суровый аскет (вериги, посты и т.п.). Подорвал здоровье.</a:t>
            </a:r>
          </a:p>
          <a:p>
            <a:pPr indent="576072"/>
            <a:r>
              <a:rPr lang="ru-RU" sz="3200" dirty="0" err="1"/>
              <a:t>Беатифицирован</a:t>
            </a:r>
            <a:r>
              <a:rPr lang="ru-RU" sz="3200" dirty="0"/>
              <a:t> в 1831 г.</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2F4529-47C7-4288-813F-FCFFF2A53351}"/>
              </a:ext>
            </a:extLst>
          </p:cNvPr>
          <p:cNvSpPr txBox="1"/>
          <p:nvPr/>
        </p:nvSpPr>
        <p:spPr>
          <a:xfrm>
            <a:off x="1223740" y="509263"/>
            <a:ext cx="9433048" cy="7755841"/>
          </a:xfrm>
          <a:prstGeom prst="rect">
            <a:avLst/>
          </a:prstGeom>
          <a:noFill/>
        </p:spPr>
        <p:txBody>
          <a:bodyPr wrap="square" rtlCol="0">
            <a:spAutoFit/>
          </a:bodyPr>
          <a:lstStyle/>
          <a:p>
            <a:r>
              <a:rPr lang="ru-RU" sz="3200" dirty="0" err="1"/>
              <a:t>Сузо</a:t>
            </a:r>
            <a:r>
              <a:rPr lang="ru-RU" sz="3200" dirty="0"/>
              <a:t> повторяет тезисы </a:t>
            </a:r>
            <a:r>
              <a:rPr lang="ru-RU" sz="3200" dirty="0" err="1"/>
              <a:t>Экхарта</a:t>
            </a:r>
            <a:r>
              <a:rPr lang="ru-RU" sz="3200" dirty="0"/>
              <a:t> о полном единстве Бога и поясняет их:</a:t>
            </a:r>
          </a:p>
          <a:p>
            <a:r>
              <a:rPr lang="ru-RU" sz="3200" dirty="0"/>
              <a:t>«Божественность и Бог суть едины; и все же Божественность не действует и не порождает, но действует и порождает Бог; и одно происходит от другого, существующего в имени, согласно восприятию разума. Но в основе своей они суть едины; ибо в божественной природе нет ничего иного, кроме сущности и взаимодополняющих качеств; и они ничего не добавляют к сущности, они составляют ее все вместе, хотя между ними имеется различие – различие между их противоположностью. Ибо божественная природа, понимаемая таким образом, не проще самой себя, ибо в ней присутствует Отец или иная </a:t>
            </a:r>
            <a:r>
              <a:rPr lang="ru-RU" sz="3200"/>
              <a:t>ипостась».</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3" y="990069"/>
            <a:ext cx="10368915" cy="6728618"/>
          </a:xfrm>
        </p:spPr>
        <p:txBody>
          <a:bodyPr>
            <a:normAutofit/>
          </a:bodyPr>
          <a:lstStyle/>
          <a:p>
            <a:r>
              <a:rPr lang="ru-RU" b="1" dirty="0" err="1"/>
              <a:t>Беренгарий</a:t>
            </a:r>
            <a:r>
              <a:rPr lang="ru-RU" b="1" dirty="0"/>
              <a:t> (умер в 1088 г.). </a:t>
            </a:r>
          </a:p>
          <a:p>
            <a:r>
              <a:rPr lang="ru-RU" dirty="0"/>
              <a:t>«О священной трапезе».</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83780" y="540032"/>
            <a:ext cx="9360926" cy="7452757"/>
          </a:xfrm>
        </p:spPr>
        <p:txBody>
          <a:bodyPr>
            <a:normAutofit fontScale="92500"/>
          </a:bodyPr>
          <a:lstStyle/>
          <a:p>
            <a:r>
              <a:rPr lang="ru-RU" dirty="0"/>
              <a:t>«Благодаря </a:t>
            </a:r>
            <a:r>
              <a:rPr lang="ru-RU" dirty="0">
                <a:solidFill>
                  <a:srgbClr val="FF0000"/>
                </a:solidFill>
              </a:rPr>
              <a:t>абстракции</a:t>
            </a:r>
            <a:r>
              <a:rPr lang="ru-RU" dirty="0"/>
              <a:t> нечто извлекается (</a:t>
            </a:r>
            <a:r>
              <a:rPr lang="en-US" dirty="0" err="1"/>
              <a:t>abstraho</a:t>
            </a:r>
            <a:r>
              <a:rPr lang="ru-RU" dirty="0"/>
              <a:t>) </a:t>
            </a:r>
            <a:r>
              <a:rPr lang="ru-RU" dirty="0">
                <a:solidFill>
                  <a:srgbClr val="FF0000"/>
                </a:solidFill>
              </a:rPr>
              <a:t>из общей связанности</a:t>
            </a:r>
            <a:r>
              <a:rPr lang="ru-RU" dirty="0"/>
              <a:t>, чтобы можно было рассмотреть отдельно его собственную природу». </a:t>
            </a:r>
            <a:endParaRPr lang="en-US" dirty="0"/>
          </a:p>
          <a:p>
            <a:r>
              <a:rPr lang="ru-RU" dirty="0"/>
              <a:t>«Человеческая речь приспособлена, главным образом, </a:t>
            </a:r>
            <a:r>
              <a:rPr lang="ru-RU" dirty="0">
                <a:solidFill>
                  <a:srgbClr val="FF0000"/>
                </a:solidFill>
              </a:rPr>
              <a:t>к статусу тварей</a:t>
            </a:r>
            <a:r>
              <a:rPr lang="ru-RU" dirty="0"/>
              <a:t>» (Теология «Высшего блага».</a:t>
            </a:r>
          </a:p>
          <a:p>
            <a:r>
              <a:rPr lang="ru-RU" dirty="0"/>
              <a:t>«Что же, следовательно, удивительного, если Бог, поскольку Он невыразимо </a:t>
            </a:r>
            <a:r>
              <a:rPr lang="ru-RU" dirty="0">
                <a:solidFill>
                  <a:srgbClr val="FF0000"/>
                </a:solidFill>
              </a:rPr>
              <a:t>превосходит любую вещь</a:t>
            </a:r>
            <a:r>
              <a:rPr lang="ru-RU" dirty="0"/>
              <a:t>, избегает и любую речь, принятую человеком?»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9724" y="419141"/>
            <a:ext cx="9864982" cy="7717664"/>
          </a:xfrm>
        </p:spPr>
        <p:txBody>
          <a:bodyPr>
            <a:normAutofit fontScale="92500"/>
          </a:bodyPr>
          <a:lstStyle/>
          <a:p>
            <a:r>
              <a:rPr lang="ru-RU" dirty="0"/>
              <a:t>«Если мы что-то хотим о Нем сказать, то лишь благодаря </a:t>
            </a:r>
            <a:r>
              <a:rPr lang="ru-RU" dirty="0">
                <a:solidFill>
                  <a:srgbClr val="FF0000"/>
                </a:solidFill>
              </a:rPr>
              <a:t>некоей аналогии </a:t>
            </a:r>
            <a:r>
              <a:rPr lang="ru-RU" dirty="0"/>
              <a:t>мы можем осуществить </a:t>
            </a:r>
            <a:r>
              <a:rPr lang="ru-RU" dirty="0">
                <a:solidFill>
                  <a:srgbClr val="FF0000"/>
                </a:solidFill>
              </a:rPr>
              <a:t>перенос слова с тварей на Творца</a:t>
            </a:r>
            <a:r>
              <a:rPr lang="ru-RU" dirty="0"/>
              <a:t>; эти слова люди приняли для обозначения </a:t>
            </a:r>
            <a:r>
              <a:rPr lang="ru-RU" dirty="0" err="1"/>
              <a:t>тварного</a:t>
            </a:r>
            <a:r>
              <a:rPr lang="ru-RU" dirty="0"/>
              <a:t>, которое они могли постичь, желая ими прояснить свои понятия. Следовательно, поскольку человек изобрел слова для прояснения своих понятий и поскольку он никоим образом не мог постичь Бога, то он не посмел бы </a:t>
            </a:r>
            <a:r>
              <a:rPr lang="en-US" dirty="0"/>
              <a:t>[</a:t>
            </a:r>
            <a:r>
              <a:rPr lang="ru-RU" dirty="0"/>
              <a:t>представить</a:t>
            </a:r>
            <a:r>
              <a:rPr lang="en-US" dirty="0"/>
              <a:t>]</a:t>
            </a:r>
            <a:r>
              <a:rPr lang="ru-RU" dirty="0"/>
              <a:t>, что он верно выразил неким именем невыразимое Благо».</a:t>
            </a:r>
          </a:p>
          <a:p>
            <a:r>
              <a:rPr lang="ru-RU" dirty="0" err="1"/>
              <a:t>Пелагианство</a:t>
            </a:r>
            <a:r>
              <a:rPr lang="ru-RU" dirty="0"/>
              <a:t> как следствие номинализма.</a:t>
            </a:r>
            <a:endParaRPr lang="en-US" dirty="0"/>
          </a:p>
          <a:p>
            <a:endParaRPr lang="ru-RU" dirty="0"/>
          </a:p>
        </p:txBody>
      </p:sp>
    </p:spTree>
    <p:extLst>
      <p:ext uri="{BB962C8B-B14F-4D97-AF65-F5344CB8AC3E}">
        <p14:creationId xmlns:p14="http://schemas.microsoft.com/office/powerpoint/2010/main" val="82289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23740" y="509863"/>
            <a:ext cx="9720966" cy="7410918"/>
          </a:xfrm>
        </p:spPr>
        <p:txBody>
          <a:bodyPr>
            <a:normAutofit fontScale="40000" lnSpcReduction="20000"/>
          </a:bodyPr>
          <a:lstStyle/>
          <a:p>
            <a:pPr marL="0" indent="0">
              <a:lnSpc>
                <a:spcPct val="130000"/>
              </a:lnSpc>
              <a:buNone/>
            </a:pPr>
            <a:r>
              <a:rPr lang="ru-RU" dirty="0"/>
              <a:t>    </a:t>
            </a:r>
            <a:r>
              <a:rPr lang="ru-RU" sz="6500" dirty="0"/>
              <a:t>«Кто говорит, что возможно обретение Сущего, тот, конечно, к познанию Сущего довел мысль свою каким-либо путем и последовательно и сперва упражнялся в постижении предметов удобопонятных и малых, а потом уже силу своего постижения простер и до лежащего за пределами всякого понятия. Поэтому кто хвалится, что приобрел знание Сущего, тот должен объяснить природу малейшего из видимых существ и сказать, какова природа муравья: воздухом ли и дыханием поддерживается в нем жизнь; разделено ли у него костями тело… Итак, кто хвалится ведением Сущего, тот пусть объяснит сперва природу муравья, а потом уже рассуждает о Силе, превосходящей всякий ум. А если не объял еще ты ведением и природу малейшего муравья, то как хвалишься, что представил умом непостижимую силу Божию?»</a:t>
            </a:r>
          </a:p>
          <a:p>
            <a:pPr marL="0" indent="0" algn="r">
              <a:spcBef>
                <a:spcPts val="2400"/>
              </a:spcBef>
              <a:buNone/>
            </a:pPr>
            <a:r>
              <a:rPr lang="ru-RU" sz="5000" b="1" dirty="0"/>
              <a:t>Василий Великий, </a:t>
            </a:r>
            <a:r>
              <a:rPr lang="ru-RU" sz="5000" b="1" dirty="0" err="1"/>
              <a:t>свт</a:t>
            </a:r>
            <a:r>
              <a:rPr lang="ru-RU" sz="5000" b="1" dirty="0"/>
              <a:t>. </a:t>
            </a:r>
            <a:endParaRPr lang="ru-RU" sz="5000" dirty="0"/>
          </a:p>
          <a:p>
            <a:pPr marL="0" indent="0" algn="r">
              <a:buNone/>
            </a:pPr>
            <a:r>
              <a:rPr lang="ru-RU" sz="5000" dirty="0"/>
              <a:t>«Письмо против еретика </a:t>
            </a:r>
            <a:r>
              <a:rPr lang="ru-RU" sz="5000" dirty="0" err="1"/>
              <a:t>Евномия</a:t>
            </a:r>
            <a:r>
              <a:rPr lang="ru-RU" sz="5000" dirty="0"/>
              <a:t>»</a:t>
            </a:r>
          </a:p>
        </p:txBody>
      </p:sp>
    </p:spTree>
    <p:extLst>
      <p:ext uri="{BB962C8B-B14F-4D97-AF65-F5344CB8AC3E}">
        <p14:creationId xmlns:p14="http://schemas.microsoft.com/office/powerpoint/2010/main" val="1828436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3CC2B55-0E36-44AD-9A07-9AFF01E570C2}"/>
              </a:ext>
            </a:extLst>
          </p:cNvPr>
          <p:cNvSpPr>
            <a:spLocks noGrp="1"/>
          </p:cNvSpPr>
          <p:nvPr>
            <p:ph idx="1"/>
          </p:nvPr>
        </p:nvSpPr>
        <p:spPr>
          <a:xfrm>
            <a:off x="1367756" y="575968"/>
            <a:ext cx="9576709" cy="7344816"/>
          </a:xfrm>
        </p:spPr>
        <p:txBody>
          <a:bodyPr>
            <a:normAutofit fontScale="85000" lnSpcReduction="20000"/>
          </a:bodyPr>
          <a:lstStyle/>
          <a:p>
            <a:pPr marL="0" indent="0">
              <a:lnSpc>
                <a:spcPct val="120000"/>
              </a:lnSpc>
              <a:buNone/>
            </a:pPr>
            <a:r>
              <a:rPr lang="ru-RU" dirty="0"/>
              <a:t>«Имея </a:t>
            </a:r>
            <a:r>
              <a:rPr lang="ru-RU" dirty="0">
                <a:solidFill>
                  <a:srgbClr val="FF0000"/>
                </a:solidFill>
              </a:rPr>
              <a:t>логосы творений пребывающими [в Себе] </a:t>
            </a:r>
            <a:r>
              <a:rPr lang="ru-RU" dirty="0"/>
              <a:t>прежде веков, Он, по благому [Своему] </a:t>
            </a:r>
            <a:r>
              <a:rPr lang="ru-RU" dirty="0" err="1"/>
              <a:t>волению</a:t>
            </a:r>
            <a:r>
              <a:rPr lang="ru-RU" dirty="0"/>
              <a:t>, сообразную им тварь, видимую же и невидимую, произвел из небытия словом и мудростью, в должные времена сотворив и творя как все вообще, так и каждое по отдельности. Ибо мы веруем, что </a:t>
            </a:r>
            <a:r>
              <a:rPr lang="ru-RU" dirty="0">
                <a:solidFill>
                  <a:srgbClr val="FF0000"/>
                </a:solidFill>
              </a:rPr>
              <a:t>логос предшествует </a:t>
            </a:r>
            <a:r>
              <a:rPr lang="ru-RU" dirty="0"/>
              <a:t>творению ангелов; логос – творению каждой из наполняющих горний мир сил и сущностей; логос человеков; логос всего, что приемлет от Бога бытие, чтобы мне не перечислять каждое». </a:t>
            </a:r>
          </a:p>
          <a:p>
            <a:pPr marL="0" indent="0" algn="r">
              <a:spcBef>
                <a:spcPts val="2400"/>
              </a:spcBef>
              <a:buNone/>
            </a:pPr>
            <a:r>
              <a:rPr lang="ru-RU" sz="3001" b="1" dirty="0"/>
              <a:t>Преп. Максим Исповедник</a:t>
            </a:r>
          </a:p>
          <a:p>
            <a:pPr marL="0" indent="0" algn="r">
              <a:buNone/>
            </a:pPr>
            <a:r>
              <a:rPr lang="ru-RU" sz="3001" dirty="0"/>
              <a:t>«</a:t>
            </a:r>
            <a:r>
              <a:rPr lang="ru-RU" sz="3001" dirty="0" err="1"/>
              <a:t>Амбигвы</a:t>
            </a:r>
            <a:r>
              <a:rPr lang="ru-RU" sz="3001" dirty="0"/>
              <a:t> к Иоанну»</a:t>
            </a:r>
          </a:p>
        </p:txBody>
      </p:sp>
    </p:spTree>
    <p:extLst>
      <p:ext uri="{BB962C8B-B14F-4D97-AF65-F5344CB8AC3E}">
        <p14:creationId xmlns:p14="http://schemas.microsoft.com/office/powerpoint/2010/main" val="2651204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791" y="346035"/>
            <a:ext cx="10368915" cy="1184084"/>
          </a:xfrm>
        </p:spPr>
        <p:txBody>
          <a:bodyPr>
            <a:normAutofit/>
          </a:bodyPr>
          <a:lstStyle/>
          <a:p>
            <a:r>
              <a:rPr lang="ru-RU" sz="4032" b="1" dirty="0"/>
              <a:t>Бернард </a:t>
            </a:r>
            <a:r>
              <a:rPr lang="ru-RU" sz="4032" b="1" dirty="0" err="1"/>
              <a:t>Клервоский</a:t>
            </a:r>
            <a:r>
              <a:rPr lang="ru-RU" sz="4032" b="1" dirty="0"/>
              <a:t> (1091-1153)</a:t>
            </a:r>
          </a:p>
        </p:txBody>
      </p:sp>
      <p:sp>
        <p:nvSpPr>
          <p:cNvPr id="3" name="Содержимое 2"/>
          <p:cNvSpPr>
            <a:spLocks noGrp="1"/>
          </p:cNvSpPr>
          <p:nvPr>
            <p:ph idx="1"/>
          </p:nvPr>
        </p:nvSpPr>
        <p:spPr>
          <a:xfrm>
            <a:off x="3816031" y="1507857"/>
            <a:ext cx="7128674" cy="6210830"/>
          </a:xfrm>
        </p:spPr>
        <p:txBody>
          <a:bodyPr>
            <a:normAutofit fontScale="85000" lnSpcReduction="20000"/>
          </a:bodyPr>
          <a:lstStyle/>
          <a:p>
            <a:r>
              <a:rPr lang="ru-RU" dirty="0"/>
              <a:t>В </a:t>
            </a:r>
            <a:r>
              <a:rPr lang="ru-RU" dirty="0" err="1"/>
              <a:t>цистерианский</a:t>
            </a:r>
            <a:r>
              <a:rPr lang="ru-RU" dirty="0"/>
              <a:t> монашеский орден. Бернард решил основать монастырь с еще более строгим уставом в местечке, названном им </a:t>
            </a:r>
            <a:r>
              <a:rPr lang="ru-RU" dirty="0" err="1"/>
              <a:t>Клерво</a:t>
            </a:r>
            <a:r>
              <a:rPr lang="ru-RU" dirty="0"/>
              <a:t> (Долина света).</a:t>
            </a:r>
          </a:p>
          <a:p>
            <a:r>
              <a:rPr lang="ru-RU" dirty="0"/>
              <a:t>Канонизирован в 1174 г.; в 1830 г. внесён в число Учителей Церкви. </a:t>
            </a:r>
          </a:p>
          <a:p>
            <a:r>
              <a:rPr lang="ru-RU" dirty="0"/>
              <a:t>«О степенях смирения и гордости», «О почитании Бога», «О благодати и свободе воли». </a:t>
            </a:r>
          </a:p>
          <a:p>
            <a:r>
              <a:rPr lang="ru-RU" dirty="0"/>
              <a:t>Полное пренебрежение к философии. Познать Бога возможно лишь путем Его созерцания.</a:t>
            </a:r>
          </a:p>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359730" y="1620129"/>
            <a:ext cx="3240310" cy="5434881"/>
          </a:xfrm>
          <a:prstGeom prst="rect">
            <a:avLst/>
          </a:prstGeom>
          <a:noFill/>
          <a:ln w="9525">
            <a:noFill/>
            <a:miter lim="800000"/>
            <a:headEnd/>
            <a:tailEnd/>
          </a:ln>
          <a:effectLst/>
        </p:spPr>
      </p:pic>
    </p:spTree>
    <p:extLst>
      <p:ext uri="{BB962C8B-B14F-4D97-AF65-F5344CB8AC3E}">
        <p14:creationId xmlns:p14="http://schemas.microsoft.com/office/powerpoint/2010/main" val="1316813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540032"/>
            <a:ext cx="10368915" cy="7178661"/>
          </a:xfrm>
        </p:spPr>
        <p:txBody>
          <a:bodyPr>
            <a:normAutofit/>
          </a:bodyPr>
          <a:lstStyle/>
          <a:p>
            <a:r>
              <a:rPr lang="ru-RU" dirty="0"/>
              <a:t>Человек должен заслужить благодать Бога путем любви к Нему и смирения. </a:t>
            </a:r>
          </a:p>
          <a:p>
            <a:r>
              <a:rPr lang="ru-RU" dirty="0"/>
              <a:t>Душа созерцает Бога не при помощи своих собственных усилий, а благодаря благодати, даруемой вследствие праведной жизни.</a:t>
            </a:r>
          </a:p>
          <a:p>
            <a:r>
              <a:rPr lang="ru-RU" dirty="0"/>
              <a:t>Бернард уверен в необходимости и благодати, и свободной воли: «Отними свободный выбор, и не будет того, чем спасаемся; отними благодать, и не будет того, что есть причина спасения» </a:t>
            </a:r>
          </a:p>
        </p:txBody>
      </p:sp>
    </p:spTree>
    <p:extLst>
      <p:ext uri="{BB962C8B-B14F-4D97-AF65-F5344CB8AC3E}">
        <p14:creationId xmlns:p14="http://schemas.microsoft.com/office/powerpoint/2010/main" val="387783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720045"/>
            <a:ext cx="10368915" cy="6998643"/>
          </a:xfrm>
        </p:spPr>
        <p:txBody>
          <a:bodyPr>
            <a:normAutofit lnSpcReduction="10000"/>
          </a:bodyPr>
          <a:lstStyle/>
          <a:p>
            <a:r>
              <a:rPr lang="ru-RU" dirty="0"/>
              <a:t>От свободной воли человека зависит, согласен ли он принять благодать спасения, даваемую человеку Богом. Т.е. благодать действует посредством свободного выбора человека. </a:t>
            </a:r>
          </a:p>
          <a:p>
            <a:r>
              <a:rPr lang="ru-RU" dirty="0"/>
              <a:t>«Следовательно, надо заботиться о том, чтобы мы, чувствуя, как внутри нас и с нами невидимо совершается это [спасение], не приписывали его своей воле… но только одной благодати, которой Бог полон. Именно она побуждает к свободному выбору»</a:t>
            </a:r>
          </a:p>
        </p:txBody>
      </p:sp>
    </p:spTree>
    <p:extLst>
      <p:ext uri="{BB962C8B-B14F-4D97-AF65-F5344CB8AC3E}">
        <p14:creationId xmlns:p14="http://schemas.microsoft.com/office/powerpoint/2010/main" val="372535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535" b="1" dirty="0" err="1"/>
              <a:t>Шартрская</a:t>
            </a:r>
            <a:r>
              <a:rPr lang="ru-RU" sz="4535" b="1" dirty="0"/>
              <a:t> школа</a:t>
            </a:r>
          </a:p>
        </p:txBody>
      </p:sp>
      <p:sp>
        <p:nvSpPr>
          <p:cNvPr id="3" name="Содержимое 2"/>
          <p:cNvSpPr>
            <a:spLocks noGrp="1"/>
          </p:cNvSpPr>
          <p:nvPr>
            <p:ph idx="1"/>
          </p:nvPr>
        </p:nvSpPr>
        <p:spPr/>
        <p:txBody>
          <a:bodyPr/>
          <a:lstStyle/>
          <a:p>
            <a:r>
              <a:rPr lang="ru-RU" dirty="0"/>
              <a:t>Основана в 990 г. </a:t>
            </a:r>
            <a:r>
              <a:rPr lang="ru-RU" dirty="0" err="1"/>
              <a:t>Фульбертом</a:t>
            </a:r>
            <a:r>
              <a:rPr lang="ru-RU" dirty="0"/>
              <a:t> (ум. в 1028 г.)</a:t>
            </a:r>
          </a:p>
          <a:p>
            <a:r>
              <a:rPr lang="ru-RU" dirty="0"/>
              <a:t>Бернард </a:t>
            </a:r>
            <a:r>
              <a:rPr lang="ru-RU" dirty="0" err="1"/>
              <a:t>Шартрский</a:t>
            </a:r>
            <a:r>
              <a:rPr lang="ru-RU" dirty="0"/>
              <a:t> (ум. </a:t>
            </a:r>
            <a:r>
              <a:rPr lang="ru-RU" dirty="0" err="1"/>
              <a:t>ок</a:t>
            </a:r>
            <a:r>
              <a:rPr lang="ru-RU" dirty="0"/>
              <a:t>. 1130 г.)</a:t>
            </a:r>
          </a:p>
          <a:p>
            <a:r>
              <a:rPr lang="ru-RU" dirty="0"/>
              <a:t>Гильберт </a:t>
            </a:r>
            <a:r>
              <a:rPr lang="ru-RU" dirty="0" err="1"/>
              <a:t>Порретанский</a:t>
            </a:r>
            <a:r>
              <a:rPr lang="ru-RU" dirty="0"/>
              <a:t> (1076–1154)</a:t>
            </a:r>
          </a:p>
          <a:p>
            <a:r>
              <a:rPr lang="ru-RU" dirty="0" err="1"/>
              <a:t>Теодорик</a:t>
            </a:r>
            <a:r>
              <a:rPr lang="ru-RU" dirty="0"/>
              <a:t> </a:t>
            </a:r>
            <a:r>
              <a:rPr lang="ru-RU" dirty="0" err="1"/>
              <a:t>Шартрский</a:t>
            </a:r>
            <a:r>
              <a:rPr lang="ru-RU" dirty="0"/>
              <a:t> (ум. </a:t>
            </a:r>
            <a:r>
              <a:rPr lang="ru-RU" dirty="0" err="1"/>
              <a:t>ок</a:t>
            </a:r>
            <a:r>
              <a:rPr lang="ru-RU" dirty="0"/>
              <a:t>. 1155 г.)</a:t>
            </a:r>
          </a:p>
          <a:p>
            <a:r>
              <a:rPr lang="ru-RU" dirty="0"/>
              <a:t>К этой школе относятся также </a:t>
            </a:r>
            <a:r>
              <a:rPr lang="ru-RU" dirty="0" err="1"/>
              <a:t>Гильом</a:t>
            </a:r>
            <a:r>
              <a:rPr lang="ru-RU" dirty="0"/>
              <a:t> из </a:t>
            </a:r>
            <a:r>
              <a:rPr lang="ru-RU" dirty="0" err="1"/>
              <a:t>Конша</a:t>
            </a:r>
            <a:r>
              <a:rPr lang="ru-RU" dirty="0"/>
              <a:t> (1080–1154) и Иоанн </a:t>
            </a:r>
            <a:r>
              <a:rPr lang="ru-RU" dirty="0" err="1"/>
              <a:t>Солсберийский</a:t>
            </a:r>
            <a:r>
              <a:rPr lang="ru-RU" dirty="0"/>
              <a:t> (</a:t>
            </a:r>
            <a:r>
              <a:rPr lang="ru-RU" dirty="0" err="1"/>
              <a:t>ок</a:t>
            </a:r>
            <a:r>
              <a:rPr lang="ru-RU" dirty="0"/>
              <a:t>. 1110–1180).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791" y="346035"/>
            <a:ext cx="10368915" cy="1184084"/>
          </a:xfrm>
        </p:spPr>
        <p:txBody>
          <a:bodyPr>
            <a:normAutofit/>
          </a:bodyPr>
          <a:lstStyle/>
          <a:p>
            <a:r>
              <a:rPr lang="ru-RU" sz="4535" b="1" dirty="0" err="1"/>
              <a:t>Фульберт</a:t>
            </a:r>
            <a:r>
              <a:rPr lang="ru-RU" sz="4535" b="1" dirty="0"/>
              <a:t> (ум. 1028 г.)</a:t>
            </a:r>
            <a:endParaRPr lang="en-US" sz="4535" b="1" dirty="0"/>
          </a:p>
        </p:txBody>
      </p:sp>
      <p:sp>
        <p:nvSpPr>
          <p:cNvPr id="3" name="Содержимое 2"/>
          <p:cNvSpPr>
            <a:spLocks noGrp="1"/>
          </p:cNvSpPr>
          <p:nvPr>
            <p:ph idx="1"/>
          </p:nvPr>
        </p:nvSpPr>
        <p:spPr>
          <a:xfrm>
            <a:off x="1295748" y="2016188"/>
            <a:ext cx="9648718" cy="5702504"/>
          </a:xfrm>
        </p:spPr>
        <p:txBody>
          <a:bodyPr/>
          <a:lstStyle/>
          <a:p>
            <a:pPr marL="0" indent="0">
              <a:buNone/>
            </a:pPr>
            <a:r>
              <a:rPr lang="ru-RU" dirty="0"/>
              <a:t>Перевод арабских и еврейских книг, работ Гиппократа, Галена, математических и астрономических работ.</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540032"/>
            <a:ext cx="10368915" cy="7178661"/>
          </a:xfrm>
        </p:spPr>
        <p:txBody>
          <a:bodyPr>
            <a:normAutofit fontScale="92500" lnSpcReduction="10000"/>
          </a:bodyPr>
          <a:lstStyle/>
          <a:p>
            <a:pPr marL="0" indent="0" algn="ctr">
              <a:buNone/>
            </a:pPr>
            <a:r>
              <a:rPr lang="ru-RU" b="1" dirty="0"/>
              <a:t>Бернард из Шартра </a:t>
            </a:r>
            <a:r>
              <a:rPr lang="ru-RU" dirty="0"/>
              <a:t> (ум. </a:t>
            </a:r>
            <a:r>
              <a:rPr lang="ru-RU" dirty="0" err="1"/>
              <a:t>ок</a:t>
            </a:r>
            <a:r>
              <a:rPr lang="ru-RU" dirty="0"/>
              <a:t>. 1130) </a:t>
            </a:r>
          </a:p>
          <a:p>
            <a:r>
              <a:rPr lang="ru-RU" dirty="0"/>
              <a:t>Необходимо изучать древних.</a:t>
            </a:r>
          </a:p>
          <a:p>
            <a:r>
              <a:rPr lang="ru-RU" dirty="0"/>
              <a:t>«Мы — словно </a:t>
            </a:r>
            <a:r>
              <a:rPr lang="ru-RU" dirty="0">
                <a:solidFill>
                  <a:srgbClr val="FF0000"/>
                </a:solidFill>
              </a:rPr>
              <a:t>карлики, сидящие на плечах гигантов</a:t>
            </a:r>
            <a:r>
              <a:rPr lang="ru-RU" dirty="0"/>
              <a:t>. Мы видим больше вещей и вещи более удаленные по сравнению с тем, что видели древние, но не благодаря остроте нашего собственного зрения или нашему высокому росту, а потому, что древние поднимают нас до своей огромной высоты»</a:t>
            </a:r>
          </a:p>
          <a:p>
            <a:r>
              <a:rPr lang="ru-RU" dirty="0"/>
              <a:t>Разделял многие положения платоновской философии, правда, в отличие от Платона, считал, что и материя, и идеи сотворены Богом.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32" b="1" dirty="0"/>
              <a:t>Петр </a:t>
            </a:r>
            <a:r>
              <a:rPr lang="ru-RU" sz="4032" b="1" dirty="0" err="1"/>
              <a:t>Дамиани</a:t>
            </a:r>
            <a:r>
              <a:rPr lang="ru-RU" sz="4032" b="1" dirty="0"/>
              <a:t> (1007-1072)</a:t>
            </a:r>
            <a:endParaRPr lang="en-US" sz="4032" dirty="0"/>
          </a:p>
        </p:txBody>
      </p:sp>
      <p:sp>
        <p:nvSpPr>
          <p:cNvPr id="3" name="Содержимое 2"/>
          <p:cNvSpPr>
            <a:spLocks noGrp="1"/>
          </p:cNvSpPr>
          <p:nvPr>
            <p:ph idx="1"/>
          </p:nvPr>
        </p:nvSpPr>
        <p:spPr>
          <a:xfrm>
            <a:off x="4230102" y="2016186"/>
            <a:ext cx="6714604" cy="5702504"/>
          </a:xfrm>
        </p:spPr>
        <p:txBody>
          <a:bodyPr/>
          <a:lstStyle/>
          <a:p>
            <a:r>
              <a:rPr lang="ru-RU" dirty="0"/>
              <a:t>«О святой простоте».</a:t>
            </a:r>
          </a:p>
          <a:p>
            <a:r>
              <a:rPr lang="ru-RU" dirty="0"/>
              <a:t>«О Божественном всемогуществе».</a:t>
            </a:r>
          </a:p>
          <a:p>
            <a:endParaRPr lang="ru-RU" dirty="0"/>
          </a:p>
          <a:p>
            <a:r>
              <a:rPr lang="ru-RU" i="1" dirty="0"/>
              <a:t> «Философия есть служанка богословия». </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49746" y="2070167"/>
            <a:ext cx="3480165" cy="5130465"/>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450022"/>
            <a:ext cx="10368915" cy="7268670"/>
          </a:xfrm>
        </p:spPr>
        <p:txBody>
          <a:bodyPr>
            <a:noAutofit/>
          </a:bodyPr>
          <a:lstStyle/>
          <a:p>
            <a:pPr marL="0" indent="0" algn="ctr">
              <a:spcBef>
                <a:spcPts val="0"/>
              </a:spcBef>
              <a:buNone/>
            </a:pPr>
            <a:r>
              <a:rPr lang="ru-RU" sz="3600" b="1" dirty="0"/>
              <a:t>Гильберт </a:t>
            </a:r>
            <a:r>
              <a:rPr lang="ru-RU" sz="3600" b="1" dirty="0" err="1"/>
              <a:t>Порретанский</a:t>
            </a:r>
            <a:r>
              <a:rPr lang="ru-RU" sz="3600" b="1" dirty="0"/>
              <a:t>, </a:t>
            </a:r>
            <a:r>
              <a:rPr lang="ru-RU" sz="3600" b="1" dirty="0" err="1"/>
              <a:t>еп</a:t>
            </a:r>
            <a:r>
              <a:rPr lang="ru-RU" sz="3600" b="1" dirty="0"/>
              <a:t>. Пуатье </a:t>
            </a:r>
            <a:r>
              <a:rPr lang="ru-RU" sz="3600" dirty="0"/>
              <a:t>(1076–1154)</a:t>
            </a:r>
            <a:endParaRPr lang="ru-RU" sz="3600" b="1" dirty="0"/>
          </a:p>
          <a:p>
            <a:pPr>
              <a:spcBef>
                <a:spcPts val="0"/>
              </a:spcBef>
            </a:pPr>
            <a:r>
              <a:rPr lang="ru-RU" sz="3600" dirty="0"/>
              <a:t>«О шести принципах» – развивает учение о категориях.</a:t>
            </a:r>
          </a:p>
          <a:p>
            <a:pPr>
              <a:spcBef>
                <a:spcPts val="0"/>
              </a:spcBef>
            </a:pPr>
            <a:r>
              <a:rPr lang="ru-RU" sz="3600" dirty="0"/>
              <a:t>Комментарий к «Каким образом Троица есть единый Бог, а не три божества» Боэция.</a:t>
            </a:r>
          </a:p>
          <a:p>
            <a:pPr>
              <a:spcBef>
                <a:spcPts val="0"/>
              </a:spcBef>
            </a:pPr>
            <a:r>
              <a:rPr lang="ru-RU" sz="3600" dirty="0"/>
              <a:t>Категории субстанции и </a:t>
            </a:r>
            <a:r>
              <a:rPr lang="ru-RU" sz="3600" dirty="0" err="1"/>
              <a:t>субсистенции</a:t>
            </a:r>
            <a:r>
              <a:rPr lang="ru-RU" sz="3600" dirty="0"/>
              <a:t>. Субстанцией является то, что имеет (несет с собой — </a:t>
            </a:r>
            <a:r>
              <a:rPr lang="ru-RU" sz="3600" dirty="0" err="1"/>
              <a:t>sub</a:t>
            </a:r>
            <a:r>
              <a:rPr lang="ru-RU" sz="3600" dirty="0"/>
              <a:t> </a:t>
            </a:r>
            <a:r>
              <a:rPr lang="ru-RU" sz="3600" dirty="0" err="1"/>
              <a:t>stat</a:t>
            </a:r>
            <a:r>
              <a:rPr lang="ru-RU" sz="3600" dirty="0"/>
              <a:t>) определенное количество свойств (акциденций), а </a:t>
            </a:r>
            <a:r>
              <a:rPr lang="ru-RU" sz="3600" dirty="0" err="1"/>
              <a:t>субсистенцией</a:t>
            </a:r>
            <a:r>
              <a:rPr lang="ru-RU" sz="3600" dirty="0"/>
              <a:t> — то, что не имеет никаких свойств (акциденций).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1730DB2-9666-4324-9F5C-37EE88A8CABC}"/>
              </a:ext>
            </a:extLst>
          </p:cNvPr>
          <p:cNvSpPr>
            <a:spLocks noGrp="1"/>
          </p:cNvSpPr>
          <p:nvPr>
            <p:ph idx="1"/>
          </p:nvPr>
        </p:nvSpPr>
        <p:spPr>
          <a:xfrm>
            <a:off x="576027" y="647973"/>
            <a:ext cx="10368439" cy="7070719"/>
          </a:xfrm>
        </p:spPr>
        <p:txBody>
          <a:bodyPr>
            <a:normAutofit lnSpcReduction="10000"/>
          </a:bodyPr>
          <a:lstStyle/>
          <a:p>
            <a:pPr>
              <a:spcBef>
                <a:spcPts val="0"/>
              </a:spcBef>
            </a:pPr>
            <a:r>
              <a:rPr lang="ru-RU" sz="3600" dirty="0"/>
              <a:t>Таким образом роды и виды — только </a:t>
            </a:r>
            <a:r>
              <a:rPr lang="ru-RU" sz="3600" dirty="0" err="1"/>
              <a:t>субсистенции</a:t>
            </a:r>
            <a:r>
              <a:rPr lang="ru-RU" sz="3600" dirty="0"/>
              <a:t>; ибо роды и виды не имеют акциденций. А индивиды — не только </a:t>
            </a:r>
            <a:r>
              <a:rPr lang="ru-RU" sz="3600" dirty="0" err="1"/>
              <a:t>субсистенции</a:t>
            </a:r>
            <a:r>
              <a:rPr lang="ru-RU" sz="3600" dirty="0"/>
              <a:t>, но и субстанции, ибо сами они не нуждаются в акциденциях для того, чтобы быть. </a:t>
            </a:r>
          </a:p>
          <a:p>
            <a:pPr>
              <a:spcBef>
                <a:spcPts val="0"/>
              </a:spcBef>
            </a:pPr>
            <a:r>
              <a:rPr lang="ru-RU" sz="3600" dirty="0"/>
              <a:t>В Боге Гильберт разделял собственно Бога (</a:t>
            </a:r>
            <a:r>
              <a:rPr lang="en-US" sz="3600" dirty="0"/>
              <a:t>Deus</a:t>
            </a:r>
            <a:r>
              <a:rPr lang="ru-RU" sz="3600" dirty="0"/>
              <a:t>) и Божество (</a:t>
            </a:r>
            <a:r>
              <a:rPr lang="en-US" sz="3600" dirty="0" err="1"/>
              <a:t>Deitas</a:t>
            </a:r>
            <a:r>
              <a:rPr lang="ru-RU" sz="3600" dirty="0"/>
              <a:t>). Бог — это субстанция, а Божество — </a:t>
            </a:r>
            <a:r>
              <a:rPr lang="ru-RU" sz="3600" dirty="0" err="1"/>
              <a:t>субсистенция</a:t>
            </a:r>
            <a:r>
              <a:rPr lang="ru-RU" sz="3600" dirty="0"/>
              <a:t>. В Боге субстанция и </a:t>
            </a:r>
            <a:r>
              <a:rPr lang="ru-RU" sz="3600" dirty="0" err="1"/>
              <a:t>субсистенция</a:t>
            </a:r>
            <a:r>
              <a:rPr lang="ru-RU" sz="3600" dirty="0"/>
              <a:t> совпадают. Поэтому свойства Бога являются одновременно и его сущностью (</a:t>
            </a:r>
            <a:r>
              <a:rPr lang="en-US" sz="3600" dirty="0" err="1"/>
              <a:t>essentia</a:t>
            </a:r>
            <a:r>
              <a:rPr lang="ru-RU" sz="3600" dirty="0"/>
              <a:t>).</a:t>
            </a:r>
          </a:p>
          <a:p>
            <a:pPr>
              <a:spcBef>
                <a:spcPts val="0"/>
              </a:spcBef>
            </a:pPr>
            <a:r>
              <a:rPr lang="ru-RU" sz="3600" dirty="0"/>
              <a:t>Обвинение в введении четвертой ипостаси в Боге.</a:t>
            </a:r>
          </a:p>
          <a:p>
            <a:endParaRPr lang="ru-RU" dirty="0"/>
          </a:p>
        </p:txBody>
      </p:sp>
    </p:spTree>
    <p:extLst>
      <p:ext uri="{BB962C8B-B14F-4D97-AF65-F5344CB8AC3E}">
        <p14:creationId xmlns:p14="http://schemas.microsoft.com/office/powerpoint/2010/main" val="2650936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630035"/>
            <a:ext cx="10368915" cy="7088651"/>
          </a:xfrm>
        </p:spPr>
        <p:txBody>
          <a:bodyPr>
            <a:normAutofit fontScale="92500" lnSpcReduction="20000"/>
          </a:bodyPr>
          <a:lstStyle/>
          <a:p>
            <a:pPr marL="0" indent="0" algn="ctr">
              <a:buNone/>
            </a:pPr>
            <a:r>
              <a:rPr lang="ru-RU" b="1" dirty="0" err="1"/>
              <a:t>Теодорик</a:t>
            </a:r>
            <a:r>
              <a:rPr lang="ru-RU" b="1" dirty="0"/>
              <a:t> </a:t>
            </a:r>
            <a:r>
              <a:rPr lang="ru-RU" b="1" dirty="0" err="1"/>
              <a:t>Шартрский</a:t>
            </a:r>
            <a:r>
              <a:rPr lang="ru-RU" b="1" dirty="0"/>
              <a:t> </a:t>
            </a:r>
            <a:r>
              <a:rPr lang="ru-RU" dirty="0"/>
              <a:t>(ум. </a:t>
            </a:r>
            <a:r>
              <a:rPr lang="ru-RU" dirty="0" err="1"/>
              <a:t>ок</a:t>
            </a:r>
            <a:r>
              <a:rPr lang="ru-RU" dirty="0"/>
              <a:t>. 1155)</a:t>
            </a:r>
            <a:endParaRPr lang="ru-RU" b="1" dirty="0"/>
          </a:p>
          <a:p>
            <a:r>
              <a:rPr lang="ru-RU" dirty="0"/>
              <a:t>Христианские идеи с точки зрения неоплатонизма. </a:t>
            </a:r>
          </a:p>
          <a:p>
            <a:r>
              <a:rPr lang="ru-RU" dirty="0"/>
              <a:t>«О семи днях и о шести различных творениях» (неоплатонические идеи) и «</a:t>
            </a:r>
            <a:r>
              <a:rPr lang="ru-RU" dirty="0" err="1"/>
              <a:t>Гептатейхон</a:t>
            </a:r>
            <a:r>
              <a:rPr lang="ru-RU" dirty="0"/>
              <a:t>» («</a:t>
            </a:r>
            <a:r>
              <a:rPr lang="ru-RU" dirty="0" err="1"/>
              <a:t>Семикнижие</a:t>
            </a:r>
            <a:r>
              <a:rPr lang="ru-RU" dirty="0"/>
              <a:t>»), впервые привел переводы логических работ Аристотеля: «Первой аналитики», «Топики» и «О софистических опровержениях».</a:t>
            </a:r>
          </a:p>
          <a:p>
            <a:r>
              <a:rPr lang="ru-RU" dirty="0"/>
              <a:t>Важность математики для познания Бога.</a:t>
            </a:r>
          </a:p>
          <a:p>
            <a:r>
              <a:rPr lang="ru-RU" dirty="0"/>
              <a:t>Бог Отец — единство, единое;</a:t>
            </a:r>
            <a:br>
              <a:rPr lang="ru-RU" dirty="0"/>
            </a:br>
            <a:r>
              <a:rPr lang="ru-RU" dirty="0"/>
              <a:t>Бог Сын — двоица, и поэтому Он есть равенство;</a:t>
            </a:r>
            <a:br>
              <a:rPr lang="ru-RU" dirty="0"/>
            </a:br>
            <a:r>
              <a:rPr lang="ru-RU" dirty="0"/>
              <a:t>Бог Дух согласовывает единство и равенство.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630035"/>
            <a:ext cx="10368915" cy="7088651"/>
          </a:xfrm>
        </p:spPr>
        <p:txBody>
          <a:bodyPr>
            <a:normAutofit lnSpcReduction="10000"/>
          </a:bodyPr>
          <a:lstStyle/>
          <a:p>
            <a:pPr marL="0" indent="0" algn="ctr">
              <a:buNone/>
            </a:pPr>
            <a:r>
              <a:rPr lang="ru-RU" b="1" dirty="0"/>
              <a:t>Бернард </a:t>
            </a:r>
            <a:r>
              <a:rPr lang="ru-RU" b="1" dirty="0" err="1"/>
              <a:t>Сильвестр</a:t>
            </a:r>
            <a:r>
              <a:rPr lang="ru-RU" b="1" dirty="0"/>
              <a:t> </a:t>
            </a:r>
            <a:r>
              <a:rPr lang="ru-RU" dirty="0"/>
              <a:t>(ум. 1167 г.) </a:t>
            </a:r>
          </a:p>
          <a:p>
            <a:r>
              <a:rPr lang="ru-RU" dirty="0"/>
              <a:t>«О всеобщности мира, или Большой и малый мир». </a:t>
            </a:r>
          </a:p>
          <a:p>
            <a:r>
              <a:rPr lang="ru-RU" dirty="0"/>
              <a:t>Платонизм: материя существует вечно и в качестве злого начала противопоставляется доброму Богу.</a:t>
            </a:r>
          </a:p>
          <a:p>
            <a:r>
              <a:rPr lang="ru-RU" dirty="0"/>
              <a:t>Логос, вторая ипостась Троицы, </a:t>
            </a:r>
            <a:r>
              <a:rPr lang="ru-RU" dirty="0" err="1"/>
              <a:t>эманирует</a:t>
            </a:r>
            <a:r>
              <a:rPr lang="ru-RU" dirty="0"/>
              <a:t> из Бога. В Логосе возникают идеи — формы вещей. Из Логоса </a:t>
            </a:r>
            <a:r>
              <a:rPr lang="ru-RU" dirty="0" err="1"/>
              <a:t>эманирует</a:t>
            </a:r>
            <a:r>
              <a:rPr lang="ru-RU" dirty="0"/>
              <a:t> мировая душа, которая преобразует хаотическую материю в гармоничный космос</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540032"/>
            <a:ext cx="10368915" cy="7178661"/>
          </a:xfrm>
        </p:spPr>
        <p:txBody>
          <a:bodyPr/>
          <a:lstStyle/>
          <a:p>
            <a:r>
              <a:rPr lang="ru-RU" b="1" dirty="0"/>
              <a:t>Гильберт </a:t>
            </a:r>
            <a:r>
              <a:rPr lang="ru-RU" b="1" dirty="0" err="1"/>
              <a:t>Порретанский</a:t>
            </a:r>
            <a:r>
              <a:rPr lang="ru-RU" dirty="0"/>
              <a:t>: умеренный реализм. Все остальные – крайние реалисты.</a:t>
            </a:r>
          </a:p>
          <a:p>
            <a:r>
              <a:rPr lang="ru-RU" dirty="0"/>
              <a:t>Теология как учение о Боге, трансцендентном миру, невозможна в понятийной форме, ибо понятие соответствует лишь материальной вещи (следствие из умеренного реализма).</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450022"/>
            <a:ext cx="10368915" cy="7268670"/>
          </a:xfrm>
        </p:spPr>
        <p:txBody>
          <a:bodyPr>
            <a:noAutofit/>
          </a:bodyPr>
          <a:lstStyle/>
          <a:p>
            <a:pPr algn="ctr">
              <a:buNone/>
            </a:pPr>
            <a:r>
              <a:rPr lang="ru-RU" sz="3276" b="1" dirty="0"/>
              <a:t>Иоанн </a:t>
            </a:r>
            <a:r>
              <a:rPr lang="ru-RU" sz="3276" b="1" dirty="0" err="1"/>
              <a:t>Солсберийский</a:t>
            </a:r>
            <a:r>
              <a:rPr lang="ru-RU" sz="3276" b="1" dirty="0"/>
              <a:t> </a:t>
            </a:r>
            <a:r>
              <a:rPr lang="ru-RU" sz="3276" dirty="0"/>
              <a:t>(</a:t>
            </a:r>
            <a:r>
              <a:rPr lang="ru-RU" sz="3276" dirty="0" err="1"/>
              <a:t>ок</a:t>
            </a:r>
            <a:r>
              <a:rPr lang="ru-RU" sz="3276" dirty="0"/>
              <a:t>. 1110–1180)</a:t>
            </a:r>
            <a:endParaRPr lang="ru-RU" sz="3276" b="1" dirty="0"/>
          </a:p>
          <a:p>
            <a:r>
              <a:rPr lang="ru-RU" sz="3276" dirty="0"/>
              <a:t>«</a:t>
            </a:r>
            <a:r>
              <a:rPr lang="ru-RU" sz="3276" dirty="0" err="1"/>
              <a:t>Поликратик</a:t>
            </a:r>
            <a:r>
              <a:rPr lang="ru-RU" sz="3276" dirty="0"/>
              <a:t>» («</a:t>
            </a:r>
            <a:r>
              <a:rPr lang="ru-RU" sz="3276" dirty="0" err="1"/>
              <a:t>Policraticus</a:t>
            </a:r>
            <a:r>
              <a:rPr lang="ru-RU" sz="3276" dirty="0"/>
              <a:t>») – социально-политические идеи.</a:t>
            </a:r>
          </a:p>
          <a:p>
            <a:r>
              <a:rPr lang="ru-RU" sz="3276" dirty="0"/>
              <a:t>«</a:t>
            </a:r>
            <a:r>
              <a:rPr lang="ru-RU" sz="3276" dirty="0" err="1"/>
              <a:t>Металогикон</a:t>
            </a:r>
            <a:r>
              <a:rPr lang="ru-RU" sz="3276" dirty="0"/>
              <a:t>» («</a:t>
            </a:r>
            <a:r>
              <a:rPr lang="ru-RU" sz="3276" dirty="0" err="1"/>
              <a:t>Metalogicon</a:t>
            </a:r>
            <a:r>
              <a:rPr lang="ru-RU" sz="3276" dirty="0"/>
              <a:t>») — гносеологические.  </a:t>
            </a:r>
          </a:p>
          <a:p>
            <a:r>
              <a:rPr lang="ru-RU" sz="3276" dirty="0"/>
              <a:t>Систематизировал спор об универсалиях.</a:t>
            </a:r>
          </a:p>
          <a:p>
            <a:r>
              <a:rPr lang="ru-RU" sz="3276" dirty="0"/>
              <a:t>Предпочитает Цицерона. Философы слишком полагались на силу своего разума. Подобно тому как у строителей вавилонской башни возникло смешение языков, у философов, тоже впавших в особого рода богоборчество, каковым является философия, произошло смешение систем.</a:t>
            </a:r>
          </a:p>
          <a:p>
            <a:r>
              <a:rPr lang="ru-RU" sz="3276" dirty="0"/>
              <a:t>«Академики» избежали опасности заблуждения.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600594"/>
            <a:ext cx="10368915" cy="7118097"/>
          </a:xfrm>
        </p:spPr>
        <p:txBody>
          <a:bodyPr>
            <a:normAutofit fontScale="92500"/>
          </a:bodyPr>
          <a:lstStyle/>
          <a:p>
            <a:r>
              <a:rPr lang="ru-RU" dirty="0"/>
              <a:t>Скептические взгляды по проблемы субстанции, сущности души, свободной воли, сущности материи, об отношении веры и разума, о проблемах универсалий и т.п.</a:t>
            </a:r>
          </a:p>
          <a:p>
            <a:r>
              <a:rPr lang="ru-RU" dirty="0"/>
              <a:t>Истинная философия — это любовь к Богу, поскольку Бог — это истинная мудрость. Следовательно, настоящий философ не тот, кто стремится только к знанию, но тот, кто живет согласно этому знанию; не тот, кто любит говорить о Боге, а тот, кто действительно любит Бога и живет согласно Его заповедям. </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535" b="1" dirty="0" err="1"/>
              <a:t>Сен-Викторская</a:t>
            </a:r>
            <a:r>
              <a:rPr lang="ru-RU" sz="4535" b="1" dirty="0"/>
              <a:t> школа</a:t>
            </a:r>
          </a:p>
        </p:txBody>
      </p:sp>
      <p:sp>
        <p:nvSpPr>
          <p:cNvPr id="3" name="Содержимое 2"/>
          <p:cNvSpPr>
            <a:spLocks noGrp="1"/>
          </p:cNvSpPr>
          <p:nvPr>
            <p:ph idx="1"/>
          </p:nvPr>
        </p:nvSpPr>
        <p:spPr>
          <a:xfrm>
            <a:off x="575793" y="1620131"/>
            <a:ext cx="10368915" cy="6098558"/>
          </a:xfrm>
        </p:spPr>
        <p:txBody>
          <a:bodyPr>
            <a:normAutofit/>
          </a:bodyPr>
          <a:lstStyle/>
          <a:p>
            <a:r>
              <a:rPr lang="ru-RU" dirty="0" err="1"/>
              <a:t>Августинский</a:t>
            </a:r>
            <a:r>
              <a:rPr lang="ru-RU" dirty="0"/>
              <a:t> монастырь в Париже. Храм в честь св. Виктора Марсельского (</a:t>
            </a:r>
            <a:r>
              <a:rPr lang="en-US" dirty="0"/>
              <a:t>IV </a:t>
            </a:r>
            <a:r>
              <a:rPr lang="ru-RU" dirty="0"/>
              <a:t>в.). Школу основал </a:t>
            </a:r>
            <a:r>
              <a:rPr lang="ru-RU" dirty="0" err="1"/>
              <a:t>Гильом</a:t>
            </a:r>
            <a:r>
              <a:rPr lang="ru-RU" dirty="0"/>
              <a:t> из </a:t>
            </a:r>
            <a:r>
              <a:rPr lang="ru-RU" dirty="0" err="1"/>
              <a:t>Шампо</a:t>
            </a:r>
            <a:r>
              <a:rPr lang="ru-RU" dirty="0"/>
              <a:t>.</a:t>
            </a:r>
          </a:p>
          <a:p>
            <a:r>
              <a:rPr lang="ru-RU" b="1" dirty="0" err="1"/>
              <a:t>Гуго</a:t>
            </a:r>
            <a:r>
              <a:rPr lang="ru-RU" b="1" dirty="0"/>
              <a:t> </a:t>
            </a:r>
            <a:r>
              <a:rPr lang="ru-RU" b="1" dirty="0" err="1"/>
              <a:t>Сен-Викторский</a:t>
            </a:r>
            <a:r>
              <a:rPr lang="ru-RU" b="1" dirty="0"/>
              <a:t> (1096-1141)</a:t>
            </a:r>
          </a:p>
          <a:p>
            <a:r>
              <a:rPr lang="ru-RU" dirty="0"/>
              <a:t>«О таинствах христианской веры»: соединял идеи Аристотеля с мистическим познанием Бога.</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67756" y="419140"/>
            <a:ext cx="9576950" cy="7501644"/>
          </a:xfrm>
        </p:spPr>
        <p:txBody>
          <a:bodyPr>
            <a:normAutofit fontScale="70000" lnSpcReduction="20000"/>
          </a:bodyPr>
          <a:lstStyle/>
          <a:p>
            <a:pPr marL="0" indent="0" algn="ctr">
              <a:lnSpc>
                <a:spcPct val="130000"/>
              </a:lnSpc>
              <a:buNone/>
            </a:pPr>
            <a:r>
              <a:rPr lang="ru-RU" b="1" dirty="0"/>
              <a:t>«</a:t>
            </a:r>
            <a:r>
              <a:rPr lang="ru-RU" b="1" dirty="0" err="1"/>
              <a:t>Дидаскалион</a:t>
            </a:r>
            <a:r>
              <a:rPr lang="ru-RU" b="1" dirty="0"/>
              <a:t>, или Семь книг назидательного обучения» («Наука»)</a:t>
            </a:r>
          </a:p>
          <a:p>
            <a:pPr>
              <a:lnSpc>
                <a:spcPct val="130000"/>
              </a:lnSpc>
            </a:pPr>
            <a:r>
              <a:rPr lang="ru-RU" dirty="0"/>
              <a:t>Свод семи свободных искусств.</a:t>
            </a:r>
          </a:p>
          <a:p>
            <a:pPr>
              <a:lnSpc>
                <a:spcPct val="130000"/>
              </a:lnSpc>
            </a:pPr>
            <a:r>
              <a:rPr lang="ru-RU" dirty="0"/>
              <a:t>Иерархия научного знания:</a:t>
            </a:r>
            <a:br>
              <a:rPr lang="ru-RU" dirty="0"/>
            </a:br>
            <a:r>
              <a:rPr lang="ru-RU" dirty="0"/>
              <a:t>- 	наука (s</a:t>
            </a:r>
            <a:r>
              <a:rPr lang="en-US" dirty="0"/>
              <a:t>ci</a:t>
            </a:r>
            <a:r>
              <a:rPr lang="ru-RU" dirty="0" err="1"/>
              <a:t>entia</a:t>
            </a:r>
            <a:r>
              <a:rPr lang="ru-RU" dirty="0"/>
              <a:t>),</a:t>
            </a:r>
            <a:br>
              <a:rPr lang="ru-RU" dirty="0"/>
            </a:br>
            <a:r>
              <a:rPr lang="ru-RU" dirty="0"/>
              <a:t>-	мудрость (</a:t>
            </a:r>
            <a:r>
              <a:rPr lang="ru-RU" dirty="0" err="1"/>
              <a:t>sapientia</a:t>
            </a:r>
            <a:r>
              <a:rPr lang="ru-RU" dirty="0"/>
              <a:t>, теология), </a:t>
            </a:r>
            <a:br>
              <a:rPr lang="ru-RU" dirty="0"/>
            </a:br>
            <a:r>
              <a:rPr lang="ru-RU" dirty="0"/>
              <a:t>-	познание Бога (</a:t>
            </a:r>
            <a:r>
              <a:rPr lang="ru-RU" dirty="0" err="1"/>
              <a:t>intelligentia</a:t>
            </a:r>
            <a:r>
              <a:rPr lang="ru-RU" dirty="0"/>
              <a:t>, религиозный опыт).</a:t>
            </a:r>
          </a:p>
          <a:p>
            <a:pPr>
              <a:lnSpc>
                <a:spcPct val="130000"/>
              </a:lnSpc>
            </a:pPr>
            <a:r>
              <a:rPr lang="ru-RU" dirty="0"/>
              <a:t>«Существуют два средства восстановления в человеке подобия Божьего, а именно - изыскание истины и упражнение в добродетели, поскольку он тем подобен Богу, что обладает мудростью и справедливостью, но обладает непостоянно, тогда как Бог неизменно мудр и справедлив». </a:t>
            </a:r>
          </a:p>
          <a:p>
            <a:pPr>
              <a:lnSpc>
                <a:spcPct val="130000"/>
              </a:lnSpc>
            </a:pPr>
            <a:r>
              <a:rPr lang="ru-RU" dirty="0"/>
              <a:t>«Никаким знанием не пренебрегай, ибо всякое знание на благо».</a:t>
            </a:r>
          </a:p>
          <a:p>
            <a:endParaRPr lang="ru-RU" dirty="0"/>
          </a:p>
        </p:txBody>
      </p:sp>
    </p:spTree>
    <p:extLst>
      <p:ext uri="{BB962C8B-B14F-4D97-AF65-F5344CB8AC3E}">
        <p14:creationId xmlns:p14="http://schemas.microsoft.com/office/powerpoint/2010/main" val="266808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540032"/>
            <a:ext cx="10368915" cy="7380752"/>
          </a:xfrm>
        </p:spPr>
        <p:txBody>
          <a:bodyPr>
            <a:normAutofit fontScale="70000" lnSpcReduction="20000"/>
          </a:bodyPr>
          <a:lstStyle/>
          <a:p>
            <a:pPr>
              <a:lnSpc>
                <a:spcPct val="130000"/>
              </a:lnSpc>
            </a:pPr>
            <a:r>
              <a:rPr lang="ru-RU" dirty="0"/>
              <a:t>«Прошу тебя, читатель, не перегружай память, если будешь много читать, </a:t>
            </a:r>
            <a:r>
              <a:rPr lang="ru-RU" dirty="0">
                <a:solidFill>
                  <a:srgbClr val="FF0000"/>
                </a:solidFill>
              </a:rPr>
              <a:t>лучше побольше размышляй</a:t>
            </a:r>
            <a:r>
              <a:rPr lang="ru-RU" dirty="0"/>
              <a:t>, и тогда и мыслить научишься, и сможешь многое запомнить. Иначе бесполезно будет и читать, и размышлять». </a:t>
            </a:r>
          </a:p>
          <a:p>
            <a:pPr>
              <a:lnSpc>
                <a:spcPct val="130000"/>
              </a:lnSpc>
            </a:pPr>
            <a:r>
              <a:rPr lang="ru-RU" dirty="0"/>
              <a:t>«Основой добрых нравов является смирение, которое, как видно из многих примеров, должно проявляться в постигающем науку трояким образом. Во-первых, ему </a:t>
            </a:r>
            <a:r>
              <a:rPr lang="ru-RU" dirty="0">
                <a:solidFill>
                  <a:srgbClr val="FF0000"/>
                </a:solidFill>
              </a:rPr>
              <a:t>не следует выражать презрение</a:t>
            </a:r>
            <a:r>
              <a:rPr lang="ru-RU" dirty="0"/>
              <a:t> к какой-либо науке или книге; во-вторых, ни от кого не нужно стыдиться получать познания; а в-третьих, овладев наукой, не стоит проявлять высокомерия». </a:t>
            </a:r>
          </a:p>
          <a:p>
            <a:pPr>
              <a:lnSpc>
                <a:spcPct val="130000"/>
              </a:lnSpc>
            </a:pPr>
            <a:r>
              <a:rPr lang="ru-RU" dirty="0"/>
              <a:t>«</a:t>
            </a:r>
            <a:r>
              <a:rPr lang="ru-RU" dirty="0">
                <a:solidFill>
                  <a:srgbClr val="FF0000"/>
                </a:solidFill>
              </a:rPr>
              <a:t>Избегай лишней спешки</a:t>
            </a:r>
            <a:r>
              <a:rPr lang="ru-RU" dirty="0"/>
              <a:t>, и тогда быстрее освоишь науку». </a:t>
            </a:r>
          </a:p>
          <a:p>
            <a:pPr>
              <a:lnSpc>
                <a:spcPct val="130000"/>
              </a:lnSpc>
            </a:pPr>
            <a:r>
              <a:rPr lang="ru-RU" dirty="0"/>
              <a:t>«И если он что-либо темно [написанное] не поймет, пусть не спешит осуждать это, ибо </a:t>
            </a:r>
            <a:r>
              <a:rPr lang="ru-RU" dirty="0">
                <a:solidFill>
                  <a:srgbClr val="FF0000"/>
                </a:solidFill>
              </a:rPr>
              <a:t>хорошо не только то, что понятно</a:t>
            </a:r>
            <a:r>
              <a:rPr lang="ru-RU" dirty="0"/>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026" y="346037"/>
            <a:ext cx="10368439" cy="883191"/>
          </a:xfrm>
        </p:spPr>
        <p:txBody>
          <a:bodyPr>
            <a:normAutofit/>
          </a:bodyPr>
          <a:lstStyle/>
          <a:p>
            <a:r>
              <a:rPr lang="ru-RU" sz="4535" dirty="0"/>
              <a:t>Ансельм Кентерберийский (1033-1109)</a:t>
            </a:r>
          </a:p>
        </p:txBody>
      </p:sp>
      <p:sp>
        <p:nvSpPr>
          <p:cNvPr id="4" name="TextBox 3"/>
          <p:cNvSpPr txBox="1"/>
          <p:nvPr/>
        </p:nvSpPr>
        <p:spPr>
          <a:xfrm>
            <a:off x="5670244" y="1890159"/>
            <a:ext cx="4860463" cy="5523307"/>
          </a:xfrm>
          <a:prstGeom prst="rect">
            <a:avLst/>
          </a:prstGeom>
          <a:noFill/>
        </p:spPr>
        <p:txBody>
          <a:bodyPr wrap="square" rtlCol="0">
            <a:spAutoFit/>
          </a:bodyPr>
          <a:lstStyle/>
          <a:p>
            <a:r>
              <a:rPr lang="ru-RU" sz="3529" dirty="0"/>
              <a:t>1060 г. — монах </a:t>
            </a:r>
            <a:r>
              <a:rPr lang="ru-RU" sz="3529" dirty="0" err="1"/>
              <a:t>бенедиктинского</a:t>
            </a:r>
            <a:r>
              <a:rPr lang="ru-RU" sz="3529" dirty="0"/>
              <a:t> ордена. </a:t>
            </a:r>
          </a:p>
          <a:p>
            <a:r>
              <a:rPr lang="en-US" sz="3529" dirty="0"/>
              <a:t>1078</a:t>
            </a:r>
            <a:r>
              <a:rPr lang="ru-RU" sz="3529" dirty="0"/>
              <a:t> г. </a:t>
            </a:r>
            <a:r>
              <a:rPr lang="en-US" sz="3529" dirty="0"/>
              <a:t>– </a:t>
            </a:r>
            <a:r>
              <a:rPr lang="ru-RU" sz="3529" dirty="0"/>
              <a:t>аббат </a:t>
            </a:r>
            <a:r>
              <a:rPr lang="ru-RU" sz="3529" b="1" dirty="0"/>
              <a:t> </a:t>
            </a:r>
            <a:r>
              <a:rPr lang="ru-RU" sz="3529" dirty="0" err="1"/>
              <a:t>Бекского</a:t>
            </a:r>
            <a:r>
              <a:rPr lang="ru-RU" sz="3529" dirty="0"/>
              <a:t> монастыря в Нормандии.</a:t>
            </a:r>
          </a:p>
          <a:p>
            <a:r>
              <a:rPr lang="ru-RU" sz="3529" dirty="0"/>
              <a:t>1093 г. — Архиепископ Кентерберийский.</a:t>
            </a:r>
            <a:br>
              <a:rPr lang="en-US" sz="3529" dirty="0"/>
            </a:br>
            <a:r>
              <a:rPr lang="ru-RU" sz="3529" dirty="0"/>
              <a:t>В 1494 г. канонизирован.</a:t>
            </a:r>
          </a:p>
        </p:txBody>
      </p:sp>
      <p:pic>
        <p:nvPicPr>
          <p:cNvPr id="3" name="Объект 3">
            <a:extLst>
              <a:ext uri="{FF2B5EF4-FFF2-40B4-BE49-F238E27FC236}">
                <a16:creationId xmlns:a16="http://schemas.microsoft.com/office/drawing/2014/main" id="{7DD66902-ABA9-436A-A9B3-D9BAF63BFF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3780" y="1512069"/>
            <a:ext cx="3791010" cy="6071150"/>
          </a:xfrm>
          <a:prstGeom prst="roundRect">
            <a:avLst>
              <a:gd name="adj" fmla="val 10278"/>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360012"/>
            <a:ext cx="10368915" cy="7358678"/>
          </a:xfrm>
        </p:spPr>
        <p:txBody>
          <a:bodyPr>
            <a:normAutofit fontScale="85000" lnSpcReduction="10000"/>
          </a:bodyPr>
          <a:lstStyle/>
          <a:p>
            <a:r>
              <a:rPr lang="ru-RU" dirty="0"/>
              <a:t>«Философия подразделяется на теоретическую, практическую, механическую и логическую. </a:t>
            </a:r>
            <a:r>
              <a:rPr lang="ru-RU" dirty="0">
                <a:solidFill>
                  <a:srgbClr val="FF0000"/>
                </a:solidFill>
              </a:rPr>
              <a:t>Теоретическая</a:t>
            </a:r>
            <a:r>
              <a:rPr lang="ru-RU" dirty="0"/>
              <a:t> философия делится на теологию, физику и математику. Математика разделяется на арифметику, музыку и геометрию. </a:t>
            </a:r>
            <a:r>
              <a:rPr lang="ru-RU" dirty="0">
                <a:solidFill>
                  <a:srgbClr val="FF0000"/>
                </a:solidFill>
              </a:rPr>
              <a:t>Практическая</a:t>
            </a:r>
            <a:r>
              <a:rPr lang="ru-RU" dirty="0"/>
              <a:t> философия бывает личной, частной и общественной. </a:t>
            </a:r>
            <a:r>
              <a:rPr lang="ru-RU" dirty="0">
                <a:solidFill>
                  <a:srgbClr val="FF0000"/>
                </a:solidFill>
              </a:rPr>
              <a:t>Механическая</a:t>
            </a:r>
            <a:r>
              <a:rPr lang="ru-RU" dirty="0"/>
              <a:t> делится на сукноделие, производство орудий, навигацию, агрикультуру, охоту, медицину и театральное дело. </a:t>
            </a:r>
            <a:r>
              <a:rPr lang="ru-RU" dirty="0">
                <a:solidFill>
                  <a:srgbClr val="FF0000"/>
                </a:solidFill>
              </a:rPr>
              <a:t>Логика</a:t>
            </a:r>
            <a:r>
              <a:rPr lang="ru-RU" dirty="0"/>
              <a:t> подразделяется на грамматику и искусство рассуждения. Искусство рассуждения разделяется на доказательство, проверку истинности и софистику. Проверку истинности можно разделить на диалектику и риторику». </a:t>
            </a:r>
          </a:p>
          <a:p>
            <a:r>
              <a:rPr lang="ru-RU" dirty="0"/>
              <a:t>Философия ведет к теологии.</a:t>
            </a:r>
          </a:p>
          <a:p>
            <a:endParaRPr lang="en-US" dirty="0"/>
          </a:p>
          <a:p>
            <a:endParaRPr lang="ru-RU" dirty="0"/>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630035"/>
            <a:ext cx="10368915" cy="7088651"/>
          </a:xfrm>
        </p:spPr>
        <p:txBody>
          <a:bodyPr>
            <a:normAutofit lnSpcReduction="10000"/>
          </a:bodyPr>
          <a:lstStyle/>
          <a:p>
            <a:pPr marL="0" indent="0" algn="ctr">
              <a:buNone/>
            </a:pPr>
            <a:r>
              <a:rPr lang="ru-RU" b="1" dirty="0"/>
              <a:t>«О созерцании и его видах»</a:t>
            </a:r>
            <a:endParaRPr lang="en-US" dirty="0"/>
          </a:p>
          <a:p>
            <a:r>
              <a:rPr lang="ru-RU" dirty="0"/>
              <a:t>Познание Бога</a:t>
            </a:r>
            <a:r>
              <a:rPr lang="ru-RU" b="1" dirty="0"/>
              <a:t> </a:t>
            </a:r>
            <a:r>
              <a:rPr lang="ru-RU" dirty="0"/>
              <a:t>осуществляется пятью</a:t>
            </a:r>
            <a:r>
              <a:rPr lang="ru-RU" b="1" dirty="0"/>
              <a:t> </a:t>
            </a:r>
            <a:r>
              <a:rPr lang="ru-RU" dirty="0"/>
              <a:t>способами. Ибо оно исходит из </a:t>
            </a:r>
            <a:r>
              <a:rPr lang="ru-RU" dirty="0" err="1"/>
              <a:t>тварности</a:t>
            </a:r>
            <a:r>
              <a:rPr lang="ru-RU" dirty="0"/>
              <a:t> мира, из рассудка или природы духа, из познания божественных речений, из луча созерцания, из радости </a:t>
            </a:r>
            <a:r>
              <a:rPr lang="ru-RU" dirty="0" err="1"/>
              <a:t>блаженнейшего</a:t>
            </a:r>
            <a:r>
              <a:rPr lang="ru-RU" b="1" dirty="0"/>
              <a:t> </a:t>
            </a:r>
            <a:r>
              <a:rPr lang="ru-RU" dirty="0"/>
              <a:t>видения</a:t>
            </a:r>
            <a:r>
              <a:rPr lang="en-US" dirty="0"/>
              <a:t>.</a:t>
            </a:r>
          </a:p>
          <a:p>
            <a:r>
              <a:rPr lang="ru-RU" b="1" dirty="0"/>
              <a:t>О первом способе </a:t>
            </a:r>
            <a:r>
              <a:rPr lang="ru-RU" dirty="0"/>
              <a:t>говорится у Апостола: «Невидимое Его</a:t>
            </a:r>
            <a:r>
              <a:rPr lang="ru-RU" b="1" dirty="0"/>
              <a:t>, </a:t>
            </a:r>
            <a:r>
              <a:rPr lang="ru-RU" dirty="0"/>
              <a:t>вечная сила Его и Божество, от создания мира через рассматривание творений видимы» (Рим. 1, 20.).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630038"/>
            <a:ext cx="10368915" cy="7290746"/>
          </a:xfrm>
        </p:spPr>
        <p:txBody>
          <a:bodyPr>
            <a:normAutofit fontScale="77500" lnSpcReduction="20000"/>
          </a:bodyPr>
          <a:lstStyle/>
          <a:p>
            <a:pPr>
              <a:lnSpc>
                <a:spcPct val="130000"/>
              </a:lnSpc>
            </a:pPr>
            <a:r>
              <a:rPr lang="ru-RU" b="1" dirty="0"/>
              <a:t>Второй способ познания Бога: из рассудка или природы духа</a:t>
            </a:r>
          </a:p>
          <a:p>
            <a:pPr>
              <a:lnSpc>
                <a:spcPct val="130000"/>
              </a:lnSpc>
            </a:pPr>
            <a:r>
              <a:rPr lang="ru-RU" dirty="0"/>
              <a:t>Все произошло из одного начала и един Тот, Кто сотворил все и Кто превосходит все могуществом, благостью и премудростью. Могущество творит, премудрость правит, благость хранит: как в Боге эти три суть одно, так и в Его действии они не могут быть полностью разделены. Могущество выявляется неизмеримостью творений, премудрость — их красотой, благость — их полезностью. Во втором способе также и природа души есть как бы некий образ божественной сущности. Ведь как Бог везде есть весь, так и душа — во всех членах тела.</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720048"/>
            <a:ext cx="10368915" cy="7128729"/>
          </a:xfrm>
        </p:spPr>
        <p:txBody>
          <a:bodyPr>
            <a:noAutofit/>
          </a:bodyPr>
          <a:lstStyle/>
          <a:p>
            <a:pPr>
              <a:lnSpc>
                <a:spcPct val="110000"/>
              </a:lnSpc>
            </a:pPr>
            <a:r>
              <a:rPr lang="ru-RU" sz="3200" b="1" dirty="0"/>
              <a:t>Третий способ: </a:t>
            </a:r>
            <a:r>
              <a:rPr lang="ru-RU" sz="3200" dirty="0"/>
              <a:t>Из познания божественных речений постигается невидимое Бога.</a:t>
            </a:r>
          </a:p>
          <a:p>
            <a:pPr>
              <a:lnSpc>
                <a:spcPct val="110000"/>
              </a:lnSpc>
            </a:pPr>
            <a:r>
              <a:rPr lang="ru-RU" sz="3200" b="1" dirty="0"/>
              <a:t>Четвертый способ: </a:t>
            </a:r>
            <a:r>
              <a:rPr lang="ru-RU" sz="3200" dirty="0"/>
              <a:t>Из луча созерцания постигается невидимое божественного умозрения. (Чувство раскаяния, действие милости, дар благодати, свет мудрости и др.).  </a:t>
            </a:r>
          </a:p>
          <a:p>
            <a:pPr>
              <a:lnSpc>
                <a:spcPct val="110000"/>
              </a:lnSpc>
            </a:pPr>
            <a:r>
              <a:rPr lang="ru-RU" sz="3200" b="1" dirty="0"/>
              <a:t>Пятый способ </a:t>
            </a:r>
            <a:r>
              <a:rPr lang="ru-RU" sz="3200" dirty="0"/>
              <a:t>познания Бога есть высший род созерцания, который называется радостью </a:t>
            </a:r>
            <a:r>
              <a:rPr lang="ru-RU" sz="3200" dirty="0" err="1"/>
              <a:t>блаженнейшего</a:t>
            </a:r>
            <a:r>
              <a:rPr lang="ru-RU" sz="3200" dirty="0"/>
              <a:t> видения. </a:t>
            </a:r>
            <a:r>
              <a:rPr lang="ru-RU" sz="3200" dirty="0" err="1"/>
              <a:t>Блаженнейшее</a:t>
            </a:r>
            <a:r>
              <a:rPr lang="ru-RU" sz="3200" dirty="0"/>
              <a:t> видение есть то, коим очень немногие счастливцы наслаждаются в теперешней жизни и в коем они, восхищенные необычайной сладостностью </a:t>
            </a:r>
            <a:r>
              <a:rPr lang="ru-RU" sz="3200" dirty="0" err="1"/>
              <a:t>отведывания</a:t>
            </a:r>
            <a:r>
              <a:rPr lang="ru-RU" sz="3200" dirty="0"/>
              <a:t> божественного, созерцают только Бога.</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9684" y="540032"/>
            <a:ext cx="10225019" cy="7178661"/>
          </a:xfrm>
        </p:spPr>
        <p:txBody>
          <a:bodyPr>
            <a:normAutofit/>
          </a:bodyPr>
          <a:lstStyle/>
          <a:p>
            <a:pPr marL="0" indent="0">
              <a:buNone/>
            </a:pPr>
            <a:r>
              <a:rPr lang="ru-RU" dirty="0"/>
              <a:t>Доказательство от самопознания. </a:t>
            </a:r>
          </a:p>
          <a:p>
            <a:pPr marL="0" indent="0">
              <a:buNone/>
            </a:pPr>
            <a:r>
              <a:rPr lang="ru-RU" dirty="0"/>
              <a:t>«Не является по-настоящему мудрым тот, кто не видит, что он существует; и если человек действительно начинает задумываться о том, что он есть, он понимает, что не является ни одной из всех тех вещей, какие видимы или могут быть в нем увидены». </a:t>
            </a:r>
          </a:p>
          <a:p>
            <a:pPr marL="0" indent="0">
              <a:buNone/>
            </a:pPr>
            <a:r>
              <a:rPr lang="ru-RU" dirty="0"/>
              <a:t>Однако душа существовала не всегда. Она не может также быть причиной собственного бытия. </a:t>
            </a:r>
            <a:r>
              <a:rPr lang="en-US" dirty="0" err="1"/>
              <a:t>Следовательно</a:t>
            </a:r>
            <a:r>
              <a:rPr lang="en-US" dirty="0"/>
              <a:t>, </a:t>
            </a:r>
            <a:r>
              <a:rPr lang="en-US" dirty="0" err="1"/>
              <a:t>ее</a:t>
            </a:r>
            <a:r>
              <a:rPr lang="en-US" dirty="0"/>
              <a:t> </a:t>
            </a:r>
            <a:r>
              <a:rPr lang="en-US" dirty="0" err="1"/>
              <a:t>существование</a:t>
            </a:r>
            <a:r>
              <a:rPr lang="en-US" dirty="0"/>
              <a:t> </a:t>
            </a:r>
            <a:r>
              <a:rPr lang="ru-RU" dirty="0"/>
              <a:t>- от</a:t>
            </a:r>
            <a:r>
              <a:rPr lang="en-US" dirty="0"/>
              <a:t> </a:t>
            </a:r>
            <a:r>
              <a:rPr lang="en-US" dirty="0" err="1"/>
              <a:t>Бога</a:t>
            </a:r>
            <a:r>
              <a:rPr lang="en-US" dirty="0"/>
              <a:t>.</a:t>
            </a:r>
            <a:r>
              <a:rPr lang="ru-RU" dirty="0"/>
              <a:t> (Влияние Августина).</a:t>
            </a:r>
            <a:r>
              <a:rPr lang="en-US" dirty="0"/>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51732" y="720045"/>
            <a:ext cx="9792974" cy="6998643"/>
          </a:xfrm>
        </p:spPr>
        <p:txBody>
          <a:bodyPr>
            <a:normAutofit lnSpcReduction="10000"/>
          </a:bodyPr>
          <a:lstStyle/>
          <a:p>
            <a:pPr marL="0" indent="0" algn="ctr">
              <a:lnSpc>
                <a:spcPct val="120000"/>
              </a:lnSpc>
              <a:buNone/>
            </a:pPr>
            <a:r>
              <a:rPr lang="ru-RU" sz="4201" b="1" dirty="0"/>
              <a:t>Ричард </a:t>
            </a:r>
            <a:r>
              <a:rPr lang="ru-RU" sz="4201" b="1" dirty="0" err="1"/>
              <a:t>Сен-Викторский</a:t>
            </a:r>
            <a:r>
              <a:rPr lang="ru-RU" sz="4201" b="1" dirty="0"/>
              <a:t> (1110-1173)</a:t>
            </a:r>
          </a:p>
          <a:p>
            <a:pPr marL="0" indent="0">
              <a:lnSpc>
                <a:spcPct val="120000"/>
              </a:lnSpc>
              <a:buNone/>
            </a:pPr>
            <a:r>
              <a:rPr lang="ru-RU" sz="4201" dirty="0"/>
              <a:t>Начинает  с рефлексии о вещах, существование которых дано в опыте и в которых мы не можем сомневаться. Это вещи, которые начинают и затем перестают существовать. По опыту нам известно, что такие вещи есть. И не можем сомневаться, что такие вещи существуют.</a:t>
            </a:r>
            <a:r>
              <a:rPr lang="en-US" sz="4201" dirty="0"/>
              <a:t> </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4A9E439-2F7B-403C-A441-A93CBDC93D0D}"/>
              </a:ext>
            </a:extLst>
          </p:cNvPr>
          <p:cNvSpPr>
            <a:spLocks noGrp="1"/>
          </p:cNvSpPr>
          <p:nvPr>
            <p:ph idx="1"/>
          </p:nvPr>
        </p:nvSpPr>
        <p:spPr>
          <a:xfrm>
            <a:off x="576027" y="719981"/>
            <a:ext cx="10368439" cy="7344816"/>
          </a:xfrm>
        </p:spPr>
        <p:txBody>
          <a:bodyPr>
            <a:normAutofit fontScale="92500" lnSpcReduction="10000"/>
          </a:bodyPr>
          <a:lstStyle/>
          <a:p>
            <a:r>
              <a:rPr lang="ru-RU" sz="4000" dirty="0"/>
              <a:t>Все существующее существует либо благодаря самому себе, либо благодаря чему-то другому. Кроме того, все существующее либо существует вечно, либо начинает существовать в какой-то момент времени. Невозможно, чтобы вещь существовала благодаря самой себе и в то же время имела начало во времени. Ибо понятие начинающего существовать во времени исключает понятие существующего от себя, т. е. понятие необходимого существования. Если нечто существует необходимо, оно должно существовать всегда и не может иметь начала во времени. Следовательно, возможны три способа существования. </a:t>
            </a:r>
          </a:p>
          <a:p>
            <a:endParaRPr lang="ru-RU" dirty="0"/>
          </a:p>
        </p:txBody>
      </p:sp>
    </p:spTree>
    <p:extLst>
      <p:ext uri="{BB962C8B-B14F-4D97-AF65-F5344CB8AC3E}">
        <p14:creationId xmlns:p14="http://schemas.microsoft.com/office/powerpoint/2010/main" val="41273525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540032"/>
            <a:ext cx="10368915" cy="7178661"/>
          </a:xfrm>
        </p:spPr>
        <p:txBody>
          <a:bodyPr>
            <a:noAutofit/>
          </a:bodyPr>
          <a:lstStyle/>
          <a:p>
            <a:pPr marL="0" indent="0">
              <a:lnSpc>
                <a:spcPct val="120000"/>
              </a:lnSpc>
              <a:buNone/>
            </a:pPr>
            <a:r>
              <a:rPr lang="ru-RU" sz="3600" dirty="0"/>
              <a:t>1) Можно существовать благодаря самому себе и от века, т. е. необходимо, в силу своей сущности (Бог).</a:t>
            </a:r>
          </a:p>
          <a:p>
            <a:pPr marL="0" indent="0">
              <a:lnSpc>
                <a:spcPct val="120000"/>
              </a:lnSpc>
              <a:buNone/>
            </a:pPr>
            <a:r>
              <a:rPr lang="ru-RU" sz="3600" dirty="0"/>
              <a:t>2) Можно существовать не благодаря самому себе и не вечно (мир).</a:t>
            </a:r>
            <a:endParaRPr lang="en-US" sz="3600" dirty="0"/>
          </a:p>
          <a:p>
            <a:pPr marL="0" indent="0">
              <a:lnSpc>
                <a:spcPct val="120000"/>
              </a:lnSpc>
              <a:buNone/>
            </a:pPr>
            <a:r>
              <a:rPr lang="ru-RU" sz="3600" dirty="0"/>
              <a:t>3) И наконец, можно существовать вечно, но не благодаря самому себе, или необходимо (ангелы, душа).</a:t>
            </a:r>
            <a:r>
              <a:rPr lang="en-US" sz="3600" dirty="0"/>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310410A-9993-4C6C-A4E8-712F452BADC3}"/>
              </a:ext>
            </a:extLst>
          </p:cNvPr>
          <p:cNvSpPr>
            <a:spLocks noGrp="1"/>
          </p:cNvSpPr>
          <p:nvPr>
            <p:ph idx="1"/>
          </p:nvPr>
        </p:nvSpPr>
        <p:spPr>
          <a:xfrm>
            <a:off x="576027" y="575965"/>
            <a:ext cx="10368439" cy="7142727"/>
          </a:xfrm>
        </p:spPr>
        <p:txBody>
          <a:bodyPr>
            <a:normAutofit fontScale="77500" lnSpcReduction="20000"/>
          </a:bodyPr>
          <a:lstStyle/>
          <a:p>
            <a:pPr>
              <a:lnSpc>
                <a:spcPct val="120000"/>
              </a:lnSpc>
            </a:pPr>
            <a:r>
              <a:rPr lang="ru-RU" sz="4400" dirty="0"/>
              <a:t>Вещи, которые начинают существовать и </a:t>
            </a:r>
            <a:r>
              <a:rPr lang="ru-RU" sz="4400" dirty="0" err="1"/>
              <a:t>преходят</a:t>
            </a:r>
            <a:r>
              <a:rPr lang="ru-RU" sz="4400" dirty="0"/>
              <a:t>, о существовании которых мы знаем из опыта, относятся ко второму классу. Ибо если они начинают существовать, значит, не существуют вечно. А если они не существуют вечно, то не могут существовать необходимо, или благодаря самим себе. Следовательно, чтобы объяснить или понять их существование, мы должны признать сущее, которое существует благодаря самому себе и вечно. Если бы такого сущего не было, то ничто вообще не существовало бы здесь и теперь, тогда как нашей отправной точкой является именно признание факта существования вещей.</a:t>
            </a:r>
            <a:endParaRPr lang="en-US" sz="4400" dirty="0"/>
          </a:p>
          <a:p>
            <a:endParaRPr lang="ru-RU" dirty="0"/>
          </a:p>
        </p:txBody>
      </p:sp>
    </p:spTree>
    <p:extLst>
      <p:ext uri="{BB962C8B-B14F-4D97-AF65-F5344CB8AC3E}">
        <p14:creationId xmlns:p14="http://schemas.microsoft.com/office/powerpoint/2010/main" val="35697558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720045"/>
            <a:ext cx="10368915" cy="6998643"/>
          </a:xfrm>
        </p:spPr>
        <p:txBody>
          <a:bodyPr>
            <a:normAutofit fontScale="92500"/>
          </a:bodyPr>
          <a:lstStyle/>
          <a:p>
            <a:r>
              <a:rPr lang="ru-RU" dirty="0"/>
              <a:t>Бог как основание всякой возможности.</a:t>
            </a:r>
            <a:endParaRPr lang="en-US" dirty="0"/>
          </a:p>
          <a:p>
            <a:r>
              <a:rPr lang="ru-RU" dirty="0"/>
              <a:t>Вещь, лишенная возможности существования, была бы просто ничем. Понятие такой вещи было бы </a:t>
            </a:r>
            <a:r>
              <a:rPr lang="ru-RU" dirty="0" err="1"/>
              <a:t>самопротиворечивым</a:t>
            </a:r>
            <a:r>
              <a:rPr lang="ru-RU" dirty="0"/>
              <a:t>. Однако вещь, которая имеет возможность существования, но не существует необходимо, т.е. благодаря себе самой, должна получить эту возможность или способность существования от чего-то иного, нежели она сама. В конечном итоге мы должны признать существование Бога как основания и источника всякой возможности.</a:t>
            </a:r>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087836" y="720045"/>
            <a:ext cx="8856870" cy="6998643"/>
          </a:xfrm>
        </p:spPr>
        <p:txBody>
          <a:bodyPr>
            <a:normAutofit/>
          </a:bodyPr>
          <a:lstStyle/>
          <a:p>
            <a:pPr marL="0" indent="0" algn="ctr">
              <a:buNone/>
            </a:pPr>
            <a:r>
              <a:rPr lang="ru-RU" dirty="0"/>
              <a:t>Труды</a:t>
            </a:r>
          </a:p>
          <a:p>
            <a:r>
              <a:rPr lang="ru-RU" dirty="0"/>
              <a:t>«Монолог», </a:t>
            </a:r>
          </a:p>
          <a:p>
            <a:r>
              <a:rPr lang="ru-RU" dirty="0"/>
              <a:t>«</a:t>
            </a:r>
            <a:r>
              <a:rPr lang="ru-RU" dirty="0" err="1"/>
              <a:t>Прослогион</a:t>
            </a:r>
            <a:r>
              <a:rPr lang="ru-RU" dirty="0"/>
              <a:t>» (т.е. «Прибавление к «Монологу»),</a:t>
            </a:r>
          </a:p>
          <a:p>
            <a:r>
              <a:rPr lang="ru-RU" dirty="0"/>
              <a:t>«Об истине», </a:t>
            </a:r>
          </a:p>
          <a:p>
            <a:r>
              <a:rPr lang="ru-RU" dirty="0"/>
              <a:t>«О свободе воли», </a:t>
            </a:r>
          </a:p>
          <a:p>
            <a:r>
              <a:rPr lang="ru-RU" dirty="0"/>
              <a:t>«Падение дьявола», </a:t>
            </a:r>
          </a:p>
          <a:p>
            <a:r>
              <a:rPr lang="ru-RU" dirty="0"/>
              <a:t>«О Троице».</a:t>
            </a:r>
          </a:p>
          <a:p>
            <a:r>
              <a:rPr lang="ru-RU" dirty="0"/>
              <a:t>«Почему Бог стал человеком».</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91177AB-7664-4A28-B8E7-1A799B607289}"/>
              </a:ext>
            </a:extLst>
          </p:cNvPr>
          <p:cNvSpPr>
            <a:spLocks noGrp="1"/>
          </p:cNvSpPr>
          <p:nvPr>
            <p:ph idx="1"/>
          </p:nvPr>
        </p:nvSpPr>
        <p:spPr>
          <a:xfrm>
            <a:off x="576027" y="647973"/>
            <a:ext cx="10368439" cy="7070719"/>
          </a:xfrm>
        </p:spPr>
        <p:txBody>
          <a:bodyPr>
            <a:normAutofit/>
          </a:bodyPr>
          <a:lstStyle/>
          <a:p>
            <a:pPr marL="0" indent="0" algn="ctr">
              <a:buNone/>
            </a:pPr>
            <a:r>
              <a:rPr lang="ru-RU" sz="3600" b="1" dirty="0"/>
              <a:t>Петр Ломбардский (1095-1160)</a:t>
            </a:r>
          </a:p>
          <a:p>
            <a:endParaRPr lang="ru-RU" dirty="0"/>
          </a:p>
        </p:txBody>
      </p:sp>
      <p:pic>
        <p:nvPicPr>
          <p:cNvPr id="4" name="Рисунок 3">
            <a:extLst>
              <a:ext uri="{FF2B5EF4-FFF2-40B4-BE49-F238E27FC236}">
                <a16:creationId xmlns:a16="http://schemas.microsoft.com/office/drawing/2014/main" id="{7A885356-B7B0-4938-AE1C-1C45C135A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852" y="1844281"/>
            <a:ext cx="6607067" cy="5895354"/>
          </a:xfrm>
          <a:prstGeom prst="rect">
            <a:avLst/>
          </a:prstGeom>
        </p:spPr>
      </p:pic>
    </p:spTree>
    <p:extLst>
      <p:ext uri="{BB962C8B-B14F-4D97-AF65-F5344CB8AC3E}">
        <p14:creationId xmlns:p14="http://schemas.microsoft.com/office/powerpoint/2010/main" val="7453395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393AE68-884B-4A10-8432-186D200B5FF9}"/>
              </a:ext>
            </a:extLst>
          </p:cNvPr>
          <p:cNvSpPr>
            <a:spLocks noGrp="1"/>
          </p:cNvSpPr>
          <p:nvPr>
            <p:ph idx="1"/>
          </p:nvPr>
        </p:nvSpPr>
        <p:spPr>
          <a:xfrm>
            <a:off x="576027" y="719981"/>
            <a:ext cx="10368439" cy="6998711"/>
          </a:xfrm>
        </p:spPr>
        <p:txBody>
          <a:bodyPr>
            <a:normAutofit fontScale="85000" lnSpcReduction="10000"/>
          </a:bodyPr>
          <a:lstStyle/>
          <a:p>
            <a:r>
              <a:rPr lang="ru-RU" sz="4400" dirty="0"/>
              <a:t>Из бедной семьи. Благодаря покровительству Бернарда </a:t>
            </a:r>
            <a:r>
              <a:rPr lang="ru-RU" sz="4400" dirty="0" err="1"/>
              <a:t>Клервоского</a:t>
            </a:r>
            <a:r>
              <a:rPr lang="ru-RU" sz="4400" dirty="0"/>
              <a:t> смог получить образование.</a:t>
            </a:r>
          </a:p>
          <a:p>
            <a:r>
              <a:rPr lang="ru-RU" sz="4400" dirty="0"/>
              <a:t>Учится в Болонье, затем в Реймсе во Франции и, наконец, в Париже. </a:t>
            </a:r>
          </a:p>
          <a:p>
            <a:r>
              <a:rPr lang="ru-RU" sz="4400" dirty="0"/>
              <a:t>Влияние Абеляра и Гуго Сен-</a:t>
            </a:r>
            <a:r>
              <a:rPr lang="ru-RU" sz="4400" dirty="0" err="1"/>
              <a:t>Викторского</a:t>
            </a:r>
            <a:r>
              <a:rPr lang="ru-RU" sz="4400" dirty="0"/>
              <a:t>.</a:t>
            </a:r>
          </a:p>
          <a:p>
            <a:r>
              <a:rPr lang="ru-RU" sz="4400" dirty="0"/>
              <a:t>В Париже написал знаменитые «Четыре книги сентенций» (</a:t>
            </a:r>
            <a:r>
              <a:rPr lang="ru-RU" sz="4400" dirty="0" err="1"/>
              <a:t>Libri</a:t>
            </a:r>
            <a:r>
              <a:rPr lang="ru-RU" sz="4400" dirty="0"/>
              <a:t> </a:t>
            </a:r>
            <a:r>
              <a:rPr lang="ru-RU" sz="4400" dirty="0" err="1"/>
              <a:t>quatuor</a:t>
            </a:r>
            <a:r>
              <a:rPr lang="ru-RU" sz="4400" dirty="0"/>
              <a:t> </a:t>
            </a:r>
            <a:r>
              <a:rPr lang="ru-RU" sz="4400" dirty="0" err="1"/>
              <a:t>sententiarum</a:t>
            </a:r>
            <a:r>
              <a:rPr lang="ru-RU" sz="4400" dirty="0"/>
              <a:t>), за которые он был прозван Учителем сентенций (</a:t>
            </a:r>
            <a:r>
              <a:rPr lang="ru-RU" sz="4400" dirty="0" err="1"/>
              <a:t>Magister</a:t>
            </a:r>
            <a:r>
              <a:rPr lang="ru-RU" sz="4400" dirty="0"/>
              <a:t> </a:t>
            </a:r>
            <a:r>
              <a:rPr lang="ru-RU" sz="4400" dirty="0" err="1"/>
              <a:t>sententiarum</a:t>
            </a:r>
            <a:r>
              <a:rPr lang="ru-RU" sz="4400" dirty="0"/>
              <a:t>). </a:t>
            </a:r>
          </a:p>
          <a:p>
            <a:r>
              <a:rPr lang="ru-RU" sz="4400" dirty="0">
                <a:solidFill>
                  <a:srgbClr val="000000"/>
                </a:solidFill>
                <a:effectLst/>
                <a:ea typeface="Courier New" panose="02070309020205020404" pitchFamily="49" charset="0"/>
              </a:rPr>
              <a:t>1159 — епископ Парижский.</a:t>
            </a:r>
          </a:p>
          <a:p>
            <a:r>
              <a:rPr lang="ru-RU" sz="4400" dirty="0">
                <a:solidFill>
                  <a:srgbClr val="000000"/>
                </a:solidFill>
              </a:rPr>
              <a:t>«Учитель сентенций»</a:t>
            </a:r>
            <a:endParaRPr lang="ru-RU" sz="4400" dirty="0"/>
          </a:p>
          <a:p>
            <a:endParaRPr lang="ru-RU" dirty="0"/>
          </a:p>
        </p:txBody>
      </p:sp>
    </p:spTree>
    <p:extLst>
      <p:ext uri="{BB962C8B-B14F-4D97-AF65-F5344CB8AC3E}">
        <p14:creationId xmlns:p14="http://schemas.microsoft.com/office/powerpoint/2010/main" val="24162657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A02BD04-D7CC-42CB-A808-76F2AD5F1BAA}"/>
              </a:ext>
            </a:extLst>
          </p:cNvPr>
          <p:cNvSpPr>
            <a:spLocks noGrp="1"/>
          </p:cNvSpPr>
          <p:nvPr>
            <p:ph idx="1"/>
          </p:nvPr>
        </p:nvSpPr>
        <p:spPr>
          <a:xfrm>
            <a:off x="576027" y="647973"/>
            <a:ext cx="10368439" cy="7070719"/>
          </a:xfrm>
        </p:spPr>
        <p:txBody>
          <a:bodyPr>
            <a:normAutofit fontScale="92500"/>
          </a:bodyPr>
          <a:lstStyle/>
          <a:p>
            <a:r>
              <a:rPr lang="ru-RU" dirty="0"/>
              <a:t>В </a:t>
            </a:r>
            <a:r>
              <a:rPr lang="ru-RU" b="1" dirty="0"/>
              <a:t>первой</a:t>
            </a:r>
            <a:r>
              <a:rPr lang="ru-RU" dirty="0"/>
              <a:t> книге «Сентенций» обсуждаются доказательства бытия Божия - главным образом, с космологической точки зрения. </a:t>
            </a:r>
          </a:p>
          <a:p>
            <a:r>
              <a:rPr lang="ru-RU" dirty="0"/>
              <a:t>Для обоснования учения о Троице Петр обращается к аналогиям, которые используются со времен Августина. Человеческая речь не в состоянии дать удовлетворительное описание природы Бога. </a:t>
            </a:r>
          </a:p>
          <a:p>
            <a:r>
              <a:rPr lang="ru-RU" dirty="0" err="1"/>
              <a:t>Филиокве</a:t>
            </a:r>
            <a:r>
              <a:rPr lang="ru-RU" dirty="0"/>
              <a:t> – Св. Дух – это любовь Бога Отца к Богу Сыну и любовь Бога Сына к Богу Отцу.</a:t>
            </a:r>
          </a:p>
          <a:p>
            <a:r>
              <a:rPr lang="ru-RU" dirty="0"/>
              <a:t>Проблема предопределения и свободы.</a:t>
            </a:r>
          </a:p>
          <a:p>
            <a:endParaRPr lang="ru-RU" dirty="0"/>
          </a:p>
        </p:txBody>
      </p:sp>
    </p:spTree>
    <p:extLst>
      <p:ext uri="{BB962C8B-B14F-4D97-AF65-F5344CB8AC3E}">
        <p14:creationId xmlns:p14="http://schemas.microsoft.com/office/powerpoint/2010/main" val="10873425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499249A-17D6-4C6F-816B-109346B3B201}"/>
              </a:ext>
            </a:extLst>
          </p:cNvPr>
          <p:cNvSpPr>
            <a:spLocks noGrp="1"/>
          </p:cNvSpPr>
          <p:nvPr>
            <p:ph idx="1"/>
          </p:nvPr>
        </p:nvSpPr>
        <p:spPr>
          <a:xfrm>
            <a:off x="576027" y="647973"/>
            <a:ext cx="10368439" cy="7070719"/>
          </a:xfrm>
        </p:spPr>
        <p:txBody>
          <a:bodyPr>
            <a:normAutofit lnSpcReduction="10000"/>
          </a:bodyPr>
          <a:lstStyle/>
          <a:p>
            <a:r>
              <a:rPr lang="ru-RU" b="1" dirty="0"/>
              <a:t>Вторая книга </a:t>
            </a:r>
            <a:r>
              <a:rPr lang="ru-RU" dirty="0"/>
              <a:t>«Сентенций» посвящена творению и учению об ангелах. </a:t>
            </a:r>
          </a:p>
          <a:p>
            <a:r>
              <a:rPr lang="ru-RU" dirty="0"/>
              <a:t>Петр различает два состояния в положении человека: до и после грехопадения. В первом состоянии человек имел возможность стать бессмертным, обладал свободой от необходимости грешить и страдать. </a:t>
            </a:r>
          </a:p>
          <a:p>
            <a:r>
              <a:rPr lang="ru-RU" dirty="0"/>
              <a:t>Действие благодати определяется как сила, которая освобождает и исцеляет волю, давая ей возможность совершать добрые и достойные дела. </a:t>
            </a:r>
          </a:p>
        </p:txBody>
      </p:sp>
    </p:spTree>
    <p:extLst>
      <p:ext uri="{BB962C8B-B14F-4D97-AF65-F5344CB8AC3E}">
        <p14:creationId xmlns:p14="http://schemas.microsoft.com/office/powerpoint/2010/main" val="14081319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8A9D763-99A4-4BDD-9417-1DDEE0093198}"/>
              </a:ext>
            </a:extLst>
          </p:cNvPr>
          <p:cNvSpPr>
            <a:spLocks noGrp="1"/>
          </p:cNvSpPr>
          <p:nvPr>
            <p:ph idx="1"/>
          </p:nvPr>
        </p:nvSpPr>
        <p:spPr>
          <a:xfrm>
            <a:off x="576027" y="719981"/>
            <a:ext cx="10368439" cy="6998711"/>
          </a:xfrm>
        </p:spPr>
        <p:txBody>
          <a:bodyPr>
            <a:normAutofit fontScale="92500"/>
          </a:bodyPr>
          <a:lstStyle/>
          <a:p>
            <a:r>
              <a:rPr lang="ru-RU" dirty="0"/>
              <a:t>После грехопадения благая природа человека была «поранена», он приобрел наклонность ко злу, сохранив, однако, возможность «восстановления», которое в настоящей жизни проявляется в отпущении первородного греха в таинстве крещения, в процессе человеческого спасения, а в будущей - в самом спасении. </a:t>
            </a:r>
          </a:p>
          <a:p>
            <a:r>
              <a:rPr lang="ru-RU" dirty="0"/>
              <a:t>Петр Ломбардский называет волю свободной, так как она «имеет силу желать и выбирать без принуждения или необходимости, что указывает на ее разумное основание». </a:t>
            </a:r>
          </a:p>
          <a:p>
            <a:endParaRPr lang="ru-RU" dirty="0"/>
          </a:p>
        </p:txBody>
      </p:sp>
    </p:spTree>
    <p:extLst>
      <p:ext uri="{BB962C8B-B14F-4D97-AF65-F5344CB8AC3E}">
        <p14:creationId xmlns:p14="http://schemas.microsoft.com/office/powerpoint/2010/main" val="17559332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EF2E7E1-6F63-4E0A-9A51-F109E8C0BA61}"/>
              </a:ext>
            </a:extLst>
          </p:cNvPr>
          <p:cNvSpPr>
            <a:spLocks noGrp="1"/>
          </p:cNvSpPr>
          <p:nvPr>
            <p:ph idx="1"/>
          </p:nvPr>
        </p:nvSpPr>
        <p:spPr>
          <a:xfrm>
            <a:off x="576027" y="791989"/>
            <a:ext cx="10368439" cy="6926703"/>
          </a:xfrm>
        </p:spPr>
        <p:txBody>
          <a:bodyPr>
            <a:normAutofit fontScale="85000" lnSpcReduction="10000"/>
          </a:bodyPr>
          <a:lstStyle/>
          <a:p>
            <a:r>
              <a:rPr lang="ru-RU" b="1" dirty="0"/>
              <a:t>Третья книга</a:t>
            </a:r>
            <a:r>
              <a:rPr lang="ru-RU" dirty="0"/>
              <a:t> («О воплощении Слова») содержит в себе </a:t>
            </a:r>
            <a:r>
              <a:rPr lang="ru-RU" dirty="0" err="1"/>
              <a:t>христологическое</a:t>
            </a:r>
            <a:r>
              <a:rPr lang="ru-RU" dirty="0"/>
              <a:t> учение. </a:t>
            </a:r>
          </a:p>
          <a:p>
            <a:r>
              <a:rPr lang="ru-RU" dirty="0"/>
              <a:t>В ней представлены традиционные концепции, хотя и с определенным влиянием Абеляра. Правда, Петр ставит во главу угла не рационализм, как то делал Абеляр, а веру и авторитет. Абеляр жестко связывал Троицу с определенными предикатами (Бога Отца с предикатом всемогущества более, чем у двух других лиц, Бога Сына с предикатом мудрости более, чем у двух других лиц, Бога Святого Духа с большим, чем у двух других лиц, предикатом благости), Церковь усмотрела в этом влияние арианских, несторианских или </a:t>
            </a:r>
            <a:r>
              <a:rPr lang="ru-RU" dirty="0" err="1"/>
              <a:t>савеллианских</a:t>
            </a:r>
            <a:r>
              <a:rPr lang="ru-RU" dirty="0"/>
              <a:t> идей. </a:t>
            </a:r>
          </a:p>
        </p:txBody>
      </p:sp>
    </p:spTree>
    <p:extLst>
      <p:ext uri="{BB962C8B-B14F-4D97-AF65-F5344CB8AC3E}">
        <p14:creationId xmlns:p14="http://schemas.microsoft.com/office/powerpoint/2010/main" val="10328573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CA92E5D-6585-4372-BEF3-36F6717853F3}"/>
              </a:ext>
            </a:extLst>
          </p:cNvPr>
          <p:cNvSpPr>
            <a:spLocks noGrp="1"/>
          </p:cNvSpPr>
          <p:nvPr>
            <p:ph idx="1"/>
          </p:nvPr>
        </p:nvSpPr>
        <p:spPr>
          <a:xfrm>
            <a:off x="576027" y="575965"/>
            <a:ext cx="10368439" cy="7142727"/>
          </a:xfrm>
        </p:spPr>
        <p:txBody>
          <a:bodyPr>
            <a:normAutofit/>
          </a:bodyPr>
          <a:lstStyle/>
          <a:p>
            <a:r>
              <a:rPr lang="ru-RU" sz="3600" b="1" dirty="0">
                <a:solidFill>
                  <a:srgbClr val="000000"/>
                </a:solidFill>
                <a:latin typeface="Calibri" panose="020F0502020204030204" pitchFamily="34" charset="0"/>
                <a:ea typeface="Courier New" panose="02070309020205020404" pitchFamily="49" charset="0"/>
                <a:cs typeface="Calibri" panose="020F0502020204030204" pitchFamily="34" charset="0"/>
              </a:rPr>
              <a:t>В четвертой книге </a:t>
            </a:r>
            <a:r>
              <a:rPr lang="ru-RU" sz="3600" dirty="0">
                <a:solidFill>
                  <a:srgbClr val="000000"/>
                </a:solidFill>
                <a:latin typeface="Calibri" panose="020F0502020204030204" pitchFamily="34" charset="0"/>
                <a:ea typeface="Courier New" panose="02070309020205020404" pitchFamily="49" charset="0"/>
                <a:cs typeface="Calibri" panose="020F0502020204030204" pitchFamily="34" charset="0"/>
              </a:rPr>
              <a:t>(«</a:t>
            </a:r>
            <a:r>
              <a:rPr lang="ru-RU" sz="3600" dirty="0">
                <a:solidFill>
                  <a:srgbClr val="000000"/>
                </a:solidFill>
                <a:effectLst/>
                <a:latin typeface="Calibri" panose="020F0502020204030204" pitchFamily="34" charset="0"/>
                <a:ea typeface="Courier New" panose="02070309020205020404" pitchFamily="49" charset="0"/>
                <a:cs typeface="Calibri" panose="020F0502020204030204" pitchFamily="34" charset="0"/>
              </a:rPr>
              <a:t>О таинствах») Петр изложил учение о семи таинствах, различая при этом в каждом из таинств его видимый знак (</a:t>
            </a:r>
            <a:r>
              <a:rPr lang="en-US" sz="3600" dirty="0">
                <a:solidFill>
                  <a:srgbClr val="000000"/>
                </a:solidFill>
                <a:effectLst/>
                <a:latin typeface="Calibri" panose="020F0502020204030204" pitchFamily="34" charset="0"/>
                <a:ea typeface="Courier New" panose="02070309020205020404" pitchFamily="49" charset="0"/>
                <a:cs typeface="Calibri" panose="020F0502020204030204" pitchFamily="34" charset="0"/>
              </a:rPr>
              <a:t>sac ramentum</a:t>
            </a:r>
            <a:r>
              <a:rPr lang="ru-RU" sz="3600" dirty="0">
                <a:solidFill>
                  <a:srgbClr val="000000"/>
                </a:solidFill>
                <a:effectLst/>
                <a:latin typeface="Calibri" panose="020F0502020204030204" pitchFamily="34" charset="0"/>
                <a:ea typeface="Courier New" panose="02070309020205020404" pitchFamily="49" charset="0"/>
                <a:cs typeface="Calibri" panose="020F0502020204030204" pitchFamily="34" charset="0"/>
              </a:rPr>
              <a:t>), внутреннюю сущность (</a:t>
            </a:r>
            <a:r>
              <a:rPr lang="en-US" sz="3600" dirty="0">
                <a:solidFill>
                  <a:srgbClr val="000000"/>
                </a:solidFill>
                <a:effectLst/>
                <a:latin typeface="Calibri" panose="020F0502020204030204" pitchFamily="34" charset="0"/>
                <a:ea typeface="Courier New" panose="02070309020205020404" pitchFamily="49" charset="0"/>
                <a:cs typeface="Calibri" panose="020F0502020204030204" pitchFamily="34" charset="0"/>
              </a:rPr>
              <a:t>res </a:t>
            </a:r>
            <a:r>
              <a:rPr lang="en-US" sz="3600" dirty="0" err="1">
                <a:solidFill>
                  <a:srgbClr val="000000"/>
                </a:solidFill>
                <a:effectLst/>
                <a:latin typeface="Calibri" panose="020F0502020204030204" pitchFamily="34" charset="0"/>
                <a:ea typeface="Courier New" panose="02070309020205020404" pitchFamily="49" charset="0"/>
                <a:cs typeface="Calibri" panose="020F0502020204030204" pitchFamily="34" charset="0"/>
              </a:rPr>
              <a:t>sacramenti</a:t>
            </a:r>
            <a:r>
              <a:rPr lang="ru-RU" sz="3600" dirty="0">
                <a:solidFill>
                  <a:srgbClr val="000000"/>
                </a:solidFill>
                <a:effectLst/>
                <a:latin typeface="Calibri" panose="020F0502020204030204" pitchFamily="34" charset="0"/>
                <a:ea typeface="Courier New" panose="02070309020205020404" pitchFamily="49" charset="0"/>
                <a:cs typeface="Calibri" panose="020F0502020204030204" pitchFamily="34" charset="0"/>
              </a:rPr>
              <a:t>) и силу (</a:t>
            </a:r>
            <a:r>
              <a:rPr lang="en-US" sz="3600" dirty="0" err="1">
                <a:solidFill>
                  <a:srgbClr val="000000"/>
                </a:solidFill>
                <a:effectLst/>
                <a:latin typeface="Calibri" panose="020F0502020204030204" pitchFamily="34" charset="0"/>
                <a:ea typeface="Courier New" panose="02070309020205020404" pitchFamily="49" charset="0"/>
                <a:cs typeface="Calibri" panose="020F0502020204030204" pitchFamily="34" charset="0"/>
              </a:rPr>
              <a:t>virtus</a:t>
            </a:r>
            <a:r>
              <a:rPr lang="en-US" sz="3600" dirty="0">
                <a:solidFill>
                  <a:srgbClr val="000000"/>
                </a:solidFill>
                <a:effectLst/>
                <a:latin typeface="Calibri" panose="020F0502020204030204" pitchFamily="34" charset="0"/>
                <a:ea typeface="Courier New" panose="02070309020205020404" pitchFamily="49" charset="0"/>
                <a:cs typeface="Calibri" panose="020F0502020204030204" pitchFamily="34" charset="0"/>
              </a:rPr>
              <a:t> </a:t>
            </a:r>
            <a:r>
              <a:rPr lang="en-US" sz="3600" dirty="0" err="1">
                <a:solidFill>
                  <a:srgbClr val="000000"/>
                </a:solidFill>
                <a:effectLst/>
                <a:latin typeface="Calibri" panose="020F0502020204030204" pitchFamily="34" charset="0"/>
                <a:ea typeface="Courier New" panose="02070309020205020404" pitchFamily="49" charset="0"/>
                <a:cs typeface="Calibri" panose="020F0502020204030204" pitchFamily="34" charset="0"/>
              </a:rPr>
              <a:t>sacramenti</a:t>
            </a:r>
            <a:r>
              <a:rPr lang="ru-RU" sz="3600" dirty="0">
                <a:solidFill>
                  <a:srgbClr val="000000"/>
                </a:solidFill>
                <a:effectLst/>
                <a:latin typeface="Calibri" panose="020F0502020204030204" pitchFamily="34" charset="0"/>
                <a:ea typeface="Courier New" panose="02070309020205020404" pitchFamily="49" charset="0"/>
                <a:cs typeface="Calibri" panose="020F0502020204030204" pitchFamily="34" charset="0"/>
              </a:rPr>
              <a:t>), представляющую собой результат его действия. </a:t>
            </a:r>
          </a:p>
          <a:p>
            <a:r>
              <a:rPr lang="ru-RU" sz="3600" dirty="0">
                <a:solidFill>
                  <a:srgbClr val="000000"/>
                </a:solidFill>
                <a:effectLst/>
                <a:latin typeface="Calibri" panose="020F0502020204030204" pitchFamily="34" charset="0"/>
                <a:ea typeface="Courier New" panose="02070309020205020404" pitchFamily="49" charset="0"/>
                <a:cs typeface="Calibri" panose="020F0502020204030204" pitchFamily="34" charset="0"/>
              </a:rPr>
              <a:t>Оконча­ние книги посвящено четырем эсхатологическим темам: смер­ти, Страшному суду, аду и раю.</a:t>
            </a:r>
            <a:endParaRPr lang="ru-RU"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65183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791" y="346037"/>
            <a:ext cx="10368915" cy="1004067"/>
          </a:xfrm>
        </p:spPr>
        <p:txBody>
          <a:bodyPr>
            <a:normAutofit/>
          </a:bodyPr>
          <a:lstStyle/>
          <a:p>
            <a:r>
              <a:rPr lang="ru-RU" sz="4535" b="1" dirty="0"/>
              <a:t>Мусульманская философия</a:t>
            </a:r>
          </a:p>
        </p:txBody>
      </p:sp>
      <p:sp>
        <p:nvSpPr>
          <p:cNvPr id="3" name="Содержимое 2"/>
          <p:cNvSpPr>
            <a:spLocks noGrp="1"/>
          </p:cNvSpPr>
          <p:nvPr>
            <p:ph idx="1"/>
          </p:nvPr>
        </p:nvSpPr>
        <p:spPr>
          <a:xfrm>
            <a:off x="575793" y="1530124"/>
            <a:ext cx="10368915" cy="6188566"/>
          </a:xfrm>
        </p:spPr>
        <p:txBody>
          <a:bodyPr>
            <a:normAutofit fontScale="92500" lnSpcReduction="10000"/>
          </a:bodyPr>
          <a:lstStyle/>
          <a:p>
            <a:r>
              <a:rPr lang="ru-RU" dirty="0"/>
              <a:t>В 489 г. </a:t>
            </a:r>
            <a:r>
              <a:rPr lang="ru-RU" dirty="0" err="1"/>
              <a:t>имп</a:t>
            </a:r>
            <a:r>
              <a:rPr lang="ru-RU" dirty="0"/>
              <a:t>. Зенон закрыл несторианскую школу в </a:t>
            </a:r>
            <a:r>
              <a:rPr lang="ru-RU" dirty="0" err="1"/>
              <a:t>Эдессе</a:t>
            </a:r>
            <a:r>
              <a:rPr lang="ru-RU" dirty="0"/>
              <a:t>, в которой было много последователей Аристотеля, </a:t>
            </a:r>
            <a:br>
              <a:rPr lang="ru-RU" dirty="0"/>
            </a:br>
            <a:r>
              <a:rPr lang="ru-RU" dirty="0"/>
              <a:t>а в 529 г.  </a:t>
            </a:r>
            <a:r>
              <a:rPr lang="ru-RU" dirty="0" err="1"/>
              <a:t>имп</a:t>
            </a:r>
            <a:r>
              <a:rPr lang="ru-RU" dirty="0"/>
              <a:t>. Юстиниан — неоплатоническую школу.</a:t>
            </a:r>
            <a:endParaRPr lang="en-US" dirty="0"/>
          </a:p>
          <a:p>
            <a:r>
              <a:rPr lang="ru-RU" dirty="0"/>
              <a:t>«Дом мудрости» в Багдаде.</a:t>
            </a:r>
          </a:p>
          <a:p>
            <a:r>
              <a:rPr lang="ru-RU" dirty="0"/>
              <a:t>Переводится Аристотель (кроме «Политики»), Платон, Плотин, Птолемей («Альмагест» — от греч. «</a:t>
            </a:r>
            <a:r>
              <a:rPr lang="ru-RU" dirty="0" err="1"/>
              <a:t>Мэгистэ</a:t>
            </a:r>
            <a:r>
              <a:rPr lang="ru-RU" dirty="0"/>
              <a:t>» – «Великое построение») («Великое математическое построение по астрономии») и др.</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540032"/>
            <a:ext cx="10368915" cy="7178661"/>
          </a:xfrm>
        </p:spPr>
        <p:txBody>
          <a:bodyPr/>
          <a:lstStyle/>
          <a:p>
            <a:r>
              <a:rPr lang="ru-RU" dirty="0"/>
              <a:t>Плотин – «Теология Аристотеля».</a:t>
            </a:r>
          </a:p>
          <a:p>
            <a:r>
              <a:rPr lang="ru-RU" b="1" dirty="0" err="1"/>
              <a:t>Аль-Хорезми</a:t>
            </a:r>
            <a:r>
              <a:rPr lang="ru-RU" b="1" dirty="0"/>
              <a:t> </a:t>
            </a:r>
            <a:r>
              <a:rPr lang="ru-RU" dirty="0"/>
              <a:t>(</a:t>
            </a:r>
            <a:r>
              <a:rPr lang="en-US" dirty="0"/>
              <a:t>IX </a:t>
            </a:r>
            <a:r>
              <a:rPr lang="ru-RU" dirty="0"/>
              <a:t>в.) основал алгебру (от «</a:t>
            </a:r>
            <a:r>
              <a:rPr lang="ru-RU" dirty="0" err="1"/>
              <a:t>аль-джебр</a:t>
            </a:r>
            <a:r>
              <a:rPr lang="ru-RU" dirty="0"/>
              <a:t>»).</a:t>
            </a:r>
          </a:p>
          <a:p>
            <a:r>
              <a:rPr lang="ru-RU" b="1" dirty="0" err="1"/>
              <a:t>Аль-Кинди</a:t>
            </a:r>
            <a:r>
              <a:rPr lang="ru-RU" b="1" dirty="0"/>
              <a:t> (800-879).</a:t>
            </a:r>
          </a:p>
          <a:p>
            <a:r>
              <a:rPr lang="ru-RU" dirty="0"/>
              <a:t>Истина везде одна. Важность математики.</a:t>
            </a:r>
          </a:p>
          <a:p>
            <a:r>
              <a:rPr lang="ru-RU" dirty="0"/>
              <a:t>Философия – венец наук. Но религия выше философии. Есть невыразимое знание пророков.</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err="1"/>
              <a:t>Аль-Фараби</a:t>
            </a:r>
            <a:r>
              <a:rPr lang="ru-RU" b="1" dirty="0"/>
              <a:t> (870-950)</a:t>
            </a:r>
            <a:endParaRPr lang="ru-RU" dirty="0"/>
          </a:p>
        </p:txBody>
      </p:sp>
      <p:pic>
        <p:nvPicPr>
          <p:cNvPr id="1026" name="Picture 2" descr="http://upload.wikimedia.org/wikipedia/commons/thumb/5/55/Al-Farabi.jpg/220px-Al-Farabi.jpg"/>
          <p:cNvPicPr>
            <a:picLocks noChangeAspect="1" noChangeArrowheads="1"/>
          </p:cNvPicPr>
          <p:nvPr/>
        </p:nvPicPr>
        <p:blipFill>
          <a:blip r:embed="rId2" cstate="print"/>
          <a:srcRect/>
          <a:stretch>
            <a:fillRect/>
          </a:stretch>
        </p:blipFill>
        <p:spPr bwMode="auto">
          <a:xfrm>
            <a:off x="809774" y="1890150"/>
            <a:ext cx="3780360" cy="4708269"/>
          </a:xfrm>
          <a:prstGeom prst="rect">
            <a:avLst/>
          </a:prstGeom>
          <a:noFill/>
        </p:spPr>
      </p:pic>
      <p:sp>
        <p:nvSpPr>
          <p:cNvPr id="5" name="TextBox 4"/>
          <p:cNvSpPr txBox="1"/>
          <p:nvPr/>
        </p:nvSpPr>
        <p:spPr>
          <a:xfrm>
            <a:off x="5400214" y="1890160"/>
            <a:ext cx="5310507" cy="5676939"/>
          </a:xfrm>
          <a:prstGeom prst="rect">
            <a:avLst/>
          </a:prstGeom>
          <a:noFill/>
        </p:spPr>
        <p:txBody>
          <a:bodyPr wrap="square" rtlCol="0">
            <a:spAutoFit/>
          </a:bodyPr>
          <a:lstStyle/>
          <a:p>
            <a:r>
              <a:rPr lang="ru-RU" sz="3024" dirty="0"/>
              <a:t>Родился в южном Казахстане.</a:t>
            </a:r>
          </a:p>
          <a:p>
            <a:r>
              <a:rPr lang="ru-RU" sz="3024" dirty="0"/>
              <a:t>Переехал в Дамаск.</a:t>
            </a:r>
          </a:p>
          <a:p>
            <a:r>
              <a:rPr lang="ru-RU" sz="3024" dirty="0"/>
              <a:t>Учился у </a:t>
            </a:r>
            <a:r>
              <a:rPr lang="ru-RU" sz="3024" dirty="0" err="1"/>
              <a:t>несторианина</a:t>
            </a:r>
            <a:r>
              <a:rPr lang="ru-RU" sz="3024" dirty="0"/>
              <a:t>.</a:t>
            </a:r>
            <a:endParaRPr lang="en-US" sz="3024" dirty="0"/>
          </a:p>
          <a:p>
            <a:r>
              <a:rPr lang="ru-RU" sz="3024" dirty="0"/>
              <a:t>«О том, что должно предшествовать изучению философии»</a:t>
            </a:r>
          </a:p>
          <a:p>
            <a:r>
              <a:rPr lang="ru-RU" sz="3024" dirty="0"/>
              <a:t>«О значениях слова интеллект»</a:t>
            </a:r>
          </a:p>
          <a:p>
            <a:r>
              <a:rPr lang="ru-RU" sz="3024" dirty="0"/>
              <a:t>«Отношение философии к религии»</a:t>
            </a:r>
          </a:p>
          <a:p>
            <a:r>
              <a:rPr lang="ru-RU" sz="3024" dirty="0"/>
              <a:t>«Трактат о взглядах жителей добродетельного города».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59844" y="509866"/>
            <a:ext cx="8784862" cy="7482926"/>
          </a:xfrm>
        </p:spPr>
        <p:txBody>
          <a:bodyPr/>
          <a:lstStyle/>
          <a:p>
            <a:pPr marL="0" indent="0" algn="ctr">
              <a:buNone/>
            </a:pPr>
            <a:r>
              <a:rPr lang="ru-RU" sz="2521" dirty="0">
                <a:solidFill>
                  <a:prstClr val="black"/>
                </a:solidFill>
              </a:rPr>
              <a:t> </a:t>
            </a:r>
            <a:r>
              <a:rPr lang="ru-RU" sz="3200" b="1" dirty="0">
                <a:solidFill>
                  <a:prstClr val="black"/>
                </a:solidFill>
              </a:rPr>
              <a:t>Юридическая теория искупления</a:t>
            </a:r>
          </a:p>
          <a:p>
            <a:pPr lvl="0"/>
            <a:r>
              <a:rPr lang="ru-RU" sz="3200" dirty="0">
                <a:solidFill>
                  <a:prstClr val="black"/>
                </a:solidFill>
              </a:rPr>
              <a:t>Первородный грех — преступление против Божественного миропорядка, а следовательно, оскорбление Бога.</a:t>
            </a:r>
          </a:p>
          <a:p>
            <a:pPr lvl="0"/>
            <a:r>
              <a:rPr lang="ru-RU" sz="3200" dirty="0">
                <a:solidFill>
                  <a:prstClr val="black"/>
                </a:solidFill>
              </a:rPr>
              <a:t>Так как Бог — бесконечно великое Существо, оскорбление Его следует считать бесконечно великим.</a:t>
            </a:r>
          </a:p>
          <a:p>
            <a:pPr lvl="0"/>
            <a:r>
              <a:rPr lang="ru-RU" sz="3200" dirty="0">
                <a:solidFill>
                  <a:prstClr val="black"/>
                </a:solidFill>
              </a:rPr>
              <a:t>Нужно было удовлетворение за грех, которое даже всё человечество, будучи ограниченным и греховным, не может принести.</a:t>
            </a:r>
          </a:p>
          <a:p>
            <a:pPr lvl="0"/>
            <a:r>
              <a:rPr lang="ru-RU" sz="3200" dirty="0">
                <a:solidFill>
                  <a:prstClr val="black"/>
                </a:solidFill>
              </a:rPr>
              <a:t>Только Сам Бог, как Существо бесконечное, может принести удовлетворение и приносит его (в лице Сына Божия), пострадав на Кресте, для чего и вочеловечился.</a:t>
            </a:r>
          </a:p>
          <a:p>
            <a:endParaRPr lang="ru-RU" dirty="0"/>
          </a:p>
        </p:txBody>
      </p:sp>
    </p:spTree>
    <p:extLst>
      <p:ext uri="{BB962C8B-B14F-4D97-AF65-F5344CB8AC3E}">
        <p14:creationId xmlns:p14="http://schemas.microsoft.com/office/powerpoint/2010/main" val="21075118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720045"/>
            <a:ext cx="10368915" cy="6998643"/>
          </a:xfrm>
        </p:spPr>
        <p:txBody>
          <a:bodyPr>
            <a:normAutofit fontScale="92500" lnSpcReduction="20000"/>
          </a:bodyPr>
          <a:lstStyle/>
          <a:p>
            <a:r>
              <a:rPr lang="ru-RU" dirty="0"/>
              <a:t>Врач, музыкант, ритор, философ.</a:t>
            </a:r>
          </a:p>
          <a:p>
            <a:r>
              <a:rPr lang="ru-RU" dirty="0"/>
              <a:t>У Аристотеля его интересует логика. Упорядочил «Органон».</a:t>
            </a:r>
          </a:p>
          <a:p>
            <a:r>
              <a:rPr lang="ru-RU" dirty="0"/>
              <a:t>Важность математики. Метафизика исследует основания наук и изучает нематериальные сущности, в т.ч. Бога. Метафизика – божественна.</a:t>
            </a:r>
          </a:p>
          <a:p>
            <a:r>
              <a:rPr lang="ru-RU" dirty="0"/>
              <a:t>«Теоретические воззрения религии находят доказательства в теоретической философии и приняты религией без доказательств. Следовательно, две части, из которых состоит религия, взяты у философии».</a:t>
            </a:r>
          </a:p>
          <a:p>
            <a:r>
              <a:rPr lang="ru-RU" dirty="0"/>
              <a:t>«Второй учитель».</a:t>
            </a:r>
          </a:p>
          <a:p>
            <a:endParaRPr lang="ru-RU"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720045"/>
            <a:ext cx="10368915" cy="6998643"/>
          </a:xfrm>
        </p:spPr>
        <p:txBody>
          <a:bodyPr>
            <a:normAutofit fontScale="70000" lnSpcReduction="20000"/>
          </a:bodyPr>
          <a:lstStyle/>
          <a:p>
            <a:r>
              <a:rPr lang="ru-RU" dirty="0"/>
              <a:t>Два вида вещей. </a:t>
            </a:r>
          </a:p>
          <a:p>
            <a:r>
              <a:rPr lang="ru-RU" dirty="0"/>
              <a:t>1) возможно-сущие: вещи, из сущности которых не вытекает их существование, они могут как существовать, так и не существовать. «Возможно-сущее в своем бытии нуждается в причине, которая бы вела его от небытия к бытию, и все, что у нее есть из бытия и вне ее сущности, является возможно-сущим». </a:t>
            </a:r>
          </a:p>
          <a:p>
            <a:r>
              <a:rPr lang="ru-RU" dirty="0"/>
              <a:t>2) Бог: из сущности Бога вытекает Его существование.</a:t>
            </a:r>
            <a:r>
              <a:rPr lang="en-US" dirty="0"/>
              <a:t> </a:t>
            </a:r>
            <a:r>
              <a:rPr lang="ru-RU" dirty="0"/>
              <a:t>«А каждое возможно-сущее в своем бытии [происходит] от иной [сущности], и если это иное – возможно-сущее, то речь о нем уже шла выше. Если бытие, которое является возможно-сущим, отнести к необходимо-сущему в своей основе, то оно не может быть причиной самой себя, потому что причина предшествует следствию в своей сущности». Необходимо-сущее – это Бог, поскольку только из сущности Бога вытекает Его существование. Он «должен быть одним», «недопустимо, чтобы [сущий] был телом», «он – разум, разумное и умопостигаемое».</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91694" y="647973"/>
            <a:ext cx="10153011" cy="7488832"/>
          </a:xfrm>
        </p:spPr>
        <p:txBody>
          <a:bodyPr>
            <a:normAutofit fontScale="62500" lnSpcReduction="20000"/>
          </a:bodyPr>
          <a:lstStyle/>
          <a:p>
            <a:pPr marL="0" indent="0" hangingPunct="0">
              <a:buNone/>
            </a:pPr>
            <a:r>
              <a:rPr lang="ru-RU" dirty="0"/>
              <a:t>«Для существующих вещей мы приняли, что </a:t>
            </a:r>
            <a:r>
              <a:rPr lang="ru-RU" dirty="0">
                <a:solidFill>
                  <a:srgbClr val="FF0000"/>
                </a:solidFill>
              </a:rPr>
              <a:t>сущность и существование различны</a:t>
            </a:r>
            <a:r>
              <a:rPr lang="ru-RU" dirty="0"/>
              <a:t>. Сущность не есть существование и не включается в это понятие. Если бы сущность человека обязательно предполагала его существование, то понятие его сущности совпадало бы с понятием его существования и было бы достаточно узнать, что такое человек, чтобы знать, что человек существует, — так что всякое представление влекло бы за собой утверждение. Кроме того, существование не заключено в сущности вещей; в противном случае оно стало бы одним из ее конститутивных признаков, и представление о сущности без представления о существовании оказалось бы неполным. Более того, для нас невозможно разделить их с помощью воображения. Если бы существование человека совпадало с его животной и телесной природой, то не было бы никого, кто, имея четкое представление о том, что такое человек, и зная его животную и телесную природу, мог бы усомниться в существовании человека. Но это совсем не так, и мы сомневаемся в существовании вещей, пока не воспринимаем их непосредственно чувствами или опосредованно через доказательство. Значит, существование не есть конститутивный признак, оно — лишь некоторая дополнительная акциденция» </a:t>
            </a:r>
          </a:p>
          <a:p>
            <a:pPr marL="0" indent="0" algn="r" hangingPunct="0">
              <a:buNone/>
            </a:pPr>
            <a:r>
              <a:rPr lang="ru-RU" dirty="0"/>
              <a:t>«Жемчужина Премудрости»</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630035"/>
            <a:ext cx="10368915" cy="7088651"/>
          </a:xfrm>
        </p:spPr>
        <p:txBody>
          <a:bodyPr>
            <a:normAutofit/>
          </a:bodyPr>
          <a:lstStyle/>
          <a:p>
            <a:r>
              <a:rPr lang="ru-RU" dirty="0"/>
              <a:t>Бог по Своей воле путем эманации создает первый разум, потом — разум второй, который создает мир и четыре стихии.</a:t>
            </a:r>
          </a:p>
          <a:p>
            <a:r>
              <a:rPr lang="ru-RU" dirty="0"/>
              <a:t>Виды разума: 1) пассивный, связанный с чувствами; 2) актуальный, чистая форма; 3) приобретенный, познавший некоторые формы; 4) деятельный, постигает Бога на основе познанных форм.</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540032"/>
            <a:ext cx="10368915" cy="7178661"/>
          </a:xfrm>
        </p:spPr>
        <p:txBody>
          <a:bodyPr>
            <a:normAutofit lnSpcReduction="10000"/>
          </a:bodyPr>
          <a:lstStyle/>
          <a:p>
            <a:r>
              <a:rPr lang="ru-RU" dirty="0"/>
              <a:t>Учение о государстве. </a:t>
            </a:r>
          </a:p>
          <a:p>
            <a:r>
              <a:rPr lang="ru-RU" dirty="0"/>
              <a:t>Добродетельные города: управляются философами, которые одновременно и предводители религиозной общины. В них правители стремятся к достижению истинного счастья для всех жителей, господствует добро и справедливость. </a:t>
            </a:r>
          </a:p>
          <a:p>
            <a:r>
              <a:rPr lang="ru-RU" dirty="0"/>
              <a:t>Невежественные города: правители и жители не имеют представления об истинном счастье и не стремятся к нему, а уделяют внимание только телесному здоровью, наслаждениям и богатству.</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3" y="810056"/>
            <a:ext cx="10368915" cy="6908634"/>
          </a:xfrm>
        </p:spPr>
        <p:txBody>
          <a:bodyPr>
            <a:noAutofit/>
          </a:bodyPr>
          <a:lstStyle/>
          <a:p>
            <a:pPr>
              <a:lnSpc>
                <a:spcPts val="3150"/>
              </a:lnSpc>
              <a:spcBef>
                <a:spcPts val="0"/>
              </a:spcBef>
            </a:pPr>
            <a:r>
              <a:rPr lang="ru-RU" sz="2899" dirty="0"/>
              <a:t>Счастье «состоит в том, что человеческая душа поднимается до такого совершенства бытия, что она не нуждается для своего существования в материи, поскольку она соединяется с совокупностью </a:t>
            </a:r>
            <a:r>
              <a:rPr lang="ru-RU" sz="2899" dirty="0" err="1"/>
              <a:t>бытий</a:t>
            </a:r>
            <a:r>
              <a:rPr lang="ru-RU" sz="2899" dirty="0"/>
              <a:t>, свободных от телесности и субстанциями, отделенными от материи и существует, таким образом, вечно». Поскольку каждый человек по своей природе нуждается в помощи других людей, то люди необходимо объединяются в государства. </a:t>
            </a:r>
            <a:endParaRPr lang="en-US" sz="2899" dirty="0"/>
          </a:p>
          <a:p>
            <a:pPr>
              <a:lnSpc>
                <a:spcPts val="3150"/>
              </a:lnSpc>
              <a:spcBef>
                <a:spcPts val="0"/>
              </a:spcBef>
            </a:pPr>
            <a:r>
              <a:rPr lang="ru-RU" sz="2899" dirty="0"/>
              <a:t>«Город… где люди помогают друг другу в целях достижения счастья, есть добродетельное общество». Такой город подобен здоровому организму, в котором все органы помогают друг другу. Как в организме есть главный орган и органы, ему подчиняющиеся, так и в государстве должен быть один глава, которому подчиняются все граждане. «Это человек, который достиг совершенства и стал разумом и понятием в действии» (Трактат о взглядах жителей добродетельного города).</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t>Ибн Сина (980-1037)</a:t>
            </a:r>
            <a:r>
              <a:rPr lang="ru-RU" dirty="0"/>
              <a:t> </a:t>
            </a:r>
          </a:p>
        </p:txBody>
      </p:sp>
      <p:pic>
        <p:nvPicPr>
          <p:cNvPr id="110594" name="Picture 2" descr="Avicenna TajikistanP17-20Somoni-1999 (cropped).png"/>
          <p:cNvPicPr>
            <a:picLocks noChangeAspect="1" noChangeArrowheads="1"/>
          </p:cNvPicPr>
          <p:nvPr/>
        </p:nvPicPr>
        <p:blipFill>
          <a:blip r:embed="rId2" cstate="print"/>
          <a:srcRect/>
          <a:stretch>
            <a:fillRect/>
          </a:stretch>
        </p:blipFill>
        <p:spPr bwMode="auto">
          <a:xfrm>
            <a:off x="3330024" y="1710138"/>
            <a:ext cx="5062135" cy="6120583"/>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3" y="810056"/>
            <a:ext cx="10368915" cy="6908634"/>
          </a:xfrm>
        </p:spPr>
        <p:txBody>
          <a:bodyPr>
            <a:normAutofit fontScale="92500" lnSpcReduction="10000"/>
          </a:bodyPr>
          <a:lstStyle/>
          <a:p>
            <a:r>
              <a:rPr lang="ru-RU" dirty="0"/>
              <a:t>Родился близ Бухары.</a:t>
            </a:r>
          </a:p>
          <a:p>
            <a:r>
              <a:rPr lang="ru-RU" dirty="0"/>
              <a:t>К десяти годам знал наизусть почти весь Коран.</a:t>
            </a:r>
          </a:p>
          <a:p>
            <a:r>
              <a:rPr lang="ru-RU" dirty="0"/>
              <a:t>После взятия Бухары тюрками в 1002 году Ибн Сина направился в Ургенч. </a:t>
            </a:r>
          </a:p>
          <a:p>
            <a:r>
              <a:rPr lang="ru-RU" dirty="0"/>
              <a:t>В 1008 г. после отказа поступить на службу к султану </a:t>
            </a:r>
            <a:r>
              <a:rPr lang="ru-RU" dirty="0" err="1"/>
              <a:t>Махмуду</a:t>
            </a:r>
            <a:r>
              <a:rPr lang="ru-RU" dirty="0"/>
              <a:t> </a:t>
            </a:r>
            <a:r>
              <a:rPr lang="ru-RU" dirty="0" err="1"/>
              <a:t>Газневи</a:t>
            </a:r>
            <a:r>
              <a:rPr lang="ru-RU" dirty="0"/>
              <a:t> благополучная жизнь сменилась годами скитания. </a:t>
            </a:r>
          </a:p>
          <a:p>
            <a:r>
              <a:rPr lang="ru-RU" dirty="0"/>
              <a:t>Последние четырнадцать лет жизни (1023—1037) служил в Исфахане (Иран) при дворе эмира Ала </a:t>
            </a:r>
            <a:r>
              <a:rPr lang="ru-RU" dirty="0" err="1"/>
              <a:t>ад-Давла</a:t>
            </a:r>
            <a:r>
              <a:rPr lang="ru-RU" dirty="0"/>
              <a:t>. Он был главным врачом и советником эмира.</a:t>
            </a:r>
          </a:p>
          <a:p>
            <a:r>
              <a:rPr lang="ru-RU" dirty="0"/>
              <a:t>Умер от тяжелой желудочной болезни.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3" y="900062"/>
            <a:ext cx="10368915" cy="6818626"/>
          </a:xfrm>
        </p:spPr>
        <p:txBody>
          <a:bodyPr>
            <a:noAutofit/>
          </a:bodyPr>
          <a:lstStyle/>
          <a:p>
            <a:r>
              <a:rPr lang="ru-RU" sz="3600" dirty="0"/>
              <a:t>«Книга исцеления» (18 т.) </a:t>
            </a:r>
            <a:br>
              <a:rPr lang="ru-RU" sz="3600" dirty="0"/>
            </a:br>
            <a:r>
              <a:rPr lang="ru-RU" sz="3600" dirty="0"/>
              <a:t>Сокращенный вариант — «Книга спасения»</a:t>
            </a:r>
            <a:br>
              <a:rPr lang="ru-RU" sz="3600" dirty="0"/>
            </a:br>
            <a:r>
              <a:rPr lang="ru-RU" sz="3600" dirty="0"/>
              <a:t>Еще более сокращенный — «Книга знания».</a:t>
            </a:r>
          </a:p>
          <a:p>
            <a:r>
              <a:rPr lang="ru-RU" sz="3600" dirty="0"/>
              <a:t>Аристотелевская классификация наук. Но математику ставит выше физики.</a:t>
            </a:r>
          </a:p>
          <a:p>
            <a:r>
              <a:rPr lang="ru-RU" sz="3600" dirty="0"/>
              <a:t>Истинно лишь знание, основанное на разуме. Разум познает формы, но они существуют в вещах. Человек отделяет их от вещей, помещает в ум.</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630035"/>
            <a:ext cx="10368915" cy="7088651"/>
          </a:xfrm>
        </p:spPr>
        <p:txBody>
          <a:bodyPr/>
          <a:lstStyle/>
          <a:p>
            <a:r>
              <a:rPr lang="ru-RU" dirty="0"/>
              <a:t>Бог – это необходимо сущее, у Него сущность совпадает с существованием.</a:t>
            </a:r>
          </a:p>
          <a:p>
            <a:r>
              <a:rPr lang="ru-RU" dirty="0"/>
              <a:t>Эманация из Бога. Материя – необходимый элемент мироздания, не зло. </a:t>
            </a:r>
            <a:r>
              <a:rPr lang="ru-RU" dirty="0" err="1"/>
              <a:t>Совечна</a:t>
            </a:r>
            <a:r>
              <a:rPr lang="ru-RU" dirty="0"/>
              <a:t> Богу.</a:t>
            </a:r>
          </a:p>
          <a:p>
            <a:r>
              <a:rPr lang="ru-RU" dirty="0"/>
              <a:t>Бог мыслит Себя, знает лишь общее. Его воля подчинена Его знанию.</a:t>
            </a:r>
          </a:p>
          <a:p>
            <a:r>
              <a:rPr lang="ru-RU" dirty="0"/>
              <a:t>В мир Бог не вмешивается. В мире все совершается по необходимости.</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15828" y="146960"/>
            <a:ext cx="8928878" cy="7845829"/>
          </a:xfrm>
        </p:spPr>
        <p:txBody>
          <a:bodyPr>
            <a:normAutofit lnSpcReduction="10000"/>
          </a:bodyPr>
          <a:lstStyle/>
          <a:p>
            <a:pPr marL="0" indent="0" algn="ctr">
              <a:buNone/>
            </a:pPr>
            <a:r>
              <a:rPr lang="ru-RU" b="1" dirty="0"/>
              <a:t>Вера и разум</a:t>
            </a:r>
          </a:p>
          <a:p>
            <a:r>
              <a:rPr lang="ru-RU" dirty="0"/>
              <a:t>«Ибо я не разуметь ищу, дабы уверовать, но верую, дабы уразуметь. Верую ведь и в то, что “если не уверую, не уразумею”»</a:t>
            </a:r>
            <a:r>
              <a:rPr lang="en-US" dirty="0"/>
              <a:t>.</a:t>
            </a:r>
          </a:p>
          <a:p>
            <a:r>
              <a:rPr lang="ru-RU" dirty="0"/>
              <a:t>«Монолог»: наблюдая природу, можно прийти к выводу, что существует Бог. </a:t>
            </a:r>
          </a:p>
          <a:p>
            <a:r>
              <a:rPr lang="ru-RU" dirty="0"/>
              <a:t>1. Существуют различные степени совершенства. </a:t>
            </a:r>
          </a:p>
          <a:p>
            <a:r>
              <a:rPr lang="ru-RU" dirty="0"/>
              <a:t>2. У всего в мире есть какая-нибудь причина, то и у мира в целом также должна быть причина, т.е. Бог.</a:t>
            </a:r>
            <a:endParaRPr lang="en-US" dirty="0"/>
          </a:p>
          <a:p>
            <a:endParaRPr lang="ru-RU" dirty="0"/>
          </a:p>
        </p:txBody>
      </p:sp>
    </p:spTree>
    <p:extLst>
      <p:ext uri="{BB962C8B-B14F-4D97-AF65-F5344CB8AC3E}">
        <p14:creationId xmlns:p14="http://schemas.microsoft.com/office/powerpoint/2010/main" val="21891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540032"/>
            <a:ext cx="10368915" cy="7178661"/>
          </a:xfrm>
        </p:spPr>
        <p:txBody>
          <a:bodyPr>
            <a:normAutofit fontScale="92500" lnSpcReduction="10000"/>
          </a:bodyPr>
          <a:lstStyle/>
          <a:p>
            <a:r>
              <a:rPr lang="ru-RU" dirty="0"/>
              <a:t>Четыре вида бытия: </a:t>
            </a:r>
            <a:br>
              <a:rPr lang="ru-RU" dirty="0"/>
            </a:br>
            <a:r>
              <a:rPr lang="ru-RU" dirty="0"/>
              <a:t>1) чисто духовные существа, в том числе и Бог; </a:t>
            </a:r>
            <a:br>
              <a:rPr lang="ru-RU" dirty="0"/>
            </a:br>
            <a:r>
              <a:rPr lang="ru-RU" dirty="0"/>
              <a:t>2) духовные предметы, связанные с материей (например, небесные сферы); </a:t>
            </a:r>
            <a:br>
              <a:rPr lang="ru-RU" dirty="0"/>
            </a:br>
            <a:r>
              <a:rPr lang="ru-RU" dirty="0"/>
              <a:t>3) предметы, связанные с телесностью, а иногда и не связанные (субстанция, свойство, необходимость, свобода и т.д., которые составляют основу метафизики); </a:t>
            </a:r>
            <a:br>
              <a:rPr lang="ru-RU" dirty="0"/>
            </a:br>
            <a:r>
              <a:rPr lang="ru-RU" dirty="0"/>
              <a:t>4) понятия, всегда связанные с материей (существование и сущность индивидуальной конкретной вещи).</a:t>
            </a:r>
          </a:p>
          <a:p>
            <a:r>
              <a:rPr lang="ru-RU" dirty="0"/>
              <a:t>Против учения о переселении душ, ибо это тесно связывает душу с телом. </a:t>
            </a:r>
          </a:p>
          <a:p>
            <a:endParaRPr lang="ru-RU"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err="1"/>
              <a:t>аль-Газали</a:t>
            </a:r>
            <a:r>
              <a:rPr lang="ru-RU" b="1" dirty="0"/>
              <a:t> (1059-1111)</a:t>
            </a:r>
            <a:endParaRPr lang="ru-RU" dirty="0"/>
          </a:p>
        </p:txBody>
      </p:sp>
      <p:sp>
        <p:nvSpPr>
          <p:cNvPr id="3" name="Содержимое 2"/>
          <p:cNvSpPr>
            <a:spLocks noGrp="1"/>
          </p:cNvSpPr>
          <p:nvPr>
            <p:ph idx="1"/>
          </p:nvPr>
        </p:nvSpPr>
        <p:spPr>
          <a:xfrm>
            <a:off x="3510034" y="2016186"/>
            <a:ext cx="7434673" cy="5702504"/>
          </a:xfrm>
        </p:spPr>
        <p:txBody>
          <a:bodyPr>
            <a:normAutofit fontScale="92500"/>
          </a:bodyPr>
          <a:lstStyle/>
          <a:p>
            <a:r>
              <a:rPr lang="ru-RU" dirty="0"/>
              <a:t>Родился и умер в г. </a:t>
            </a:r>
            <a:r>
              <a:rPr lang="ru-RU" dirty="0" err="1"/>
              <a:t>Тус</a:t>
            </a:r>
            <a:r>
              <a:rPr lang="ru-RU" dirty="0"/>
              <a:t> (Иран)</a:t>
            </a:r>
          </a:p>
          <a:p>
            <a:r>
              <a:rPr lang="ru-RU" dirty="0"/>
              <a:t>С 1091 по 1095 преподаёт философию</a:t>
            </a:r>
            <a:r>
              <a:rPr lang="en-US" dirty="0"/>
              <a:t> </a:t>
            </a:r>
            <a:r>
              <a:rPr lang="ru-RU" dirty="0"/>
              <a:t>в Багдаде в медресе аль-</a:t>
            </a:r>
            <a:r>
              <a:rPr lang="ru-RU" dirty="0" err="1"/>
              <a:t>Низамия</a:t>
            </a:r>
            <a:r>
              <a:rPr lang="ru-RU" dirty="0"/>
              <a:t>.</a:t>
            </a:r>
            <a:r>
              <a:rPr lang="en-US" dirty="0"/>
              <a:t> </a:t>
            </a:r>
            <a:r>
              <a:rPr lang="ru-RU" dirty="0"/>
              <a:t>Разочаровался в философии по скептическим причинам.</a:t>
            </a:r>
          </a:p>
          <a:p>
            <a:r>
              <a:rPr lang="ru-RU" dirty="0"/>
              <a:t>В 1095 – хадж. 11 лет странствует. </a:t>
            </a:r>
          </a:p>
          <a:p>
            <a:r>
              <a:rPr lang="ru-RU" dirty="0"/>
              <a:t>В 1106 возвращается к преподаванию в медресе.</a:t>
            </a:r>
          </a:p>
        </p:txBody>
      </p:sp>
      <p:pic>
        <p:nvPicPr>
          <p:cNvPr id="111618" name="Picture 2" descr="Imam Ghazali.gif"/>
          <p:cNvPicPr>
            <a:picLocks noChangeAspect="1" noChangeArrowheads="1"/>
          </p:cNvPicPr>
          <p:nvPr/>
        </p:nvPicPr>
        <p:blipFill>
          <a:blip r:embed="rId2" cstate="print"/>
          <a:srcRect/>
          <a:stretch>
            <a:fillRect/>
          </a:stretch>
        </p:blipFill>
        <p:spPr bwMode="auto">
          <a:xfrm>
            <a:off x="449743" y="2250186"/>
            <a:ext cx="2983846" cy="3960377"/>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540032"/>
            <a:ext cx="10368915" cy="7178661"/>
          </a:xfrm>
        </p:spPr>
        <p:txBody>
          <a:bodyPr>
            <a:normAutofit fontScale="92500"/>
          </a:bodyPr>
          <a:lstStyle/>
          <a:p>
            <a:r>
              <a:rPr lang="ru-RU" dirty="0"/>
              <a:t>«</a:t>
            </a:r>
            <a:r>
              <a:rPr lang="ru-RU" dirty="0" err="1"/>
              <a:t>Самоопровержение</a:t>
            </a:r>
            <a:r>
              <a:rPr lang="ru-RU" dirty="0"/>
              <a:t> философов», «Оживление религиозных наук», автобиография «Избавляющий от заблуждения».</a:t>
            </a:r>
          </a:p>
          <a:p>
            <a:r>
              <a:rPr lang="ru-RU" dirty="0"/>
              <a:t>Три группы философов: </a:t>
            </a:r>
            <a:br>
              <a:rPr lang="ru-RU" dirty="0"/>
            </a:br>
            <a:r>
              <a:rPr lang="ru-RU" dirty="0"/>
              <a:t>1) философы, утверждающие вечность мира и отрицающие существование Творца (Эмпедокл, Анаксагор и </a:t>
            </a:r>
            <a:r>
              <a:rPr lang="ru-RU" dirty="0" err="1"/>
              <a:t>Демокрит</a:t>
            </a:r>
            <a:r>
              <a:rPr lang="ru-RU" dirty="0"/>
              <a:t>); </a:t>
            </a:r>
            <a:br>
              <a:rPr lang="ru-RU" dirty="0"/>
            </a:br>
            <a:r>
              <a:rPr lang="ru-RU" dirty="0"/>
              <a:t>2) естествоиспытатели, которые все объясняют при помощи естественных причин и отрицают Бога; </a:t>
            </a:r>
            <a:br>
              <a:rPr lang="ru-RU" dirty="0"/>
            </a:br>
            <a:r>
              <a:rPr lang="ru-RU" dirty="0"/>
              <a:t>3) метафизики (Сократ, Платон, Аристотель, </a:t>
            </a:r>
            <a:r>
              <a:rPr lang="ru-RU" dirty="0" err="1"/>
              <a:t>аль-Фараби</a:t>
            </a:r>
            <a:r>
              <a:rPr lang="ru-RU" dirty="0"/>
              <a:t> и Ибн Сина).</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630035"/>
            <a:ext cx="10368915" cy="7088651"/>
          </a:xfrm>
        </p:spPr>
        <p:txBody>
          <a:bodyPr>
            <a:normAutofit fontScale="85000" lnSpcReduction="20000"/>
          </a:bodyPr>
          <a:lstStyle/>
          <a:p>
            <a:r>
              <a:rPr lang="ru-RU" b="1" i="1" dirty="0"/>
              <a:t>О метафизиках:</a:t>
            </a:r>
          </a:p>
          <a:p>
            <a:r>
              <a:rPr lang="ru-RU" dirty="0"/>
              <a:t>«Да, их необходимо считать неверными, и этот вывод проистекает из трех посылок:</a:t>
            </a:r>
          </a:p>
          <a:p>
            <a:r>
              <a:rPr lang="ru-RU" dirty="0"/>
              <a:t>1) их утверждение в вопросе о </a:t>
            </a:r>
            <a:r>
              <a:rPr lang="ru-RU" dirty="0" err="1"/>
              <a:t>предвечности</a:t>
            </a:r>
            <a:r>
              <a:rPr lang="ru-RU" dirty="0"/>
              <a:t> мироздания, что все субстанции </a:t>
            </a:r>
            <a:r>
              <a:rPr lang="ru-RU" dirty="0" err="1"/>
              <a:t>предвечны</a:t>
            </a:r>
            <a:r>
              <a:rPr lang="ru-RU" dirty="0"/>
              <a:t>;</a:t>
            </a:r>
          </a:p>
          <a:p>
            <a:r>
              <a:rPr lang="ru-RU" dirty="0"/>
              <a:t>2) их утверждение о том, что Всевышний Аллах не объемлет знанием частности, возникающие от конкретных личностей;</a:t>
            </a:r>
          </a:p>
          <a:p>
            <a:r>
              <a:rPr lang="ru-RU" dirty="0"/>
              <a:t>3) непризнание ими воскресения тел и сбора их [после Воскрешения].</a:t>
            </a:r>
          </a:p>
          <a:p>
            <a:r>
              <a:rPr lang="ru-RU" dirty="0"/>
              <a:t>Данные тезисы не соответствуют установлениям Ислама, и приверженность к ним означает убежденность во лжи пророков… По сути, это открытое неверие» («Крушение позиций философов»).</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630035"/>
            <a:ext cx="10368915" cy="7088651"/>
          </a:xfrm>
        </p:spPr>
        <p:txBody>
          <a:bodyPr>
            <a:normAutofit fontScale="85000" lnSpcReduction="20000"/>
          </a:bodyPr>
          <a:lstStyle/>
          <a:p>
            <a:r>
              <a:rPr lang="ru-RU" dirty="0"/>
              <a:t>Номинализм: Бог всемогущ и не нуждается ни в каких посредниках.</a:t>
            </a:r>
          </a:p>
          <a:p>
            <a:r>
              <a:rPr lang="ru-RU" b="1" i="1" dirty="0"/>
              <a:t>Доказательство бытия Бога:</a:t>
            </a:r>
          </a:p>
          <a:p>
            <a:r>
              <a:rPr lang="ru-RU" dirty="0"/>
              <a:t>Хотя «доводы Корана избавляют [нас] от нужды приводить рациональные аргументы и доказательства [в пользу существования Бога]… мы, стремясь [из благочестия] к уяснению [сути вопроса] и следуя ученым-богословам, [подготовим доводы и] скажем: С точки зрения разума и здравого понимания очевидно и бесспорно, что возникшее нуждается в причине, вызывающей его возникновение. Этот мир — возникшее, следовательно, он зависит от причины, послужившей толчком к его возникновению» («Книга об основах вероучения»). </a:t>
            </a:r>
          </a:p>
          <a:p>
            <a:endParaRPr lang="ru-RU"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791" y="346037"/>
            <a:ext cx="10368915" cy="1004067"/>
          </a:xfrm>
        </p:spPr>
        <p:txBody>
          <a:bodyPr>
            <a:normAutofit/>
          </a:bodyPr>
          <a:lstStyle/>
          <a:p>
            <a:r>
              <a:rPr lang="ru-RU" sz="4535" dirty="0"/>
              <a:t>Ибн-Рушд (Аверроэс) (1126–1198)</a:t>
            </a:r>
          </a:p>
        </p:txBody>
      </p:sp>
      <p:sp>
        <p:nvSpPr>
          <p:cNvPr id="3" name="Содержимое 2"/>
          <p:cNvSpPr>
            <a:spLocks noGrp="1"/>
          </p:cNvSpPr>
          <p:nvPr>
            <p:ph idx="1"/>
          </p:nvPr>
        </p:nvSpPr>
        <p:spPr>
          <a:xfrm>
            <a:off x="5112172" y="1620130"/>
            <a:ext cx="5832534" cy="6674595"/>
          </a:xfrm>
        </p:spPr>
        <p:txBody>
          <a:bodyPr>
            <a:noAutofit/>
          </a:bodyPr>
          <a:lstStyle/>
          <a:p>
            <a:pPr>
              <a:lnSpc>
                <a:spcPts val="3150"/>
              </a:lnSpc>
              <a:spcBef>
                <a:spcPts val="0"/>
              </a:spcBef>
            </a:pPr>
            <a:r>
              <a:rPr lang="ru-RU" sz="2899" dirty="0"/>
              <a:t>Род. в г. Кордова (Испания)</a:t>
            </a:r>
          </a:p>
          <a:p>
            <a:pPr>
              <a:lnSpc>
                <a:spcPts val="3150"/>
              </a:lnSpc>
              <a:spcBef>
                <a:spcPts val="0"/>
              </a:spcBef>
            </a:pPr>
            <a:r>
              <a:rPr lang="ru-RU" sz="2899" dirty="0"/>
              <a:t>Комментировал все трактаты Аристотеля, кроме «Политики», а также «Государство» Платона и трактат «О разуме» Александра </a:t>
            </a:r>
            <a:r>
              <a:rPr lang="ru-RU" sz="2899" dirty="0" err="1"/>
              <a:t>Афродисийского</a:t>
            </a:r>
            <a:r>
              <a:rPr lang="ru-RU" sz="2899" dirty="0"/>
              <a:t>. Отказался комментировать «Теологию Аристотеля» (т.е. Плотина).</a:t>
            </a:r>
          </a:p>
          <a:p>
            <a:pPr>
              <a:lnSpc>
                <a:spcPts val="3150"/>
              </a:lnSpc>
              <a:spcBef>
                <a:spcPts val="0"/>
              </a:spcBef>
            </a:pPr>
            <a:r>
              <a:rPr lang="ru-RU" sz="2899" dirty="0"/>
              <a:t>«Аристотель объяснил природу, а Аверроэс объяснил Аристотеля».</a:t>
            </a:r>
          </a:p>
          <a:p>
            <a:pPr>
              <a:lnSpc>
                <a:spcPts val="3150"/>
              </a:lnSpc>
              <a:spcBef>
                <a:spcPts val="0"/>
              </a:spcBef>
            </a:pPr>
            <a:r>
              <a:rPr lang="ru-RU" sz="2899" dirty="0"/>
              <a:t>Труды: «Опровержение опровержения», «Рассуждение, выносящее решение относительно связи между религией и философией»</a:t>
            </a:r>
          </a:p>
          <a:p>
            <a:endParaRPr lang="ru-RU" sz="2899" dirty="0"/>
          </a:p>
        </p:txBody>
      </p:sp>
      <p:pic>
        <p:nvPicPr>
          <p:cNvPr id="4" name="Рисунок 3" descr="Аверроэс2.jpg"/>
          <p:cNvPicPr>
            <a:picLocks noChangeAspect="1"/>
          </p:cNvPicPr>
          <p:nvPr/>
        </p:nvPicPr>
        <p:blipFill>
          <a:blip r:embed="rId2" cstate="print"/>
          <a:stretch>
            <a:fillRect/>
          </a:stretch>
        </p:blipFill>
        <p:spPr>
          <a:xfrm>
            <a:off x="647676" y="1620130"/>
            <a:ext cx="4140107" cy="6396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9764" y="630035"/>
            <a:ext cx="9504940" cy="7362754"/>
          </a:xfrm>
        </p:spPr>
        <p:txBody>
          <a:bodyPr>
            <a:normAutofit fontScale="77500" lnSpcReduction="20000"/>
          </a:bodyPr>
          <a:lstStyle/>
          <a:p>
            <a:pPr marL="0" indent="0">
              <a:buNone/>
            </a:pPr>
            <a:r>
              <a:rPr lang="ru-RU" dirty="0"/>
              <a:t>Роль философии — в познании Бога: </a:t>
            </a:r>
          </a:p>
          <a:p>
            <a:pPr marL="0" indent="0">
              <a:lnSpc>
                <a:spcPct val="120000"/>
              </a:lnSpc>
              <a:buNone/>
            </a:pPr>
            <a:r>
              <a:rPr lang="ru-RU" dirty="0"/>
              <a:t>«Если дело философии, говорим мы, заключается единственно лишь в исследовании и рассмотрении сущего в той мере, в какой оно содержит в себе указания на творца, то есть в той мере, в какой оно выступает как [совокупность] творений (а творения указывают на творца лишь постольку, поскольку познается способ их сотворения, и, чем полнее будет знание о способе их сотворения, тем полнее будет знание о творце), и если религия побуждает к рассмотрению сущего и настаивает на этом, то ясно, что обозначаемое этим именем с точки зрения религии либо обязательно, либо похвально».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67756" y="810055"/>
            <a:ext cx="9576952" cy="7182733"/>
          </a:xfrm>
        </p:spPr>
        <p:txBody>
          <a:bodyPr>
            <a:normAutofit fontScale="92500" lnSpcReduction="20000"/>
          </a:bodyPr>
          <a:lstStyle/>
          <a:p>
            <a:r>
              <a:rPr lang="ru-RU" dirty="0"/>
              <a:t>«Но возжелавшим познать Аллаха, благословенного и всевышнего, и его творения </a:t>
            </a:r>
            <a:r>
              <a:rPr lang="ru-RU" dirty="0">
                <a:solidFill>
                  <a:srgbClr val="FF0000"/>
                </a:solidFill>
              </a:rPr>
              <a:t>посредством доказательства предпочтительнее </a:t>
            </a:r>
            <a:r>
              <a:rPr lang="ru-RU" dirty="0"/>
              <a:t>или даже необходимо узнать сначала, каких видов бывает доказательство, каковы условия его [обоснованности]».</a:t>
            </a:r>
          </a:p>
          <a:p>
            <a:r>
              <a:rPr lang="ru-RU" dirty="0"/>
              <a:t>Три вида умозаключений: </a:t>
            </a:r>
          </a:p>
          <a:p>
            <a:r>
              <a:rPr lang="ru-RU" dirty="0"/>
              <a:t>1) аподиктические, или собственно научные; </a:t>
            </a:r>
          </a:p>
          <a:p>
            <a:r>
              <a:rPr lang="ru-RU" dirty="0"/>
              <a:t>2) диалектические, т.е. более или менее вероятные, </a:t>
            </a:r>
          </a:p>
          <a:p>
            <a:r>
              <a:rPr lang="ru-RU" dirty="0"/>
              <a:t>3) риторические, дающие лишь видимость объяснения.</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23740" y="540032"/>
            <a:ext cx="9720966" cy="7524765"/>
          </a:xfrm>
        </p:spPr>
        <p:txBody>
          <a:bodyPr>
            <a:normAutofit fontScale="85000" lnSpcReduction="20000"/>
          </a:bodyPr>
          <a:lstStyle/>
          <a:p>
            <a:r>
              <a:rPr lang="ru-RU" dirty="0"/>
              <a:t>В Коране два смысла: внешний (буквальный) и внутренний (аллегорический).</a:t>
            </a:r>
          </a:p>
          <a:p>
            <a:r>
              <a:rPr lang="ru-RU" dirty="0"/>
              <a:t>Аллегорический смысл доступен лишь </a:t>
            </a:r>
            <a:r>
              <a:rPr lang="ru-RU" dirty="0" err="1"/>
              <a:t>аподиктикам</a:t>
            </a:r>
            <a:r>
              <a:rPr lang="ru-RU" dirty="0"/>
              <a:t>, а риторикам и диалектикам — внешний смысл.</a:t>
            </a:r>
          </a:p>
          <a:p>
            <a:r>
              <a:rPr lang="ru-RU" dirty="0"/>
              <a:t>Об обычных людях:</a:t>
            </a:r>
          </a:p>
          <a:p>
            <a:r>
              <a:rPr lang="ru-RU" dirty="0"/>
              <a:t>«Что же касается тех, кто не принадлежит к числу ученых, то они обязаны понимать эти высказывания буквально, и </a:t>
            </a:r>
            <a:r>
              <a:rPr lang="ru-RU" dirty="0">
                <a:solidFill>
                  <a:srgbClr val="FF0000"/>
                </a:solidFill>
              </a:rPr>
              <a:t>аллегорическое толкование с их стороны было бы неверием</a:t>
            </a:r>
            <a:r>
              <a:rPr lang="ru-RU" dirty="0"/>
              <a:t>, поскольку оно вело бы к неверию. Поэтому мы полагаем, что со стороны любого, кто обязан верить в буквальный смысл [священных текстов], было бы неверием давать им аллегорическое толкование, поскольку таковое вело бы его к неверию».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11772" y="810055"/>
            <a:ext cx="9432936" cy="7182733"/>
          </a:xfrm>
        </p:spPr>
        <p:txBody>
          <a:bodyPr>
            <a:normAutofit/>
          </a:bodyPr>
          <a:lstStyle/>
          <a:p>
            <a:pPr marL="0" indent="0">
              <a:buNone/>
            </a:pPr>
            <a:r>
              <a:rPr lang="ru-RU" dirty="0"/>
              <a:t>«Следует </a:t>
            </a:r>
            <a:r>
              <a:rPr lang="ru-RU" dirty="0">
                <a:solidFill>
                  <a:srgbClr val="FF0000"/>
                </a:solidFill>
              </a:rPr>
              <a:t>запрещать</a:t>
            </a:r>
            <a:r>
              <a:rPr lang="ru-RU" dirty="0"/>
              <a:t> те его книги, которые содержат в себе эту [богословскую] науку, [всем], </a:t>
            </a:r>
            <a:r>
              <a:rPr lang="ru-RU" dirty="0">
                <a:solidFill>
                  <a:srgbClr val="FF0000"/>
                </a:solidFill>
              </a:rPr>
              <a:t>кроме ученых</a:t>
            </a:r>
            <a:r>
              <a:rPr lang="ru-RU" dirty="0"/>
              <a:t>, так же как им следует запрещать аподиктические книги недостойным их людям, хотя вред, причиняемый людям аподиктическими книгами, и легче, поскольку с аподиктическими книгами знакомятся по большей части лишь обладатели высоких природных задатков».</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360012"/>
            <a:ext cx="10368915" cy="7632780"/>
          </a:xfrm>
        </p:spPr>
        <p:txBody>
          <a:bodyPr>
            <a:normAutofit fontScale="62500" lnSpcReduction="20000"/>
          </a:bodyPr>
          <a:lstStyle/>
          <a:p>
            <a:pPr marL="0" indent="0" algn="ctr">
              <a:buNone/>
            </a:pPr>
            <a:r>
              <a:rPr lang="ru-RU" sz="5900" b="1" dirty="0"/>
              <a:t>«</a:t>
            </a:r>
            <a:r>
              <a:rPr lang="ru-RU" sz="5900" b="1" dirty="0" err="1"/>
              <a:t>Прослогион</a:t>
            </a:r>
            <a:r>
              <a:rPr lang="ru-RU" sz="5900" b="1" dirty="0"/>
              <a:t>»</a:t>
            </a:r>
          </a:p>
          <a:p>
            <a:pPr marL="0" indent="0">
              <a:lnSpc>
                <a:spcPct val="130000"/>
              </a:lnSpc>
              <a:buNone/>
            </a:pPr>
            <a:r>
              <a:rPr lang="ru-RU" sz="5300" dirty="0"/>
              <a:t>«Или, может быть, сущности такой нет, коль скоро сказал безумец в сердце своем: "нет Бога" (</a:t>
            </a:r>
            <a:r>
              <a:rPr lang="ru-RU" sz="5300" dirty="0" err="1"/>
              <a:t>Пс</a:t>
            </a:r>
            <a:r>
              <a:rPr lang="ru-RU" sz="5300" dirty="0"/>
              <a:t>. 13, 1)? Но даже и сам этот безумец разумеет, что я говорю, когда слышит: "</a:t>
            </a:r>
            <a:r>
              <a:rPr lang="ru-RU" sz="5300" dirty="0">
                <a:solidFill>
                  <a:srgbClr val="FF0000"/>
                </a:solidFill>
              </a:rPr>
              <a:t>нечто, более чего нельзя ничего помыслить</a:t>
            </a:r>
            <a:r>
              <a:rPr lang="ru-RU" sz="5300" dirty="0"/>
              <a:t>"; и то, что он разумеет, есть в его разуме, хотя он и не разумеет, что оно есть. Ибо одно дело, если вещь есть в разуме, а другое, если разум мыслит ее как ту, которая есть. Так, когда живописец замышляет то, что ему предстоит делать, он имеет в своем разуме нечто; однако он не мыслит того, что он еще не делал, как то, что есть.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95748" y="450021"/>
            <a:ext cx="9648958" cy="7542767"/>
          </a:xfrm>
        </p:spPr>
        <p:txBody>
          <a:bodyPr>
            <a:normAutofit fontScale="92500" lnSpcReduction="10000"/>
          </a:bodyPr>
          <a:lstStyle/>
          <a:p>
            <a:r>
              <a:rPr lang="ru-RU" dirty="0"/>
              <a:t>Против </a:t>
            </a:r>
            <a:r>
              <a:rPr lang="ru-RU" dirty="0" err="1"/>
              <a:t>аль-Газали</a:t>
            </a:r>
            <a:r>
              <a:rPr lang="ru-RU" dirty="0"/>
              <a:t>:</a:t>
            </a:r>
          </a:p>
          <a:p>
            <a:r>
              <a:rPr lang="ru-RU" dirty="0"/>
              <a:t>Предположение о </a:t>
            </a:r>
            <a:r>
              <a:rPr lang="ru-RU" dirty="0" err="1"/>
              <a:t>сотворенности</a:t>
            </a:r>
            <a:r>
              <a:rPr lang="ru-RU" dirty="0"/>
              <a:t> мира приводит к разного рода противоречиям, приводящим к неправильному пониманию Бога. </a:t>
            </a:r>
          </a:p>
          <a:p>
            <a:r>
              <a:rPr lang="ru-RU" dirty="0"/>
              <a:t>1. Если предположить, что Бог творит мир, то, следовательно, у Бога чего-то не достает, что умаляет Его собственную природу. </a:t>
            </a:r>
          </a:p>
          <a:p>
            <a:r>
              <a:rPr lang="ru-RU" dirty="0"/>
              <a:t>2. Если Бог вечен, и воля Бога также вечна, то непонятно, откуда берется начало мира? </a:t>
            </a:r>
          </a:p>
          <a:p>
            <a:r>
              <a:rPr lang="ru-RU" dirty="0"/>
              <a:t>3. Если Бог неизменен, то откуда в мире изменения?</a:t>
            </a:r>
          </a:p>
          <a:p>
            <a:r>
              <a:rPr lang="ru-RU" dirty="0"/>
              <a:t>Следовательно, мир вечен, как и Бог.</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540032"/>
            <a:ext cx="10368915" cy="7178661"/>
          </a:xfrm>
        </p:spPr>
        <p:txBody>
          <a:bodyPr/>
          <a:lstStyle/>
          <a:p>
            <a:r>
              <a:rPr lang="ru-RU" dirty="0"/>
              <a:t>Бог – </a:t>
            </a:r>
            <a:r>
              <a:rPr lang="ru-RU" dirty="0" err="1"/>
              <a:t>перводвигатель</a:t>
            </a:r>
            <a:r>
              <a:rPr lang="ru-RU" dirty="0"/>
              <a:t> и мыслит лишь Себя.</a:t>
            </a:r>
          </a:p>
          <a:p>
            <a:r>
              <a:rPr lang="ru-RU" dirty="0" err="1"/>
              <a:t>Аристотелизм</a:t>
            </a:r>
            <a:r>
              <a:rPr lang="ru-RU" dirty="0"/>
              <a:t> в вопросе об универсалиях: универсалии существуют только в материи, но потенциально, и актуализировать их может Бог. </a:t>
            </a:r>
          </a:p>
          <a:p>
            <a:r>
              <a:rPr lang="ru-RU" dirty="0"/>
              <a:t>Причинность существует, ведь Бог дал миру гармонию.</a:t>
            </a:r>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450022"/>
            <a:ext cx="10368915" cy="7268670"/>
          </a:xfrm>
        </p:spPr>
        <p:txBody>
          <a:bodyPr>
            <a:normAutofit/>
          </a:bodyPr>
          <a:lstStyle/>
          <a:p>
            <a:r>
              <a:rPr lang="ru-RU" dirty="0"/>
              <a:t>Душа — это форма тела, и поэтому умирает вместе со смертью тела. Умирает лишь растительная и животная души, которые давали индивидуальность человеку. Разумная душа не умирает, она вечна, поэтому со смертью человека разумная душа сливается с божественным разумом.</a:t>
            </a:r>
          </a:p>
          <a:p>
            <a:r>
              <a:rPr lang="ru-RU" dirty="0"/>
              <a:t>Общение с Богом невозможно.</a:t>
            </a:r>
          </a:p>
          <a:p>
            <a:endParaRPr lang="ru-RU"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791" y="346035"/>
            <a:ext cx="10368915" cy="1071096"/>
          </a:xfrm>
        </p:spPr>
        <p:txBody>
          <a:bodyPr/>
          <a:lstStyle/>
          <a:p>
            <a:r>
              <a:rPr lang="ru-RU" dirty="0"/>
              <a:t>Еврейская философия</a:t>
            </a:r>
          </a:p>
        </p:txBody>
      </p:sp>
      <p:sp>
        <p:nvSpPr>
          <p:cNvPr id="3" name="Содержимое 2"/>
          <p:cNvSpPr>
            <a:spLocks noGrp="1"/>
          </p:cNvSpPr>
          <p:nvPr>
            <p:ph idx="1"/>
          </p:nvPr>
        </p:nvSpPr>
        <p:spPr>
          <a:xfrm>
            <a:off x="575793" y="1689311"/>
            <a:ext cx="10368915" cy="6029376"/>
          </a:xfrm>
        </p:spPr>
        <p:txBody>
          <a:bodyPr>
            <a:normAutofit fontScale="92500" lnSpcReduction="10000"/>
          </a:bodyPr>
          <a:lstStyle/>
          <a:p>
            <a:r>
              <a:rPr lang="ru-RU" dirty="0"/>
              <a:t>Иудеи, жившие в рассеянии, в основном были сконцентрированы в арабских странах и пользовались теми же философскими источниками, что и арабы. И писали большей частью по-арабски.</a:t>
            </a:r>
          </a:p>
          <a:p>
            <a:r>
              <a:rPr lang="ru-RU" dirty="0"/>
              <a:t>Религиозная основа иудейской философии: </a:t>
            </a:r>
            <a:r>
              <a:rPr lang="ru-RU" i="1" dirty="0"/>
              <a:t>Тора</a:t>
            </a:r>
            <a:r>
              <a:rPr lang="ru-RU" dirty="0"/>
              <a:t> (Пятикнижие Моисея) и </a:t>
            </a:r>
            <a:r>
              <a:rPr lang="ru-RU" i="1" dirty="0"/>
              <a:t>Талмуд</a:t>
            </a:r>
            <a:r>
              <a:rPr lang="ru-RU" dirty="0"/>
              <a:t> (букв. учение) – кодекс вероисповедной и морально-юридической мудрости евреев. </a:t>
            </a:r>
          </a:p>
          <a:p>
            <a:r>
              <a:rPr lang="ru-RU" dirty="0"/>
              <a:t>Отсутствие проблем отношения со светской властью, ведь жили под властью арабов.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3" y="810056"/>
            <a:ext cx="10368915" cy="6908634"/>
          </a:xfrm>
        </p:spPr>
        <p:txBody>
          <a:bodyPr>
            <a:normAutofit lnSpcReduction="10000"/>
          </a:bodyPr>
          <a:lstStyle/>
          <a:p>
            <a:r>
              <a:rPr lang="ru-RU" dirty="0"/>
              <a:t>Мистическое направление, связанное с учением </a:t>
            </a:r>
            <a:r>
              <a:rPr lang="ru-RU" i="1" dirty="0"/>
              <a:t>Каббалы</a:t>
            </a:r>
            <a:r>
              <a:rPr lang="ru-RU" dirty="0"/>
              <a:t> (букв. предание). Каббала состоит из двух книг, называющихся «</a:t>
            </a:r>
            <a:r>
              <a:rPr lang="ru-RU" dirty="0" err="1"/>
              <a:t>Зогар</a:t>
            </a:r>
            <a:r>
              <a:rPr lang="ru-RU" dirty="0"/>
              <a:t>» («Сияние») и «</a:t>
            </a:r>
            <a:r>
              <a:rPr lang="ru-RU" dirty="0" err="1"/>
              <a:t>Сефер</a:t>
            </a:r>
            <a:r>
              <a:rPr lang="ru-RU" dirty="0"/>
              <a:t> </a:t>
            </a:r>
            <a:r>
              <a:rPr lang="ru-RU" dirty="0" err="1"/>
              <a:t>Иецира</a:t>
            </a:r>
            <a:r>
              <a:rPr lang="ru-RU" dirty="0"/>
              <a:t>» («Книга творения»). «</a:t>
            </a:r>
            <a:r>
              <a:rPr lang="ru-RU" dirty="0" err="1"/>
              <a:t>Зогар</a:t>
            </a:r>
            <a:r>
              <a:rPr lang="ru-RU" dirty="0"/>
              <a:t>» — аллегорический комментарий к Торе. Большая роль придается 22 буквам алфавита и первым десяти цифрам. </a:t>
            </a:r>
          </a:p>
          <a:p>
            <a:r>
              <a:rPr lang="ru-RU" dirty="0"/>
              <a:t>Гностические, неопифагорейские и неоплатонические элементы. В основе лежит учение о непознаваемом </a:t>
            </a:r>
            <a:r>
              <a:rPr lang="ru-RU" dirty="0" err="1"/>
              <a:t>Энсофе</a:t>
            </a:r>
            <a:r>
              <a:rPr lang="ru-RU" dirty="0"/>
              <a:t> (бесконечном).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360012"/>
            <a:ext cx="10368915" cy="7358678"/>
          </a:xfrm>
        </p:spPr>
        <p:txBody>
          <a:bodyPr>
            <a:normAutofit fontScale="92500"/>
          </a:bodyPr>
          <a:lstStyle/>
          <a:p>
            <a:pPr marL="0" indent="0" algn="ctr">
              <a:buNone/>
            </a:pPr>
            <a:r>
              <a:rPr lang="ru-RU" i="1" dirty="0" err="1"/>
              <a:t>Саадия</a:t>
            </a:r>
            <a:r>
              <a:rPr lang="ru-RU" i="1" dirty="0"/>
              <a:t> бен </a:t>
            </a:r>
            <a:r>
              <a:rPr lang="ru-RU" i="1" dirty="0" err="1"/>
              <a:t>Йосеф</a:t>
            </a:r>
            <a:r>
              <a:rPr lang="ru-RU" dirty="0"/>
              <a:t> (892—942). </a:t>
            </a:r>
          </a:p>
          <a:p>
            <a:r>
              <a:rPr lang="ru-RU" dirty="0"/>
              <a:t>Перевел на арабский язык Ветхий Завет.</a:t>
            </a:r>
          </a:p>
          <a:p>
            <a:r>
              <a:rPr lang="ru-RU" dirty="0"/>
              <a:t>«Комментарий к книге </a:t>
            </a:r>
            <a:r>
              <a:rPr lang="ru-RU" dirty="0" err="1"/>
              <a:t>Йецира</a:t>
            </a:r>
            <a:r>
              <a:rPr lang="ru-RU" dirty="0"/>
              <a:t>» и «Книга о верованиях и мнениях». Цель — согласовать философию и еврейское религиозное учение. </a:t>
            </a:r>
          </a:p>
          <a:p>
            <a:r>
              <a:rPr lang="ru-RU" dirty="0"/>
              <a:t>Вопрос о доказательстве существования Бога. </a:t>
            </a:r>
          </a:p>
          <a:p>
            <a:r>
              <a:rPr lang="ru-RU" dirty="0"/>
              <a:t>Мир  не вечен, а имеет начало во времени, поскольку Вселенная конечна и сложна. Гипотеза о бесконечном количестве прошедшего времени противоречива. Мир был сотворен из ничего. Против неоплатонического учения об эманации.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0334E17-96BE-40C8-B74C-27499D15AA62}"/>
              </a:ext>
            </a:extLst>
          </p:cNvPr>
          <p:cNvSpPr>
            <a:spLocks noGrp="1"/>
          </p:cNvSpPr>
          <p:nvPr>
            <p:ph idx="1"/>
          </p:nvPr>
        </p:nvSpPr>
        <p:spPr>
          <a:xfrm>
            <a:off x="575791" y="509866"/>
            <a:ext cx="10368915" cy="7208824"/>
          </a:xfrm>
        </p:spPr>
        <p:txBody>
          <a:bodyPr>
            <a:normAutofit fontScale="92500" lnSpcReduction="10000"/>
          </a:bodyPr>
          <a:lstStyle/>
          <a:p>
            <a:r>
              <a:rPr lang="ru-RU" dirty="0"/>
              <a:t>Бог бестелесен и имеет атрибуты, главные из которых — Жизнь, Сила и Мудрость, причем это не затрагивает Его единства. Бог – не Троица.</a:t>
            </a:r>
          </a:p>
          <a:p>
            <a:r>
              <a:rPr lang="ru-RU" dirty="0"/>
              <a:t>Душа человека создана Богом вместе с телом, с которым она соединена естественным образом. После смерти душа засыпает; она воскреснет в последний день и соединится со своим телом, чтобы предстать перед судом и получить либо награду, либо наказание. </a:t>
            </a:r>
          </a:p>
          <a:p>
            <a:r>
              <a:rPr lang="ru-RU" dirty="0"/>
              <a:t>Человеческий разум способен распознать основные этические истины без помощи откровения. Разум сам может обнаружить потребность в Законе.</a:t>
            </a:r>
          </a:p>
          <a:p>
            <a:endParaRPr lang="ru-RU" dirty="0"/>
          </a:p>
        </p:txBody>
      </p:sp>
    </p:spTree>
    <p:extLst>
      <p:ext uri="{BB962C8B-B14F-4D97-AF65-F5344CB8AC3E}">
        <p14:creationId xmlns:p14="http://schemas.microsoft.com/office/powerpoint/2010/main" val="368419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9B1F82-3C22-4BD9-9E70-2557DC46C7D0}"/>
              </a:ext>
            </a:extLst>
          </p:cNvPr>
          <p:cNvSpPr>
            <a:spLocks noGrp="1"/>
          </p:cNvSpPr>
          <p:nvPr>
            <p:ph type="title"/>
          </p:nvPr>
        </p:nvSpPr>
        <p:spPr>
          <a:xfrm>
            <a:off x="575791" y="346032"/>
            <a:ext cx="10368915" cy="980369"/>
          </a:xfrm>
        </p:spPr>
        <p:txBody>
          <a:bodyPr>
            <a:normAutofit fontScale="90000"/>
          </a:bodyPr>
          <a:lstStyle/>
          <a:p>
            <a:r>
              <a:rPr lang="ru-RU" sz="3529" i="1" dirty="0"/>
              <a:t>Соломон Ибн </a:t>
            </a:r>
            <a:r>
              <a:rPr lang="ru-RU" sz="3529" i="1" dirty="0" err="1"/>
              <a:t>Гебироль</a:t>
            </a:r>
            <a:r>
              <a:rPr lang="ru-RU" sz="3529" dirty="0"/>
              <a:t> (</a:t>
            </a:r>
            <a:r>
              <a:rPr lang="ru-RU" sz="3529" dirty="0" err="1"/>
              <a:t>Авицеброн</a:t>
            </a:r>
            <a:r>
              <a:rPr lang="ru-RU" sz="3529" dirty="0"/>
              <a:t>) </a:t>
            </a:r>
            <a:br>
              <a:rPr lang="ru-RU" sz="3529" dirty="0"/>
            </a:br>
            <a:r>
              <a:rPr lang="ru-RU" sz="3529" dirty="0"/>
              <a:t>(1021— </a:t>
            </a:r>
            <a:r>
              <a:rPr lang="ru-RU" sz="3529" dirty="0" err="1"/>
              <a:t>ок</a:t>
            </a:r>
            <a:r>
              <a:rPr lang="ru-RU" sz="3529" dirty="0"/>
              <a:t>. 1058)</a:t>
            </a:r>
          </a:p>
        </p:txBody>
      </p:sp>
      <p:pic>
        <p:nvPicPr>
          <p:cNvPr id="5" name="Объект 4">
            <a:extLst>
              <a:ext uri="{FF2B5EF4-FFF2-40B4-BE49-F238E27FC236}">
                <a16:creationId xmlns:a16="http://schemas.microsoft.com/office/drawing/2014/main" id="{5161350B-8EAA-41C2-80B2-C82B968DAD9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27171" y="1375553"/>
            <a:ext cx="2966551" cy="6343137"/>
          </a:xfrm>
        </p:spPr>
      </p:pic>
      <p:sp>
        <p:nvSpPr>
          <p:cNvPr id="6" name="TextBox 5">
            <a:extLst>
              <a:ext uri="{FF2B5EF4-FFF2-40B4-BE49-F238E27FC236}">
                <a16:creationId xmlns:a16="http://schemas.microsoft.com/office/drawing/2014/main" id="{2D742085-A462-429F-B77D-090CF30D97D4}"/>
              </a:ext>
            </a:extLst>
          </p:cNvPr>
          <p:cNvSpPr txBox="1"/>
          <p:nvPr/>
        </p:nvSpPr>
        <p:spPr>
          <a:xfrm>
            <a:off x="3219898" y="7949458"/>
            <a:ext cx="5806512" cy="441339"/>
          </a:xfrm>
          <a:prstGeom prst="rect">
            <a:avLst/>
          </a:prstGeom>
          <a:noFill/>
        </p:spPr>
        <p:txBody>
          <a:bodyPr wrap="square" rtlCol="0">
            <a:spAutoFit/>
          </a:bodyPr>
          <a:lstStyle/>
          <a:p>
            <a:r>
              <a:rPr lang="ru-RU" sz="2268" dirty="0"/>
              <a:t>Памятник ибн </a:t>
            </a:r>
            <a:r>
              <a:rPr lang="ru-RU" sz="2268" dirty="0" err="1"/>
              <a:t>Гебиролю</a:t>
            </a:r>
            <a:r>
              <a:rPr lang="ru-RU" sz="2268" dirty="0"/>
              <a:t> в Израиле</a:t>
            </a:r>
          </a:p>
        </p:txBody>
      </p:sp>
    </p:spTree>
    <p:extLst>
      <p:ext uri="{BB962C8B-B14F-4D97-AF65-F5344CB8AC3E}">
        <p14:creationId xmlns:p14="http://schemas.microsoft.com/office/powerpoint/2010/main" val="41066958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5791" y="450022"/>
            <a:ext cx="10368915" cy="7268670"/>
          </a:xfrm>
        </p:spPr>
        <p:txBody>
          <a:bodyPr>
            <a:normAutofit fontScale="92500" lnSpcReduction="20000"/>
          </a:bodyPr>
          <a:lstStyle/>
          <a:p>
            <a:r>
              <a:rPr lang="ru-RU" dirty="0"/>
              <a:t>«Источник жизни», </a:t>
            </a:r>
          </a:p>
          <a:p>
            <a:r>
              <a:rPr lang="ru-RU" dirty="0"/>
              <a:t>«Совершенствование качеств души».</a:t>
            </a:r>
          </a:p>
          <a:p>
            <a:r>
              <a:rPr lang="ru-RU" dirty="0"/>
              <a:t>Исходил из аристотелевских и неоплатонических положений. </a:t>
            </a:r>
          </a:p>
          <a:p>
            <a:r>
              <a:rPr lang="ru-RU" dirty="0"/>
              <a:t>В «Источнике…» ни одной цитаты из Библии.</a:t>
            </a:r>
          </a:p>
          <a:p>
            <a:r>
              <a:rPr lang="ru-RU" dirty="0"/>
              <a:t>Иерархия бытия. Первое Действующее (Единое) и Последнее Претерпевающее (материя, предел множественности). Между ними посредствующие субстанции.</a:t>
            </a:r>
          </a:p>
          <a:p>
            <a:r>
              <a:rPr lang="ru-RU" dirty="0"/>
              <a:t>Первая Сущность «превыше всех вещей и бесконечна». А будучи бесконечной, она превосходит наше понимание и усматривается человеком только благодаря происходящим из нее вещам.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D8F86DE-B8A5-498E-81A1-3EABAFBB11CA}"/>
              </a:ext>
            </a:extLst>
          </p:cNvPr>
          <p:cNvSpPr>
            <a:spLocks noGrp="1"/>
          </p:cNvSpPr>
          <p:nvPr>
            <p:ph idx="1"/>
          </p:nvPr>
        </p:nvSpPr>
        <p:spPr>
          <a:xfrm>
            <a:off x="575791" y="600594"/>
            <a:ext cx="10368915" cy="7118097"/>
          </a:xfrm>
        </p:spPr>
        <p:txBody>
          <a:bodyPr>
            <a:normAutofit fontScale="85000" lnSpcReduction="20000"/>
          </a:bodyPr>
          <a:lstStyle/>
          <a:p>
            <a:r>
              <a:rPr lang="ru-RU" dirty="0"/>
              <a:t>Неоплатоническая картина </a:t>
            </a:r>
            <a:r>
              <a:rPr lang="ru-RU" dirty="0" err="1"/>
              <a:t>эманационного</a:t>
            </a:r>
            <a:r>
              <a:rPr lang="ru-RU" dirty="0"/>
              <a:t> происхождения мира и иудейский креационизм. Вместо неоплатонического истечения из безличного Единого — творческая деятельность божественной воли. Воля Бога есть Его главный, деятельный атрибут, но Сам Бог остается за пределами нашего понимания. </a:t>
            </a:r>
          </a:p>
          <a:p>
            <a:r>
              <a:rPr lang="ru-RU" dirty="0"/>
              <a:t>Бог своей волей </a:t>
            </a:r>
            <a:r>
              <a:rPr lang="ru-RU" dirty="0" err="1"/>
              <a:t>эманационно</a:t>
            </a:r>
            <a:r>
              <a:rPr lang="ru-RU" dirty="0"/>
              <a:t> порождает вселенную, состоящую из материи и формы, в котором уже действуют неоплатонические принципы эманации и аристотелевская структура мира (материя и форма). </a:t>
            </a:r>
          </a:p>
          <a:p>
            <a:r>
              <a:rPr lang="ru-RU" dirty="0" err="1"/>
              <a:t>Гилеморфизм</a:t>
            </a:r>
            <a:r>
              <a:rPr lang="ru-RU" dirty="0"/>
              <a:t>. Для значительного числа христианских теологов станет надежным рецептом, позволяющим отличить тварей от Творца.</a:t>
            </a:r>
          </a:p>
          <a:p>
            <a:endParaRPr lang="ru-RU" dirty="0"/>
          </a:p>
        </p:txBody>
      </p:sp>
    </p:spTree>
    <p:extLst>
      <p:ext uri="{BB962C8B-B14F-4D97-AF65-F5344CB8AC3E}">
        <p14:creationId xmlns:p14="http://schemas.microsoft.com/office/powerpoint/2010/main" val="33101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13399</TotalTime>
  <Words>23044</Words>
  <Application>Microsoft Office PowerPoint</Application>
  <PresentationFormat>Произвольный</PresentationFormat>
  <Paragraphs>1061</Paragraphs>
  <Slides>293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293</vt:i4>
      </vt:variant>
    </vt:vector>
  </HeadingPairs>
  <TitlesOfParts>
    <vt:vector size="296" baseType="lpstr">
      <vt:lpstr>Arial</vt:lpstr>
      <vt:lpstr>Calibri</vt:lpstr>
      <vt:lpstr>Тема Office</vt:lpstr>
      <vt:lpstr>СХОЛАСТИКА</vt:lpstr>
      <vt:lpstr>Презентация PowerPoint</vt:lpstr>
      <vt:lpstr>Презентация PowerPoint</vt:lpstr>
      <vt:lpstr>Петр Дамиани (1007-1072)</vt:lpstr>
      <vt:lpstr>Ансельм Кентерберийский (1033-1109)</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Петр Абеляр (1079–1142)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Бернард Клервоский (1091-1153)</vt:lpstr>
      <vt:lpstr>Презентация PowerPoint</vt:lpstr>
      <vt:lpstr>Презентация PowerPoint</vt:lpstr>
      <vt:lpstr>Шартрская школа</vt:lpstr>
      <vt:lpstr>Фульберт (ум. 1028 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Сен-Викторская школа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Мусульманская философия</vt:lpstr>
      <vt:lpstr>Презентация PowerPoint</vt:lpstr>
      <vt:lpstr>Аль-Фараби (870-950)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Ибн Сина (980-1037) </vt:lpstr>
      <vt:lpstr>Презентация PowerPoint</vt:lpstr>
      <vt:lpstr>Презентация PowerPoint</vt:lpstr>
      <vt:lpstr>Презентация PowerPoint</vt:lpstr>
      <vt:lpstr>Презентация PowerPoint</vt:lpstr>
      <vt:lpstr>аль-Газали (1059-1111)</vt:lpstr>
      <vt:lpstr>Презентация PowerPoint</vt:lpstr>
      <vt:lpstr>Презентация PowerPoint</vt:lpstr>
      <vt:lpstr>Презентация PowerPoint</vt:lpstr>
      <vt:lpstr>Ибн-Рушд (Аверроэс) (1126–1198)</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Еврейская философия</vt:lpstr>
      <vt:lpstr>Презентация PowerPoint</vt:lpstr>
      <vt:lpstr>Презентация PowerPoint</vt:lpstr>
      <vt:lpstr>Презентация PowerPoint</vt:lpstr>
      <vt:lpstr>Соломон Ибн Гебироль (Авицеброн)  (1021— ок. 1058)</vt:lpstr>
      <vt:lpstr>Презентация PowerPoint</vt:lpstr>
      <vt:lpstr>Презентация PowerPoint</vt:lpstr>
      <vt:lpstr>Презентация PowerPoint</vt:lpstr>
      <vt:lpstr>Презентация PowerPoint</vt:lpstr>
      <vt:lpstr>Презентация PowerPoint</vt:lpstr>
      <vt:lpstr>Моисей Маймонид (Моше бен Маймон) (1135–1204)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Сигер Брабантский  (ок. 1240 — между 1281–1284 гг.)</vt:lpstr>
      <vt:lpstr>Презентация PowerPoint</vt:lpstr>
      <vt:lpstr>Презентация PowerPoint</vt:lpstr>
      <vt:lpstr>Презентация PowerPoint</vt:lpstr>
      <vt:lpstr>Домини́к де Гусма́н Гарсе́с </vt:lpstr>
      <vt:lpstr>Презентация PowerPoint</vt:lpstr>
      <vt:lpstr>Джотто. Франциск Ассизский отказывается  от имущества. </vt:lpstr>
      <vt:lpstr>Альберт Великий  (Альберт фон Больштедт)  (ок. 1200 - 1280)</vt:lpstr>
      <vt:lpstr>Презентация PowerPoint</vt:lpstr>
      <vt:lpstr>Презентация PowerPoint</vt:lpstr>
      <vt:lpstr>Презентация PowerPoint</vt:lpstr>
      <vt:lpstr>Презентация PowerPoint</vt:lpstr>
      <vt:lpstr>Фома Аквинский  (1225 или 1226 - 1274)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Доказательства бытия Бога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Роберт Гроссетест,  епископ Линкольнский (1170-1253)</vt:lpstr>
      <vt:lpstr>Презентация PowerPoint</vt:lpstr>
      <vt:lpstr>Презентация PowerPoint</vt:lpstr>
      <vt:lpstr>Презентация PowerPoint</vt:lpstr>
      <vt:lpstr>Презентация PowerPoint</vt:lpstr>
      <vt:lpstr>Роджер Бэкон (1214 (или 1219) - 1292)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Иоанн Дунс Скот (1266-1308)</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Уильям Оккам  (ок. 1280 – 1347)</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Петр Абеляр (1079–1142)</dc:title>
  <dc:creator>lega.v</dc:creator>
  <cp:lastModifiedBy>Виктор Лега</cp:lastModifiedBy>
  <cp:revision>953</cp:revision>
  <dcterms:created xsi:type="dcterms:W3CDTF">2012-09-15T07:18:39Z</dcterms:created>
  <dcterms:modified xsi:type="dcterms:W3CDTF">2023-07-05T15:24:16Z</dcterms:modified>
</cp:coreProperties>
</file>