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1052" r:id="rId2"/>
    <p:sldId id="1053" r:id="rId3"/>
    <p:sldId id="1054" r:id="rId4"/>
    <p:sldId id="1055" r:id="rId5"/>
    <p:sldId id="1056" r:id="rId6"/>
    <p:sldId id="1057" r:id="rId7"/>
    <p:sldId id="1058" r:id="rId8"/>
    <p:sldId id="1059" r:id="rId9"/>
    <p:sldId id="1060" r:id="rId10"/>
    <p:sldId id="1064" r:id="rId11"/>
    <p:sldId id="1065" r:id="rId12"/>
    <p:sldId id="1066" r:id="rId13"/>
    <p:sldId id="1067" r:id="rId14"/>
    <p:sldId id="1061" r:id="rId15"/>
    <p:sldId id="1068" r:id="rId16"/>
    <p:sldId id="1062" r:id="rId17"/>
    <p:sldId id="1069" r:id="rId18"/>
    <p:sldId id="1070" r:id="rId19"/>
    <p:sldId id="1063" r:id="rId20"/>
    <p:sldId id="1071" r:id="rId21"/>
    <p:sldId id="1072" r:id="rId22"/>
    <p:sldId id="1073" r:id="rId23"/>
    <p:sldId id="1074" r:id="rId24"/>
    <p:sldId id="1075" r:id="rId25"/>
    <p:sldId id="1076" r:id="rId26"/>
    <p:sldId id="1077" r:id="rId27"/>
    <p:sldId id="907" r:id="rId28"/>
    <p:sldId id="908" r:id="rId29"/>
    <p:sldId id="465" r:id="rId30"/>
    <p:sldId id="466" r:id="rId31"/>
    <p:sldId id="1078" r:id="rId32"/>
    <p:sldId id="1079" r:id="rId33"/>
    <p:sldId id="1080" r:id="rId34"/>
    <p:sldId id="1081" r:id="rId35"/>
    <p:sldId id="1082" r:id="rId36"/>
    <p:sldId id="1083" r:id="rId37"/>
    <p:sldId id="1084" r:id="rId38"/>
    <p:sldId id="1085" r:id="rId39"/>
    <p:sldId id="1086" r:id="rId40"/>
    <p:sldId id="1087" r:id="rId41"/>
    <p:sldId id="1088" r:id="rId42"/>
    <p:sldId id="1089" r:id="rId43"/>
    <p:sldId id="1090" r:id="rId44"/>
    <p:sldId id="1091" r:id="rId45"/>
    <p:sldId id="1092" r:id="rId46"/>
    <p:sldId id="1093" r:id="rId47"/>
    <p:sldId id="1094" r:id="rId48"/>
    <p:sldId id="1095" r:id="rId49"/>
    <p:sldId id="1096" r:id="rId50"/>
    <p:sldId id="1097" r:id="rId51"/>
    <p:sldId id="1098" r:id="rId52"/>
    <p:sldId id="1099" r:id="rId53"/>
    <p:sldId id="1100" r:id="rId54"/>
    <p:sldId id="1101" r:id="rId55"/>
    <p:sldId id="1102" r:id="rId56"/>
    <p:sldId id="1103" r:id="rId57"/>
    <p:sldId id="1104" r:id="rId58"/>
    <p:sldId id="1105" r:id="rId59"/>
    <p:sldId id="1106" r:id="rId60"/>
    <p:sldId id="1107" r:id="rId61"/>
    <p:sldId id="1108" r:id="rId62"/>
    <p:sldId id="1109" r:id="rId63"/>
    <p:sldId id="1110" r:id="rId64"/>
    <p:sldId id="1111" r:id="rId65"/>
    <p:sldId id="1112" r:id="rId66"/>
    <p:sldId id="1113" r:id="rId67"/>
    <p:sldId id="1114" r:id="rId68"/>
    <p:sldId id="1115" r:id="rId69"/>
    <p:sldId id="1116" r:id="rId70"/>
    <p:sldId id="1117" r:id="rId71"/>
    <p:sldId id="1118" r:id="rId72"/>
    <p:sldId id="1119" r:id="rId73"/>
    <p:sldId id="1120" r:id="rId74"/>
    <p:sldId id="1202" r:id="rId75"/>
    <p:sldId id="1121" r:id="rId76"/>
    <p:sldId id="1122" r:id="rId77"/>
    <p:sldId id="1123" r:id="rId78"/>
    <p:sldId id="1124" r:id="rId79"/>
    <p:sldId id="1125" r:id="rId80"/>
    <p:sldId id="948" r:id="rId81"/>
    <p:sldId id="1126" r:id="rId82"/>
    <p:sldId id="1127" r:id="rId83"/>
    <p:sldId id="1128" r:id="rId84"/>
    <p:sldId id="1129" r:id="rId85"/>
    <p:sldId id="376" r:id="rId86"/>
    <p:sldId id="793" r:id="rId87"/>
    <p:sldId id="476" r:id="rId88"/>
    <p:sldId id="885" r:id="rId89"/>
    <p:sldId id="468" r:id="rId90"/>
    <p:sldId id="571" r:id="rId91"/>
    <p:sldId id="469" r:id="rId92"/>
    <p:sldId id="884" r:id="rId93"/>
    <p:sldId id="794" r:id="rId94"/>
    <p:sldId id="467" r:id="rId95"/>
    <p:sldId id="883" r:id="rId96"/>
    <p:sldId id="377" r:id="rId97"/>
    <p:sldId id="882" r:id="rId98"/>
    <p:sldId id="471" r:id="rId99"/>
    <p:sldId id="378" r:id="rId100"/>
    <p:sldId id="881" r:id="rId101"/>
    <p:sldId id="472" r:id="rId102"/>
    <p:sldId id="572" r:id="rId103"/>
    <p:sldId id="880" r:id="rId104"/>
    <p:sldId id="473" r:id="rId105"/>
    <p:sldId id="879" r:id="rId106"/>
    <p:sldId id="474" r:id="rId107"/>
    <p:sldId id="660" r:id="rId108"/>
    <p:sldId id="979" r:id="rId109"/>
    <p:sldId id="980" r:id="rId110"/>
    <p:sldId id="981" r:id="rId111"/>
    <p:sldId id="982" r:id="rId112"/>
    <p:sldId id="983" r:id="rId113"/>
    <p:sldId id="984" r:id="rId114"/>
    <p:sldId id="985" r:id="rId115"/>
    <p:sldId id="986" r:id="rId116"/>
    <p:sldId id="987" r:id="rId117"/>
    <p:sldId id="988" r:id="rId118"/>
    <p:sldId id="989" r:id="rId119"/>
    <p:sldId id="990" r:id="rId120"/>
    <p:sldId id="991" r:id="rId121"/>
    <p:sldId id="992" r:id="rId122"/>
    <p:sldId id="993" r:id="rId123"/>
    <p:sldId id="994" r:id="rId124"/>
    <p:sldId id="995" r:id="rId125"/>
    <p:sldId id="996" r:id="rId126"/>
    <p:sldId id="770" r:id="rId127"/>
    <p:sldId id="997" r:id="rId128"/>
    <p:sldId id="931" r:id="rId129"/>
    <p:sldId id="949" r:id="rId130"/>
    <p:sldId id="950" r:id="rId131"/>
    <p:sldId id="951" r:id="rId132"/>
    <p:sldId id="952" r:id="rId133"/>
    <p:sldId id="953" r:id="rId134"/>
    <p:sldId id="1203" r:id="rId135"/>
    <p:sldId id="954" r:id="rId136"/>
    <p:sldId id="955" r:id="rId137"/>
    <p:sldId id="956" r:id="rId138"/>
    <p:sldId id="957" r:id="rId139"/>
    <p:sldId id="958" r:id="rId140"/>
    <p:sldId id="300" r:id="rId141"/>
    <p:sldId id="959" r:id="rId142"/>
    <p:sldId id="960" r:id="rId143"/>
    <p:sldId id="961" r:id="rId144"/>
    <p:sldId id="962" r:id="rId145"/>
    <p:sldId id="963" r:id="rId146"/>
    <p:sldId id="964" r:id="rId147"/>
    <p:sldId id="965" r:id="rId148"/>
    <p:sldId id="407" r:id="rId149"/>
    <p:sldId id="327" r:id="rId150"/>
    <p:sldId id="966" r:id="rId151"/>
    <p:sldId id="967" r:id="rId152"/>
    <p:sldId id="968" r:id="rId153"/>
    <p:sldId id="969" r:id="rId154"/>
    <p:sldId id="970" r:id="rId155"/>
    <p:sldId id="971" r:id="rId156"/>
    <p:sldId id="972" r:id="rId157"/>
    <p:sldId id="973" r:id="rId158"/>
    <p:sldId id="974" r:id="rId159"/>
    <p:sldId id="946" r:id="rId160"/>
    <p:sldId id="975" r:id="rId161"/>
    <p:sldId id="976" r:id="rId162"/>
    <p:sldId id="977" r:id="rId163"/>
    <p:sldId id="978" r:id="rId164"/>
    <p:sldId id="930" r:id="rId165"/>
    <p:sldId id="1130" r:id="rId166"/>
    <p:sldId id="1131" r:id="rId167"/>
    <p:sldId id="1132" r:id="rId168"/>
    <p:sldId id="1133" r:id="rId169"/>
    <p:sldId id="550" r:id="rId170"/>
    <p:sldId id="1134" r:id="rId171"/>
    <p:sldId id="401" r:id="rId172"/>
    <p:sldId id="1135" r:id="rId173"/>
    <p:sldId id="1136" r:id="rId174"/>
    <p:sldId id="1137" r:id="rId175"/>
    <p:sldId id="1138" r:id="rId176"/>
    <p:sldId id="1139" r:id="rId177"/>
    <p:sldId id="1140" r:id="rId178"/>
    <p:sldId id="1141" r:id="rId179"/>
    <p:sldId id="1142" r:id="rId180"/>
    <p:sldId id="1143" r:id="rId181"/>
    <p:sldId id="1144" r:id="rId182"/>
    <p:sldId id="1145" r:id="rId183"/>
    <p:sldId id="1146" r:id="rId184"/>
    <p:sldId id="1147" r:id="rId185"/>
    <p:sldId id="1148" r:id="rId186"/>
    <p:sldId id="1149" r:id="rId187"/>
    <p:sldId id="1150" r:id="rId188"/>
    <p:sldId id="1151" r:id="rId189"/>
    <p:sldId id="1152" r:id="rId190"/>
    <p:sldId id="1153" r:id="rId191"/>
    <p:sldId id="1154" r:id="rId192"/>
    <p:sldId id="1155" r:id="rId193"/>
    <p:sldId id="1156" r:id="rId194"/>
    <p:sldId id="1157" r:id="rId195"/>
    <p:sldId id="1158" r:id="rId196"/>
    <p:sldId id="1159" r:id="rId197"/>
    <p:sldId id="1160" r:id="rId198"/>
    <p:sldId id="1161" r:id="rId199"/>
    <p:sldId id="1162" r:id="rId200"/>
    <p:sldId id="1163" r:id="rId201"/>
    <p:sldId id="1164" r:id="rId202"/>
    <p:sldId id="1165" r:id="rId203"/>
    <p:sldId id="1166" r:id="rId204"/>
    <p:sldId id="1167" r:id="rId205"/>
    <p:sldId id="1168" r:id="rId206"/>
    <p:sldId id="1169" r:id="rId207"/>
    <p:sldId id="1170" r:id="rId208"/>
    <p:sldId id="1171" r:id="rId209"/>
    <p:sldId id="1172" r:id="rId210"/>
    <p:sldId id="1173" r:id="rId211"/>
    <p:sldId id="1174" r:id="rId212"/>
    <p:sldId id="1175" r:id="rId213"/>
    <p:sldId id="1176" r:id="rId214"/>
    <p:sldId id="354" r:id="rId215"/>
    <p:sldId id="1177" r:id="rId216"/>
    <p:sldId id="1178" r:id="rId217"/>
    <p:sldId id="1179" r:id="rId218"/>
    <p:sldId id="1180" r:id="rId219"/>
    <p:sldId id="1181" r:id="rId220"/>
    <p:sldId id="1182" r:id="rId221"/>
    <p:sldId id="1183" r:id="rId222"/>
    <p:sldId id="1184" r:id="rId223"/>
    <p:sldId id="1185" r:id="rId224"/>
    <p:sldId id="1186" r:id="rId225"/>
    <p:sldId id="1187" r:id="rId226"/>
    <p:sldId id="1188" r:id="rId227"/>
    <p:sldId id="1189" r:id="rId228"/>
    <p:sldId id="1190" r:id="rId229"/>
    <p:sldId id="1191" r:id="rId230"/>
    <p:sldId id="1192" r:id="rId231"/>
    <p:sldId id="371" r:id="rId232"/>
    <p:sldId id="1193" r:id="rId233"/>
    <p:sldId id="1194" r:id="rId234"/>
    <p:sldId id="1195" r:id="rId235"/>
    <p:sldId id="1196" r:id="rId236"/>
    <p:sldId id="1197" r:id="rId237"/>
    <p:sldId id="1198" r:id="rId238"/>
    <p:sldId id="1199" r:id="rId239"/>
    <p:sldId id="1200" r:id="rId240"/>
    <p:sldId id="939" r:id="rId241"/>
    <p:sldId id="1201" r:id="rId2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57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presProps" Target="pres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viewProps" Target="viewProps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theme" Target="theme/theme1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tableStyles" Target="tableStyles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BA52B-3EFC-4A38-881B-08B7C721BA9B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F5275-E678-4A35-9B4B-94BD24D9E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465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BA52B-3EFC-4A38-881B-08B7C721BA9B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F5275-E678-4A35-9B4B-94BD24D9E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495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BA52B-3EFC-4A38-881B-08B7C721BA9B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F5275-E678-4A35-9B4B-94BD24D9E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88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BA52B-3EFC-4A38-881B-08B7C721BA9B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F5275-E678-4A35-9B4B-94BD24D9E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983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BA52B-3EFC-4A38-881B-08B7C721BA9B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F5275-E678-4A35-9B4B-94BD24D9E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093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BA52B-3EFC-4A38-881B-08B7C721BA9B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F5275-E678-4A35-9B4B-94BD24D9E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723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BA52B-3EFC-4A38-881B-08B7C721BA9B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F5275-E678-4A35-9B4B-94BD24D9E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531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BA52B-3EFC-4A38-881B-08B7C721BA9B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F5275-E678-4A35-9B4B-94BD24D9E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569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BA52B-3EFC-4A38-881B-08B7C721BA9B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F5275-E678-4A35-9B4B-94BD24D9E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218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BA52B-3EFC-4A38-881B-08B7C721BA9B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F5275-E678-4A35-9B4B-94BD24D9E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140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BA52B-3EFC-4A38-881B-08B7C721BA9B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F5275-E678-4A35-9B4B-94BD24D9E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19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BA52B-3EFC-4A38-881B-08B7C721BA9B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F5275-E678-4A35-9B4B-94BD24D9E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11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48B69D4-0E58-40D6-AA1D-06ADFD1A0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54679"/>
            <a:ext cx="7886700" cy="129396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5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Шесть дней творения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7610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1" y="260648"/>
            <a:ext cx="8229600" cy="609731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1" dirty="0"/>
              <a:t>Проблема начала мира</a:t>
            </a:r>
          </a:p>
          <a:p>
            <a:pPr marL="0" indent="0" algn="ct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«"Что делал Бог до сотворения неба и земли?" Я отвечу не так, как, говорят, ответил кто-то, уклоняясь шуткой от настойчивого вопроса: "приготовлял преисподнюю для тех, кто допытывается о высоком". Одно — понять, другое — осмеять. Так я не отвечу» 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b="1" dirty="0"/>
              <a:t>Блаж. Августин.</a:t>
            </a:r>
            <a:br>
              <a:rPr lang="ru-RU" sz="2400" b="1" dirty="0"/>
            </a:br>
            <a:r>
              <a:rPr lang="ru-RU" sz="2400" dirty="0"/>
              <a:t>«Исповедь»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645158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8729BB9-94E3-4430-9FBD-F17F087C9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554" y="465826"/>
            <a:ext cx="7419795" cy="586596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2800" dirty="0"/>
              <a:t>«Тело само по себе недвижимо. Если душа – тело, хотя бы то наитончайшее, как говорят, то и она будет недвижима. Если же так: то откуда у нас движение? Если от чего другого, а то другое тоже – тело, то опять вопрос: откуда у того движение? И эта цепь вопросов в бесконечность, пока не дойдем до твари невещественной. Если скажут, что нас движет Бог, то должны будут признать Божество причиною и тех неуместных и срамных движений, которых у нас, как известно, очень много» (Там же).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402874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66157" y="446086"/>
            <a:ext cx="7720643" cy="5937461"/>
          </a:xfrm>
        </p:spPr>
        <p:txBody>
          <a:bodyPr/>
          <a:lstStyle/>
          <a:p>
            <a:pPr marL="0" indent="0" algn="ctr">
              <a:buNone/>
            </a:pPr>
            <a:r>
              <a:rPr lang="ru-RU" sz="2500" b="1" i="1" dirty="0"/>
              <a:t>Свидетельство Писания</a:t>
            </a:r>
          </a:p>
          <a:p>
            <a:r>
              <a:rPr lang="ru-RU" sz="2500" dirty="0"/>
              <a:t>«В доказательство духовности души все приводят образ создания человека. Человек создан по образу Божию, образ сей не в теле, а в душе, ибо Бог не </a:t>
            </a:r>
            <a:r>
              <a:rPr lang="ru-RU" sz="2500" dirty="0" err="1"/>
              <a:t>телесен</a:t>
            </a:r>
            <a:r>
              <a:rPr lang="ru-RU" sz="2500" dirty="0"/>
              <a:t>».</a:t>
            </a:r>
          </a:p>
          <a:p>
            <a:r>
              <a:rPr lang="ru-RU" sz="2500" dirty="0"/>
              <a:t>«Если из того, что ангелы являлись телесно, заключить, что они суть тело, то необходимо будет заключить, что и Бог – тело, ибо и Бог являлся телесно».</a:t>
            </a:r>
          </a:p>
          <a:p>
            <a:r>
              <a:rPr lang="ru-RU" sz="2500" dirty="0"/>
              <a:t>«По новому учению у ангелов, как и у души, есть глаза, лицо, руки и прочие члены… Так как телесными очами можно видеть только телесное, то следует, что и Отец небесный имеет лицо телесное, или есть тело, как есть тело ангел, видящий Его».</a:t>
            </a:r>
            <a:endParaRPr lang="en-US" sz="25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2037" y="332657"/>
            <a:ext cx="7694763" cy="57935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/>
              <a:t>Если «ангелы по естеству – тело, но принадлежности </a:t>
            </a:r>
            <a:r>
              <a:rPr lang="ru-RU" sz="3600"/>
              <a:t>их явления: </a:t>
            </a:r>
            <a:r>
              <a:rPr lang="ru-RU" sz="3600" dirty="0"/>
              <a:t>разная одежда, разные орудия – меч, например, или жезл, также разные возрасты, вид юноши, мужа и проч. – не принадлежат, конечно, к естеству, откуда же все это?»</a:t>
            </a:r>
          </a:p>
        </p:txBody>
      </p:sp>
    </p:spTree>
    <p:extLst>
      <p:ext uri="{BB962C8B-B14F-4D97-AF65-F5344CB8AC3E}">
        <p14:creationId xmlns:p14="http://schemas.microsoft.com/office/powerpoint/2010/main" val="242475562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5DB2C56-B327-4D65-9850-411BAD3CC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7698" y="517584"/>
            <a:ext cx="7307652" cy="5840083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/>
              <a:t>«Новое учение полагает, что только один Бог есть дух, а все твари суть тело. Из Писания же доказывается, что, кроме Духа – Бога, должны быть духи и твари, ибо в Евангелии от Иоанна говорит Господь: "Бог есть дух, и поклоняющиеся Ему должны поклоняться в духе и истине" (4. 24). Скажите, как кланяться духом, когда между тварями нет духа? Чтобы кланяться духом, надо иметь естество духовное, ибо иначе как будет тело кланяться духом?»</a:t>
            </a:r>
            <a:endParaRPr lang="en-US" sz="3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723897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02589" y="142852"/>
            <a:ext cx="7384212" cy="6454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i="1" dirty="0"/>
              <a:t>Разбор соображений ума</a:t>
            </a:r>
          </a:p>
          <a:p>
            <a:pPr marL="0" indent="0">
              <a:buNone/>
            </a:pPr>
            <a:r>
              <a:rPr lang="ru-RU" b="1" dirty="0"/>
              <a:t>Бесконечный</a:t>
            </a:r>
            <a:r>
              <a:rPr lang="ru-RU" dirty="0"/>
              <a:t> – не равно беспредельный. Бесконечное – это </a:t>
            </a:r>
            <a:r>
              <a:rPr lang="ru-RU" dirty="0" err="1"/>
              <a:t>всесовершенное</a:t>
            </a:r>
            <a:r>
              <a:rPr lang="ru-RU" dirty="0"/>
              <a:t>. </a:t>
            </a:r>
            <a:endParaRPr lang="en-US" dirty="0"/>
          </a:p>
          <a:p>
            <a:pPr marL="0" indent="0">
              <a:buNone/>
            </a:pPr>
            <a:r>
              <a:rPr lang="ru-RU" dirty="0"/>
              <a:t>«Если бесконечное понять так, что оно ни в каком направлении не имеет окончания, т.е. во всяком направлении протяженно без конца, то оно исчезнет в </a:t>
            </a:r>
            <a:r>
              <a:rPr lang="ru-RU" dirty="0" err="1"/>
              <a:t>неопределительности</a:t>
            </a:r>
            <a:r>
              <a:rPr lang="ru-RU" dirty="0"/>
              <a:t>, как то, о чем у нас говорят: "разлетелось в воздухе". Посему, если, говоря, что бесконечное не подчинено форме, или что оно не имеет вида, новое учение разумеет под этим </a:t>
            </a:r>
            <a:r>
              <a:rPr lang="ru-RU" dirty="0" err="1"/>
              <a:t>неоконченность</a:t>
            </a:r>
            <a:r>
              <a:rPr lang="ru-RU" dirty="0"/>
              <a:t> в протяжении, то, превознося Бога на словах, по смыслу уничтожает Его бытие».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820E932-9C70-4D64-9C74-1D9D8D4C5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664" y="543464"/>
            <a:ext cx="7514686" cy="5633499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/>
              <a:t>«Кроме материального сродства, есть </a:t>
            </a:r>
            <a:r>
              <a:rPr lang="ru-RU" sz="3200" b="1" dirty="0"/>
              <a:t>сродство</a:t>
            </a:r>
            <a:r>
              <a:rPr lang="ru-RU" sz="3200" dirty="0"/>
              <a:t> динамическое, интенсивное, состоящее в единстве форм и законов </a:t>
            </a:r>
            <a:r>
              <a:rPr lang="ru-RU" sz="3200" dirty="0" err="1"/>
              <a:t>действования</a:t>
            </a:r>
            <a:r>
              <a:rPr lang="ru-RU" sz="3200" dirty="0"/>
              <a:t>. Довольно предположить, что душа, будучи духовною </a:t>
            </a:r>
            <a:r>
              <a:rPr lang="ru-RU" sz="3200" dirty="0" err="1"/>
              <a:t>субстанциею</a:t>
            </a:r>
            <a:r>
              <a:rPr lang="ru-RU" sz="3200" dirty="0"/>
              <a:t>, получила для своей деятельности законы и формы, одинаковые с законами и формами вещественного мира и своего тела».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185285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40611" y="260649"/>
            <a:ext cx="7246190" cy="6157404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/>
              <a:t>«Есть у физиков инструменты для определения свойств и действий всех тончайших вещественных сил: теплоты, электричества, света, – все эти силы считаются проявлениями </a:t>
            </a:r>
            <a:r>
              <a:rPr lang="ru-RU" sz="2800" b="1" dirty="0"/>
              <a:t>эфира</a:t>
            </a:r>
            <a:r>
              <a:rPr lang="ru-RU" sz="2800" dirty="0"/>
              <a:t> и все они подлежат искусственным опытным наблюдениям. Почему же доселе еще никто и покушения не имел изобрести какое-либо орудие для испытания души, если и она эфир, чтоб наглядно определять ее собственное напряжение и затем степени действия ее сил – разума, воли, чувства, страстей? Не потому ли, что душа неудобна к такого рода обращению с ней? Да».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5B894C5-1732-4525-A895-4156960AB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0611" y="548681"/>
            <a:ext cx="7246190" cy="5577484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/>
              <a:t>Если душа имеет полное сходство с телом, т.е. имеет глаза, уши и т.д., то «существенный смысл нового учения необходимо требует разнообразия стихий в составе души – тела, хотя бы то наитончайших. Став на эту точку, мы спрашиваем: кто организатор этих разнообразных частей из стихий – тонких и </a:t>
            </a:r>
            <a:r>
              <a:rPr lang="ru-RU" sz="3200" dirty="0" err="1"/>
              <a:t>эфирообразных</a:t>
            </a:r>
            <a:r>
              <a:rPr lang="ru-RU" sz="3200" dirty="0"/>
              <a:t>? Кто держит их в целости и единообразном соотношении?»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758105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9CE2CF08-AC40-4505-AA83-7A828146B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0124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/>
              <a:t>Богословская апологетика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485147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6257628-95B5-4A98-8EF0-634AC305E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090103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b="1" dirty="0"/>
              <a:t>Смысл жизни в теле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6665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1F5EBC3-5F41-430A-B4C1-0CC41FE31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03849"/>
            <a:ext cx="7886700" cy="5573114"/>
          </a:xfrm>
        </p:spPr>
        <p:txBody>
          <a:bodyPr/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«</a:t>
            </a:r>
            <a:r>
              <a:rPr lang="en-US" sz="32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Как</a:t>
            </a:r>
            <a:r>
              <a:rPr lang="en-US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могли</a:t>
            </a:r>
            <a:r>
              <a:rPr lang="en-US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пройти</a:t>
            </a:r>
            <a:r>
              <a:rPr lang="en-US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бесчисленные</a:t>
            </a:r>
            <a:r>
              <a:rPr lang="en-US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века</a:t>
            </a:r>
            <a:r>
              <a:rPr lang="en-US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если</a:t>
            </a:r>
            <a:r>
              <a:rPr lang="en-US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они</a:t>
            </a:r>
            <a:r>
              <a:rPr lang="en-US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не</a:t>
            </a:r>
            <a:r>
              <a:rPr lang="en-US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были</a:t>
            </a:r>
            <a:r>
              <a:rPr lang="en-US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еще</a:t>
            </a:r>
            <a:r>
              <a:rPr lang="en-US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созданы</a:t>
            </a:r>
            <a:r>
              <a:rPr lang="en-US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Тобой</a:t>
            </a:r>
            <a:r>
              <a:rPr lang="en-US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Творцом</a:t>
            </a:r>
            <a:r>
              <a:rPr lang="en-US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 и </a:t>
            </a:r>
            <a:r>
              <a:rPr lang="en-US" sz="32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Учредителем</a:t>
            </a:r>
            <a:r>
              <a:rPr lang="en-US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всех</a:t>
            </a:r>
            <a:r>
              <a:rPr lang="en-US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веков</a:t>
            </a:r>
            <a:r>
              <a:rPr lang="en-US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? </a:t>
            </a:r>
            <a:r>
              <a:rPr lang="en-US" sz="32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Было</a:t>
            </a:r>
            <a:r>
              <a:rPr lang="en-US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разве</a:t>
            </a:r>
            <a:r>
              <a:rPr lang="en-US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время</a:t>
            </a:r>
            <a:r>
              <a:rPr lang="en-US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Тобой</a:t>
            </a:r>
            <a:r>
              <a:rPr lang="en-US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не</a:t>
            </a:r>
            <a:r>
              <a:rPr lang="en-US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учрежденное</a:t>
            </a:r>
            <a:r>
              <a:rPr lang="en-US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? И </a:t>
            </a:r>
            <a:r>
              <a:rPr lang="en-US" sz="32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как</a:t>
            </a:r>
            <a:r>
              <a:rPr lang="en-US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могло</a:t>
            </a:r>
            <a:r>
              <a:rPr lang="en-US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оно</a:t>
            </a:r>
            <a:r>
              <a:rPr lang="en-US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пройти</a:t>
            </a:r>
            <a:r>
              <a:rPr lang="en-US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если</a:t>
            </a:r>
            <a:r>
              <a:rPr lang="en-US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его</a:t>
            </a:r>
            <a:r>
              <a:rPr lang="en-US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вовсе</a:t>
            </a:r>
            <a:r>
              <a:rPr lang="en-US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 и </a:t>
            </a:r>
            <a:r>
              <a:rPr lang="en-US" sz="32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не</a:t>
            </a:r>
            <a:r>
              <a:rPr lang="en-US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было</a:t>
            </a:r>
            <a:r>
              <a:rPr lang="en-US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? </a:t>
            </a:r>
            <a:r>
              <a:rPr lang="ru-RU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…</a:t>
            </a:r>
            <a:r>
              <a:rPr lang="en-US" sz="32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Если</a:t>
            </a:r>
            <a:r>
              <a:rPr lang="en-US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же</a:t>
            </a:r>
            <a:r>
              <a:rPr lang="en-US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раньше</a:t>
            </a:r>
            <a:r>
              <a:rPr lang="en-US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неба</a:t>
            </a:r>
            <a:r>
              <a:rPr lang="en-US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 и </a:t>
            </a:r>
            <a:r>
              <a:rPr lang="en-US" sz="32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земли</a:t>
            </a:r>
            <a:r>
              <a:rPr lang="en-US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вовсе</a:t>
            </a:r>
            <a:r>
              <a:rPr lang="en-US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не</a:t>
            </a:r>
            <a:r>
              <a:rPr lang="en-US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было</a:t>
            </a:r>
            <a:r>
              <a:rPr lang="en-US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времени</a:t>
            </a:r>
            <a:r>
              <a:rPr lang="en-US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зачем</a:t>
            </a:r>
            <a:r>
              <a:rPr lang="en-US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спрашивать</a:t>
            </a:r>
            <a:r>
              <a:rPr lang="en-US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что</a:t>
            </a:r>
            <a:r>
              <a:rPr lang="en-US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Ты</a:t>
            </a:r>
            <a:r>
              <a:rPr lang="en-US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делал</a:t>
            </a:r>
            <a:r>
              <a:rPr lang="en-US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тогда</a:t>
            </a:r>
            <a:r>
              <a:rPr lang="en-US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Когда</a:t>
            </a:r>
            <a:r>
              <a:rPr lang="en-US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не</a:t>
            </a:r>
            <a:r>
              <a:rPr lang="en-US" sz="3200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было</a:t>
            </a:r>
            <a:r>
              <a:rPr lang="en-US" sz="3200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времени</a:t>
            </a:r>
            <a:r>
              <a:rPr lang="en-US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не</a:t>
            </a:r>
            <a:r>
              <a:rPr lang="en-US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было</a:t>
            </a:r>
            <a:r>
              <a:rPr lang="en-US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 и "</a:t>
            </a:r>
            <a:r>
              <a:rPr lang="en-US" sz="32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тогда</a:t>
            </a:r>
            <a:r>
              <a:rPr lang="en-US" sz="3200" dirty="0">
                <a:latin typeface="Bahnschrift Light Condensed" panose="020B0502040204020203" pitchFamily="34" charset="0"/>
                <a:ea typeface="Times New Roman" panose="02020603050405020304" pitchFamily="18" charset="0"/>
              </a:rPr>
              <a:t>”</a:t>
            </a:r>
            <a:r>
              <a:rPr lang="ru-RU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»</a:t>
            </a:r>
            <a:r>
              <a:rPr lang="en-US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.</a:t>
            </a:r>
            <a:endParaRPr lang="ru-RU" sz="3200" dirty="0">
              <a:effectLst/>
              <a:latin typeface="Bahnschrift Light Condensed" panose="020B0502040204020203" pitchFamily="34" charset="0"/>
              <a:ea typeface="Times New Roman" panose="02020603050405020304" pitchFamily="18" charset="0"/>
            </a:endParaRP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b="1" dirty="0"/>
              <a:t>Блаж. Августин</a:t>
            </a:r>
            <a:br>
              <a:rPr lang="ru-RU" sz="2400" b="1" dirty="0"/>
            </a:br>
            <a:r>
              <a:rPr lang="ru-RU" sz="2400" dirty="0"/>
              <a:t>«Исповедь»</a:t>
            </a:r>
          </a:p>
        </p:txBody>
      </p:sp>
    </p:spTree>
    <p:extLst>
      <p:ext uri="{BB962C8B-B14F-4D97-AF65-F5344CB8AC3E}">
        <p14:creationId xmlns:p14="http://schemas.microsoft.com/office/powerpoint/2010/main" val="221535864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1D66029-6045-489C-8F6E-6A4A25206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2973" y="620689"/>
            <a:ext cx="7323827" cy="579736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Проблема: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Душа бессмертна, тело смертно.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Следовательно, христианство против тела </a:t>
            </a:r>
            <a:br>
              <a:rPr lang="ru-RU" sz="3600" dirty="0">
                <a:latin typeface="Bahnschrift Light Condensed" panose="020B0502040204020203" pitchFamily="34" charset="0"/>
              </a:rPr>
            </a:br>
            <a:r>
              <a:rPr lang="ru-RU" sz="3600" dirty="0">
                <a:latin typeface="Bahnschrift Light Condensed" panose="020B0502040204020203" pitchFamily="34" charset="0"/>
              </a:rPr>
              <a:t>и всей материальной культуры.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419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D689937-676D-4DC1-A62B-B3B6A2A38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70007"/>
            <a:ext cx="7886700" cy="4606955"/>
          </a:xfrm>
        </p:spPr>
        <p:txBody>
          <a:bodyPr/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effectLst/>
                <a:latin typeface="Bahnschrift Light Condensed" panose="020B0502040204020203" pitchFamily="34" charset="0"/>
                <a:ea typeface="Calibri" panose="020F0502020204030204" pitchFamily="34" charset="0"/>
              </a:rPr>
              <a:t>«Не любите мира, ни того, что в мире: кто любит мир, в том нет любви Отчей». </a:t>
            </a:r>
          </a:p>
          <a:p>
            <a:pPr marL="0" indent="0" algn="r">
              <a:spcBef>
                <a:spcPts val="2400"/>
              </a:spcBef>
              <a:buNone/>
            </a:pPr>
            <a:r>
              <a:rPr lang="ru-RU" sz="2800" dirty="0">
                <a:effectLst/>
                <a:ea typeface="Calibri" panose="020F0502020204030204" pitchFamily="34" charset="0"/>
              </a:rPr>
              <a:t>1 Ин. 2,15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58265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D3993BD-E3CA-4923-A03C-02217FD96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4688" y="543464"/>
            <a:ext cx="5090662" cy="5633499"/>
          </a:xfrm>
        </p:spPr>
        <p:txBody>
          <a:bodyPr/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«Если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душа лучше тела </a:t>
            </a:r>
            <a:r>
              <a:rPr lang="ru-RU" sz="3600" dirty="0">
                <a:latin typeface="Bahnschrift Light Condensed" panose="020B0502040204020203" pitchFamily="34" charset="0"/>
              </a:rPr>
              <a:t>и несравнимо лучше мира сотворивший его Бог, то предпочитающий душе тело и Богу созданный Им мир ничем не отличается от </a:t>
            </a:r>
            <a:r>
              <a:rPr lang="ru-RU" sz="3600" dirty="0" err="1">
                <a:latin typeface="Bahnschrift Light Condensed" panose="020B0502040204020203" pitchFamily="34" charset="0"/>
              </a:rPr>
              <a:t>идолослужителей</a:t>
            </a:r>
            <a:r>
              <a:rPr lang="ru-RU" sz="3600" dirty="0">
                <a:latin typeface="Bahnschrift Light Condensed" panose="020B0502040204020203" pitchFamily="34" charset="0"/>
              </a:rPr>
              <a:t>»</a:t>
            </a:r>
          </a:p>
          <a:p>
            <a:pPr marL="0" indent="0" algn="r">
              <a:spcBef>
                <a:spcPts val="2400"/>
              </a:spcBef>
              <a:buNone/>
            </a:pPr>
            <a:r>
              <a:rPr lang="ru-RU" sz="2800" dirty="0"/>
              <a:t>«Главы о любви»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4BC8C6-72D5-4789-9CC7-9410F81968A6}"/>
              </a:ext>
            </a:extLst>
          </p:cNvPr>
          <p:cNvSpPr txBox="1"/>
          <p:nvPr/>
        </p:nvSpPr>
        <p:spPr>
          <a:xfrm>
            <a:off x="443721" y="4244997"/>
            <a:ext cx="25706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Максим Исповедник, преп.</a:t>
            </a:r>
            <a:br>
              <a:rPr lang="ru-RU" sz="2000" dirty="0"/>
            </a:br>
            <a:r>
              <a:rPr lang="ru-RU" sz="2000" dirty="0"/>
              <a:t>(580-662)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9CD83B-6B00-458E-9112-989F5F3509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" r="17269"/>
          <a:stretch/>
        </p:blipFill>
        <p:spPr>
          <a:xfrm>
            <a:off x="443721" y="776376"/>
            <a:ext cx="2570671" cy="3148642"/>
          </a:xfrm>
          <a:prstGeom prst="roundRect">
            <a:avLst>
              <a:gd name="adj" fmla="val 11969"/>
            </a:avLst>
          </a:prstGeom>
        </p:spPr>
      </p:pic>
    </p:spTree>
    <p:extLst>
      <p:ext uri="{BB962C8B-B14F-4D97-AF65-F5344CB8AC3E}">
        <p14:creationId xmlns:p14="http://schemas.microsoft.com/office/powerpoint/2010/main" val="178140043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9DB3E14-16E3-4573-BCE6-57936CC6B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88521"/>
            <a:ext cx="7886700" cy="5288442"/>
          </a:xfrm>
        </p:spPr>
        <p:txBody>
          <a:bodyPr/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1) Христос – истинный Бог и истинный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человек</a:t>
            </a:r>
            <a:r>
              <a:rPr lang="ru-RU" sz="3600" dirty="0">
                <a:latin typeface="Bahnschrift Light Condensed" panose="020B0502040204020203" pitchFamily="34" charset="0"/>
              </a:rPr>
              <a:t>. </a:t>
            </a:r>
          </a:p>
          <a:p>
            <a:pPr marL="0" indent="0" algn="ctr">
              <a:lnSpc>
                <a:spcPct val="120000"/>
              </a:lnSpc>
              <a:spcBef>
                <a:spcPts val="3000"/>
              </a:spcBef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2) «Не знаете ли, что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тела ваши суть храм </a:t>
            </a:r>
            <a:r>
              <a:rPr lang="ru-RU" sz="3600" dirty="0">
                <a:latin typeface="Bahnschrift Light Condensed" panose="020B0502040204020203" pitchFamily="34" charset="0"/>
              </a:rPr>
              <a:t>живущего в вас </a:t>
            </a:r>
            <a:r>
              <a:rPr lang="ru-RU" sz="3600" dirty="0" err="1">
                <a:latin typeface="Bahnschrift Light Condensed" panose="020B0502040204020203" pitchFamily="34" charset="0"/>
              </a:rPr>
              <a:t>Святаго</a:t>
            </a:r>
            <a:r>
              <a:rPr lang="ru-RU" sz="3600" dirty="0">
                <a:latin typeface="Bahnschrift Light Condensed" panose="020B0502040204020203" pitchFamily="34" charset="0"/>
              </a:rPr>
              <a:t> Духа, Которого имеете вы от Бога, и вы не свои? … Посему прославляйте Бога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и в телах ваших </a:t>
            </a:r>
            <a:r>
              <a:rPr lang="ru-RU" sz="3600" dirty="0">
                <a:latin typeface="Bahnschrift Light Condensed" panose="020B0502040204020203" pitchFamily="34" charset="0"/>
              </a:rPr>
              <a:t>и в душах ваших, которые суть Божии» </a:t>
            </a:r>
            <a:endParaRPr lang="en-US" sz="3600" dirty="0">
              <a:latin typeface="Bahnschrift Light Condensed" panose="020B0502040204020203" pitchFamily="34" charset="0"/>
            </a:endParaRPr>
          </a:p>
          <a:p>
            <a:pPr marL="0" indent="0" algn="r">
              <a:lnSpc>
                <a:spcPct val="100000"/>
              </a:lnSpc>
              <a:spcBef>
                <a:spcPts val="1800"/>
              </a:spcBef>
              <a:buNone/>
            </a:pPr>
            <a:r>
              <a:rPr lang="ru-RU" sz="2400" dirty="0"/>
              <a:t>1 Кор. 6, 19-20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096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6CEC62B-4000-4491-9EF9-BACB22266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5623" y="900755"/>
            <a:ext cx="4865299" cy="5056490"/>
          </a:xfrm>
        </p:spPr>
        <p:txBody>
          <a:bodyPr>
            <a:normAutofit lnSpcReduction="10000"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«Заповедь новую даю вам,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да любите друг друга</a:t>
            </a:r>
            <a:r>
              <a:rPr lang="ru-RU" sz="3600" dirty="0">
                <a:latin typeface="Bahnschrift Light Condensed" panose="020B0502040204020203" pitchFamily="34" charset="0"/>
              </a:rPr>
              <a:t>; как Я возлюбил вас, так и вы да любите друг друга. По тому узнают все, что вы Мои ученики, если будете иметь любовь между собою» </a:t>
            </a:r>
          </a:p>
          <a:p>
            <a:pPr marL="0" indent="0" algn="r">
              <a:lnSpc>
                <a:spcPct val="110000"/>
              </a:lnSpc>
              <a:spcBef>
                <a:spcPts val="2400"/>
              </a:spcBef>
              <a:buNone/>
            </a:pPr>
            <a:r>
              <a:rPr lang="ru-RU" sz="2400" dirty="0"/>
              <a:t>Ин. 13, 34-35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BCAA39-E04A-42D5-96BB-9A397648E1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" r="6448"/>
          <a:stretch/>
        </p:blipFill>
        <p:spPr>
          <a:xfrm>
            <a:off x="457199" y="1069675"/>
            <a:ext cx="2855344" cy="3278038"/>
          </a:xfrm>
          <a:prstGeom prst="roundRect">
            <a:avLst>
              <a:gd name="adj" fmla="val 10927"/>
            </a:avLst>
          </a:prstGeom>
        </p:spPr>
      </p:pic>
    </p:spTree>
    <p:extLst>
      <p:ext uri="{BB962C8B-B14F-4D97-AF65-F5344CB8AC3E}">
        <p14:creationId xmlns:p14="http://schemas.microsoft.com/office/powerpoint/2010/main" val="23380675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147BF42-54F7-49EA-9CD4-2DE27DC35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0279" y="548680"/>
            <a:ext cx="7746522" cy="580036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400" dirty="0">
                <a:latin typeface="Bahnschrift Light Condensed" panose="020B0502040204020203" pitchFamily="34" charset="0"/>
              </a:rPr>
              <a:t>Любовь – это жертва.</a:t>
            </a:r>
          </a:p>
          <a:p>
            <a:pPr marL="0" indent="0" algn="ctr">
              <a:lnSpc>
                <a:spcPct val="130000"/>
              </a:lnSpc>
              <a:buNone/>
            </a:pPr>
            <a:r>
              <a:rPr lang="ru-RU" sz="3400" dirty="0">
                <a:latin typeface="Bahnschrift Light Condensed" panose="020B0502040204020203" pitchFamily="34" charset="0"/>
              </a:rPr>
              <a:t>«Сия есть заповедь Моя, да любите друг друга, как Я возлюбил вас. Нет больше той любви, как если кто </a:t>
            </a:r>
            <a:r>
              <a:rPr lang="ru-RU" sz="3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положит</a:t>
            </a:r>
            <a:r>
              <a:rPr lang="ru-RU" sz="3400" dirty="0">
                <a:latin typeface="Bahnschrift Light Condensed" panose="020B0502040204020203" pitchFamily="34" charset="0"/>
              </a:rPr>
              <a:t> душу свою за друзей своих» 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dirty="0"/>
              <a:t>Ин. 15, 12-13</a:t>
            </a:r>
          </a:p>
          <a:p>
            <a:pPr marL="0" indent="0" algn="ctr">
              <a:lnSpc>
                <a:spcPct val="130000"/>
              </a:lnSpc>
              <a:spcBef>
                <a:spcPts val="3000"/>
              </a:spcBef>
              <a:buNone/>
            </a:pPr>
            <a:r>
              <a:rPr lang="ru-RU" sz="3400" dirty="0">
                <a:latin typeface="Bahnschrift Light Condensed" panose="020B0502040204020203" pitchFamily="34" charset="0"/>
              </a:rPr>
              <a:t>«Ибо так возлюбил Бог мир, что </a:t>
            </a:r>
            <a:r>
              <a:rPr lang="ru-RU" sz="3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отдал</a:t>
            </a:r>
            <a:r>
              <a:rPr lang="ru-RU" sz="3400" dirty="0">
                <a:latin typeface="Bahnschrift Light Condensed" panose="020B0502040204020203" pitchFamily="34" charset="0"/>
              </a:rPr>
              <a:t> Сына Своего Единородного, дабы всякий верующий в Него, не погиб, но имел жизнь вечную» 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dirty="0"/>
              <a:t>Ин. 3, 16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570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AA11348-D41D-48BF-A214-130BF2C92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336" y="1268083"/>
            <a:ext cx="4944014" cy="4908880"/>
          </a:xfrm>
        </p:spPr>
        <p:txBody>
          <a:bodyPr/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«А теперь пребывают сии три: вера, надежда, любовь; но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любовь</a:t>
            </a:r>
            <a:r>
              <a:rPr lang="ru-RU" sz="3600" dirty="0">
                <a:latin typeface="Bahnschrift Light Condensed" panose="020B0502040204020203" pitchFamily="34" charset="0"/>
              </a:rPr>
              <a:t> из них больше»</a:t>
            </a:r>
          </a:p>
          <a:p>
            <a:pPr marL="0" indent="0" algn="r">
              <a:spcBef>
                <a:spcPts val="2400"/>
              </a:spcBef>
              <a:buNone/>
            </a:pPr>
            <a:r>
              <a:rPr lang="ru-RU" dirty="0"/>
              <a:t>1 Кор.13, 13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2630B1-81D1-4EB9-8B45-BCFFA1B8E5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t="4025" r="3059" b="1887"/>
          <a:stretch/>
        </p:blipFill>
        <p:spPr>
          <a:xfrm>
            <a:off x="526211" y="1190446"/>
            <a:ext cx="2631057" cy="3226279"/>
          </a:xfrm>
          <a:prstGeom prst="roundRect">
            <a:avLst>
              <a:gd name="adj" fmla="val 10765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E6EA6B-2CE5-4FEB-9F7B-B5BCA26ADD03}"/>
              </a:ext>
            </a:extLst>
          </p:cNvPr>
          <p:cNvSpPr txBox="1"/>
          <p:nvPr/>
        </p:nvSpPr>
        <p:spPr>
          <a:xfrm>
            <a:off x="500332" y="4744528"/>
            <a:ext cx="258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Св. апостол Павел</a:t>
            </a:r>
            <a:br>
              <a:rPr lang="ru-RU" sz="2000" dirty="0"/>
            </a:br>
            <a:r>
              <a:rPr lang="ru-RU" sz="2000" dirty="0"/>
              <a:t>(5-67)</a:t>
            </a:r>
          </a:p>
        </p:txBody>
      </p:sp>
    </p:spTree>
    <p:extLst>
      <p:ext uri="{BB962C8B-B14F-4D97-AF65-F5344CB8AC3E}">
        <p14:creationId xmlns:p14="http://schemas.microsoft.com/office/powerpoint/2010/main" val="313967450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BA70825-4C47-44F4-B196-BD14710E0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475" y="586596"/>
            <a:ext cx="7902875" cy="559036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«Если я говорю языками человеческими и ангельскими, а любви не имею, то я - медь звенящая или кимвал звучащий. Если имею дар пророчества, и знаю все тайны, и имею всякое познание и всю веру, так что могу и горы переставлять, а не имею любви, - то я ничто. И если я раздам все имение мое и отдам тело мое на сожжение, а любви не имею, нет мне в том никакой пользы». </a:t>
            </a:r>
          </a:p>
          <a:p>
            <a:pPr marL="0" indent="0" algn="r">
              <a:buNone/>
            </a:pPr>
            <a:r>
              <a:rPr lang="ru-RU" sz="2400" dirty="0"/>
              <a:t>1 Кор. 13, 1-3</a:t>
            </a:r>
          </a:p>
        </p:txBody>
      </p:sp>
    </p:spTree>
    <p:extLst>
      <p:ext uri="{BB962C8B-B14F-4D97-AF65-F5344CB8AC3E}">
        <p14:creationId xmlns:p14="http://schemas.microsoft.com/office/powerpoint/2010/main" val="406524579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EFCE001-8EE3-4A6A-A688-90AF04889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34838"/>
            <a:ext cx="7886700" cy="564212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«Любовь </a:t>
            </a:r>
            <a:r>
              <a:rPr lang="ru-RU" sz="3200" dirty="0" err="1">
                <a:latin typeface="Bahnschrift Light Condensed" panose="020B0502040204020203" pitchFamily="34" charset="0"/>
              </a:rPr>
              <a:t>долготерпит</a:t>
            </a:r>
            <a:r>
              <a:rPr lang="ru-RU" sz="3200" dirty="0">
                <a:latin typeface="Bahnschrift Light Condensed" panose="020B0502040204020203" pitchFamily="34" charset="0"/>
              </a:rPr>
              <a:t>, милосердствует, любовь не завидует, любовь не превозносится, не гордится, не бесчинствует, не ищет своего, не раздражается, не мыслит зла, не радуется неправде, а </a:t>
            </a:r>
            <a:r>
              <a:rPr lang="ru-RU" sz="3200" dirty="0" err="1">
                <a:latin typeface="Bahnschrift Light Condensed" panose="020B0502040204020203" pitchFamily="34" charset="0"/>
              </a:rPr>
              <a:t>сорадуется</a:t>
            </a:r>
            <a:r>
              <a:rPr lang="ru-RU" sz="3200" dirty="0">
                <a:latin typeface="Bahnschrift Light Condensed" panose="020B0502040204020203" pitchFamily="34" charset="0"/>
              </a:rPr>
              <a:t> истине;  все покрывает, всему верит, всего надеется, все переносит. Любовь никогда не перестает, хотя и пророчества прекратятся, и языки умолкнут, и знание упразднится».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ru-RU" sz="2400" dirty="0"/>
              <a:t>1 Кор. 13, 4-8</a:t>
            </a:r>
          </a:p>
        </p:txBody>
      </p:sp>
    </p:spTree>
    <p:extLst>
      <p:ext uri="{BB962C8B-B14F-4D97-AF65-F5344CB8AC3E}">
        <p14:creationId xmlns:p14="http://schemas.microsoft.com/office/powerpoint/2010/main" val="248108734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EB6C5BA-527D-4CF3-A868-0FB5D11C6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9577" y="711678"/>
            <a:ext cx="4995773" cy="5637363"/>
          </a:xfrm>
        </p:spPr>
        <p:txBody>
          <a:bodyPr>
            <a:normAutofit lnSpcReduction="10000"/>
          </a:bodyPr>
          <a:lstStyle/>
          <a:p>
            <a:pPr marL="0" indent="0" algn="r">
              <a:lnSpc>
                <a:spcPct val="13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«Кто говорит: </a:t>
            </a:r>
            <a:r>
              <a:rPr lang="en-US" sz="3200" dirty="0">
                <a:latin typeface="Bahnschrift Light Condensed" panose="020B0502040204020203" pitchFamily="34" charset="0"/>
              </a:rPr>
              <a:t>“</a:t>
            </a:r>
            <a:r>
              <a:rPr lang="ru-RU" sz="3200" dirty="0">
                <a:latin typeface="Bahnschrift Light Condensed" panose="020B0502040204020203" pitchFamily="34" charset="0"/>
              </a:rPr>
              <a:t>я люблю Бога</a:t>
            </a:r>
            <a:r>
              <a:rPr lang="en-US" sz="3200" dirty="0">
                <a:latin typeface="Bahnschrift Light Condensed" panose="020B0502040204020203" pitchFamily="34" charset="0"/>
              </a:rPr>
              <a:t>”</a:t>
            </a:r>
            <a:r>
              <a:rPr lang="ru-RU" sz="3200" dirty="0">
                <a:latin typeface="Bahnschrift Light Condensed" panose="020B0502040204020203" pitchFamily="34" charset="0"/>
              </a:rPr>
              <a:t>, а брата своего ненавидит, тот лжец: ибо не любящий брата своего, которого видит, как может любить Бога, Которого не видит? И мы имеем от Него такую заповедь, чтобы любящий Бога любил и брата своего».</a:t>
            </a:r>
          </a:p>
          <a:p>
            <a:pPr marL="0" indent="0" algn="r">
              <a:spcBef>
                <a:spcPts val="2400"/>
              </a:spcBef>
              <a:buNone/>
            </a:pPr>
            <a:r>
              <a:rPr lang="ru-RU" sz="2400" dirty="0"/>
              <a:t>1 Ин. 4, 20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80F0F8-A4DB-4968-A18A-70FCCDDA32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" t="3591" r="2465" b="1283"/>
          <a:stretch/>
        </p:blipFill>
        <p:spPr>
          <a:xfrm>
            <a:off x="628650" y="854015"/>
            <a:ext cx="2579298" cy="3200400"/>
          </a:xfrm>
          <a:prstGeom prst="roundRect">
            <a:avLst>
              <a:gd name="adj" fmla="val 13323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96A6C8-01F0-4192-B1C3-2DFA6F9922B4}"/>
              </a:ext>
            </a:extLst>
          </p:cNvPr>
          <p:cNvSpPr txBox="1"/>
          <p:nvPr/>
        </p:nvSpPr>
        <p:spPr>
          <a:xfrm>
            <a:off x="628650" y="4390845"/>
            <a:ext cx="25792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Св. апостол Иоанн Богослов </a:t>
            </a:r>
            <a:br>
              <a:rPr lang="ru-RU" sz="2000" dirty="0"/>
            </a:br>
            <a:r>
              <a:rPr lang="ru-RU" sz="2000" dirty="0"/>
              <a:t>(</a:t>
            </a:r>
            <a:r>
              <a:rPr lang="ru-RU" sz="2000" dirty="0" err="1"/>
              <a:t>ок</a:t>
            </a:r>
            <a:r>
              <a:rPr lang="ru-RU" sz="2000" dirty="0"/>
              <a:t>. 6 – </a:t>
            </a:r>
            <a:r>
              <a:rPr lang="ru-RU" sz="2000" dirty="0" err="1"/>
              <a:t>ок</a:t>
            </a:r>
            <a:r>
              <a:rPr lang="ru-RU" sz="2000" dirty="0"/>
              <a:t>. 100)</a:t>
            </a:r>
          </a:p>
        </p:txBody>
      </p:sp>
    </p:spTree>
    <p:extLst>
      <p:ext uri="{BB962C8B-B14F-4D97-AF65-F5344CB8AC3E}">
        <p14:creationId xmlns:p14="http://schemas.microsoft.com/office/powerpoint/2010/main" val="4179525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EE0B4AD-4848-467A-B560-9AA561631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759125"/>
            <a:ext cx="7886700" cy="5417838"/>
          </a:xfrm>
        </p:spPr>
        <p:txBody>
          <a:bodyPr/>
          <a:lstStyle/>
          <a:p>
            <a:pPr marL="0" indent="0" algn="ctr">
              <a:lnSpc>
                <a:spcPct val="120000"/>
              </a:lnSpc>
              <a:buNone/>
            </a:pPr>
            <a:endParaRPr lang="ru-RU" sz="3600" dirty="0">
              <a:latin typeface="Bahnschrift Light Condensed" panose="020B0502040204020203" pitchFamily="34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«Несомненно, что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мир сотворен вместе </a:t>
            </a:r>
            <a:b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</a:b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с временем</a:t>
            </a:r>
            <a:r>
              <a:rPr lang="ru-RU" sz="3600" dirty="0">
                <a:latin typeface="Bahnschrift Light Condensed" panose="020B0502040204020203" pitchFamily="34" charset="0"/>
              </a:rPr>
              <a:t>» 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b="1" dirty="0"/>
              <a:t>Блаж. Августин. </a:t>
            </a:r>
            <a:br>
              <a:rPr lang="ru-RU" sz="2400" dirty="0"/>
            </a:br>
            <a:r>
              <a:rPr lang="ru-RU" sz="2400" dirty="0"/>
              <a:t>«О граде Божием»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156676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4BA1B4A-6252-42A7-B612-EE325B701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0445" y="476672"/>
            <a:ext cx="7496356" cy="593275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2600" dirty="0">
                <a:latin typeface="Bahnschrift Light Condensed" panose="020B0502040204020203" pitchFamily="34" charset="0"/>
              </a:rPr>
              <a:t>«Некоторый человек шел из Иерусалима в Иерихон и попался разбойникам, которые сняли с него одежду, изранили его и ушли, оставив его едва живым. По случаю один священник шел тою дорогою и, увидев его, прошел мимо. Также и левит, быв на том месте, подошел, посмотрел и прошел мимо. Самарянин же некто, проезжая, нашел на него и, увидев его, сжалился и, подойдя, перевязал ему раны, возливая масло и вино; и, посадив его на своего осла, привез его в гостиницу и позаботился о нем; а на другой день, отъезжая, вынул два динария, дал содержателю гостиницы и сказал ему: позаботься о нем; и если издержишь что более, я, когда возвращусь, отдам тебе» 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ru-RU" sz="2400" dirty="0" err="1"/>
              <a:t>Лк</a:t>
            </a:r>
            <a:r>
              <a:rPr lang="ru-RU" sz="2400" dirty="0"/>
              <a:t>. 10, 30-35</a:t>
            </a:r>
          </a:p>
        </p:txBody>
      </p:sp>
    </p:spTree>
    <p:extLst>
      <p:ext uri="{BB962C8B-B14F-4D97-AF65-F5344CB8AC3E}">
        <p14:creationId xmlns:p14="http://schemas.microsoft.com/office/powerpoint/2010/main" val="316076521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89078F7-22FA-4796-927C-AC32D5228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300" y="6064369"/>
            <a:ext cx="7886700" cy="656057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Ян </a:t>
            </a:r>
            <a:r>
              <a:rPr lang="ru-RU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Вейнантс</a:t>
            </a:r>
            <a: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Добрый самаритянин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3A175F1-0B11-4B94-A00D-0DF1BF9B8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565" y="430873"/>
            <a:ext cx="5766870" cy="538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2034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8C23D2C-81F4-488F-BA6A-5DE1A22C1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147" y="548680"/>
            <a:ext cx="7789654" cy="5774481"/>
          </a:xfrm>
        </p:spPr>
        <p:txBody>
          <a:bodyPr/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«Оберегающий тело свое от наслаждения и болезни имеет в нем </a:t>
            </a:r>
            <a:r>
              <a:rPr lang="ru-RU" sz="3200" dirty="0" err="1">
                <a:latin typeface="Bahnschrift Light Condensed" panose="020B0502040204020203" pitchFamily="34" charset="0"/>
              </a:rPr>
              <a:t>соработника</a:t>
            </a:r>
            <a:r>
              <a:rPr lang="ru-RU" sz="3200" dirty="0">
                <a:latin typeface="Bahnschrift Light Condensed" panose="020B0502040204020203" pitchFamily="34" charset="0"/>
              </a:rPr>
              <a:t> для служения лучшему»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b="1" dirty="0"/>
              <a:t>Преп. Максим Исповедник</a:t>
            </a:r>
            <a:br>
              <a:rPr lang="ru-RU" sz="2400" b="1" dirty="0"/>
            </a:br>
            <a:r>
              <a:rPr lang="ru-RU" sz="2400" dirty="0"/>
              <a:t>«Главы о любви»</a:t>
            </a:r>
          </a:p>
          <a:p>
            <a:pPr marL="0" indent="0" algn="ctr">
              <a:lnSpc>
                <a:spcPct val="120000"/>
              </a:lnSpc>
              <a:spcBef>
                <a:spcPts val="3000"/>
              </a:spcBef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«Пользуйся телом, как слугою заповедей, сколько возможно сохраняя  его не сластолюбивым  и безболезненным (здоровым)» 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b="1" dirty="0"/>
              <a:t>Авва </a:t>
            </a:r>
            <a:r>
              <a:rPr lang="ru-RU" sz="2400" b="1" dirty="0" err="1"/>
              <a:t>Фалассий</a:t>
            </a:r>
            <a:br>
              <a:rPr lang="ru-RU" sz="2400" dirty="0"/>
            </a:br>
            <a:r>
              <a:rPr lang="ru-RU" sz="2400" dirty="0"/>
              <a:t>«О любви, воздержании и духовной жизни»</a:t>
            </a:r>
          </a:p>
        </p:txBody>
      </p:sp>
    </p:spTree>
    <p:extLst>
      <p:ext uri="{BB962C8B-B14F-4D97-AF65-F5344CB8AC3E}">
        <p14:creationId xmlns:p14="http://schemas.microsoft.com/office/powerpoint/2010/main" val="128846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49EFE36-4E79-4186-9DF4-E4997C51E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2272" y="925721"/>
            <a:ext cx="4236648" cy="5043757"/>
          </a:xfrm>
        </p:spPr>
        <p:txBody>
          <a:bodyPr>
            <a:norm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6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«Знайте: в чем вы спасены, в чем прозрели, если не во плоти? Поэтому нам должно хранить плоть, как храм Божий». </a:t>
            </a:r>
          </a:p>
          <a:p>
            <a:pPr marL="0" indent="0" algn="r">
              <a:buNone/>
            </a:pPr>
            <a:r>
              <a:rPr lang="ru-RU" sz="2400" dirty="0"/>
              <a:t>«Второе послание </a:t>
            </a:r>
            <a:br>
              <a:rPr lang="ru-RU" sz="2400" dirty="0"/>
            </a:br>
            <a:r>
              <a:rPr lang="ru-RU" sz="2400" dirty="0"/>
              <a:t>к Коринфянам»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18588B-CF30-42CA-92A6-6844465CE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15" y="925722"/>
            <a:ext cx="2783647" cy="3482376"/>
          </a:xfrm>
          <a:prstGeom prst="roundRect">
            <a:avLst>
              <a:gd name="adj" fmla="val 12638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D929F9-EEB5-4B87-B814-FCEE69A58A84}"/>
              </a:ext>
            </a:extLst>
          </p:cNvPr>
          <p:cNvSpPr txBox="1"/>
          <p:nvPr/>
        </p:nvSpPr>
        <p:spPr>
          <a:xfrm>
            <a:off x="485415" y="4788462"/>
            <a:ext cx="27836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effectLst/>
                <a:ea typeface="Times New Roman" panose="02020603050405020304" pitchFamily="18" charset="0"/>
              </a:rPr>
              <a:t>свщм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. Климент Римский</a:t>
            </a:r>
            <a:br>
              <a:rPr lang="ru-RU" sz="2000" dirty="0">
                <a:effectLst/>
                <a:ea typeface="Times New Roman" panose="02020603050405020304" pitchFamily="18" charset="0"/>
              </a:rPr>
            </a:br>
            <a:r>
              <a:rPr lang="ru-RU" sz="2000" dirty="0">
                <a:effectLst/>
                <a:ea typeface="Times New Roman" panose="02020603050405020304" pitchFamily="18" charset="0"/>
              </a:rPr>
              <a:t>(ок.35 – 99) </a:t>
            </a:r>
          </a:p>
        </p:txBody>
      </p:sp>
    </p:spTree>
    <p:extLst>
      <p:ext uri="{BB962C8B-B14F-4D97-AF65-F5344CB8AC3E}">
        <p14:creationId xmlns:p14="http://schemas.microsoft.com/office/powerpoint/2010/main" val="198110458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4E71726-17B9-4452-B6AB-D51B839E1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653" y="1067732"/>
            <a:ext cx="5297696" cy="5654180"/>
          </a:xfrm>
        </p:spPr>
        <p:txBody>
          <a:bodyPr>
            <a:norm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dirty="0">
                <a:latin typeface="Bahnschrift Light Condensed" panose="020B0502040204020203" pitchFamily="34" charset="0"/>
              </a:rPr>
              <a:t>«Гораздо полезнее для юношей гимнастические школы… они </a:t>
            </a:r>
            <a:r>
              <a:rPr lang="ru-RU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укрепляют здоровье </a:t>
            </a:r>
            <a:r>
              <a:rPr lang="ru-RU" dirty="0">
                <a:latin typeface="Bahnschrift Light Condensed" panose="020B0502040204020203" pitchFamily="34" charset="0"/>
              </a:rPr>
              <a:t>молодых людей, пробуждают в них соревнование и честолюбие, направленное на развитие не только телесного, но и </a:t>
            </a:r>
            <a:r>
              <a:rPr lang="ru-RU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душевного здоровья</a:t>
            </a:r>
            <a:r>
              <a:rPr lang="ru-RU" dirty="0">
                <a:latin typeface="Bahnschrift Light Condensed" panose="020B0502040204020203" pitchFamily="34" charset="0"/>
              </a:rPr>
              <a:t>. И если занятиям этим отдаются без отклонения от дел более важных, то это прекрасно и не бесполезно». 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dirty="0"/>
              <a:t>«Педагог» 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88EF23-E9D3-4A0C-827D-0A9BE22131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61" y="1259452"/>
            <a:ext cx="2705357" cy="3303917"/>
          </a:xfrm>
          <a:prstGeom prst="roundRect">
            <a:avLst>
              <a:gd name="adj" fmla="val 10290"/>
            </a:avLst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9DBB54-2D8D-4990-98E2-E50EE07A574E}"/>
              </a:ext>
            </a:extLst>
          </p:cNvPr>
          <p:cNvSpPr txBox="1"/>
          <p:nvPr/>
        </p:nvSpPr>
        <p:spPr>
          <a:xfrm>
            <a:off x="176960" y="4952360"/>
            <a:ext cx="27053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Климент Александрийский</a:t>
            </a:r>
          </a:p>
          <a:p>
            <a:pPr algn="ctr"/>
            <a:r>
              <a:rPr lang="ru-RU" sz="2000" dirty="0"/>
              <a:t>(ок.150 – ок.215)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A636A6-1C76-4E94-A3E4-CEC9F948F4CA}"/>
              </a:ext>
            </a:extLst>
          </p:cNvPr>
          <p:cNvSpPr txBox="1"/>
          <p:nvPr/>
        </p:nvSpPr>
        <p:spPr>
          <a:xfrm>
            <a:off x="264301" y="417131"/>
            <a:ext cx="8251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О физкультуре</a:t>
            </a:r>
          </a:p>
        </p:txBody>
      </p:sp>
    </p:spTree>
    <p:extLst>
      <p:ext uri="{BB962C8B-B14F-4D97-AF65-F5344CB8AC3E}">
        <p14:creationId xmlns:p14="http://schemas.microsoft.com/office/powerpoint/2010/main" val="331863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719E2D5-9013-4D0D-8F62-F6B6F1E18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508" y="690113"/>
            <a:ext cx="7695841" cy="548685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«Из мужчин же одни могут в нагом виде бороться, другие в мяч играть, особенно на открытом воздухе в так называемую игру </a:t>
            </a:r>
            <a:r>
              <a:rPr lang="ru-RU" sz="3600" dirty="0" err="1">
                <a:latin typeface="Bahnschrift Light Condensed" panose="020B0502040204020203" pitchFamily="34" charset="0"/>
              </a:rPr>
              <a:t>фенинду</a:t>
            </a:r>
            <a:r>
              <a:rPr lang="ru-RU" sz="3600" dirty="0">
                <a:latin typeface="Bahnschrift Light Condensed" panose="020B0502040204020203" pitchFamily="34" charset="0"/>
              </a:rPr>
              <a:t>; другие пусть довольствуются путешествием по стране и прогулками по городу»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400" b="1" dirty="0"/>
              <a:t>Климент Александрийский</a:t>
            </a:r>
            <a:br>
              <a:rPr lang="ru-RU" sz="2400" b="1" dirty="0"/>
            </a:br>
            <a:r>
              <a:rPr lang="ru-RU" sz="2400" dirty="0"/>
              <a:t>«Педагог» </a:t>
            </a:r>
          </a:p>
        </p:txBody>
      </p:sp>
    </p:spTree>
    <p:extLst>
      <p:ext uri="{BB962C8B-B14F-4D97-AF65-F5344CB8AC3E}">
        <p14:creationId xmlns:p14="http://schemas.microsoft.com/office/powerpoint/2010/main" val="175494531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1E471BE-1699-4B70-9230-C2ECED54E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410" y="520117"/>
            <a:ext cx="7531939" cy="5941068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000" dirty="0"/>
              <a:t>«Но поскольку упомянул я о венцах и о подвижниках, то присовокуплю: они, претерпев тысячи трудностей в тысяче случаев, всеми мерами приумножив свою силу, пролив </a:t>
            </a:r>
            <a:r>
              <a:rPr lang="ru-RU" sz="3000" dirty="0">
                <a:solidFill>
                  <a:srgbClr val="FF0000"/>
                </a:solidFill>
              </a:rPr>
              <a:t>много пота в трудных телесных упражнениях</a:t>
            </a:r>
            <a:r>
              <a:rPr lang="ru-RU" sz="3000" dirty="0"/>
              <a:t>, приняв много побоев в училище, избрав не самый приятный образ жизни, но предписанный учителями, и во всем прочем ведя себя так, что жизнь их до подвига была </a:t>
            </a:r>
            <a:r>
              <a:rPr lang="ru-RU" sz="3000" dirty="0">
                <a:solidFill>
                  <a:srgbClr val="FF0000"/>
                </a:solidFill>
              </a:rPr>
              <a:t>упражнением в подвиге</a:t>
            </a:r>
            <a:r>
              <a:rPr lang="ru-RU" sz="3000" dirty="0"/>
              <a:t>, уже после всего этого являются готовыми на поприще, переносят все труды и опасности, чтобы получить венок из дикой маслины… и, победив, заслужить провозглашение от глашатая. Ужели же нам, которым за жизнь предлежат награды столь удивительные по множеству и величию, что не возможно словом их выразить, когда спим на оба уха и проводим жизнь в большой беспечности, остается взять только эти награды левой рукою?»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ru-RU" b="1" dirty="0"/>
              <a:t>Василий Великий, </a:t>
            </a:r>
            <a:r>
              <a:rPr lang="ru-RU" b="1" dirty="0" err="1"/>
              <a:t>свт</a:t>
            </a:r>
            <a:r>
              <a:rPr lang="ru-RU" b="1" dirty="0"/>
              <a:t>.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«К юношам о том, как получать пользу </a:t>
            </a:r>
            <a:br>
              <a:rPr lang="ru-RU" dirty="0"/>
            </a:br>
            <a:r>
              <a:rPr lang="ru-RU" dirty="0"/>
              <a:t>из языческих сочинений»</a:t>
            </a:r>
          </a:p>
        </p:txBody>
      </p:sp>
    </p:spTree>
    <p:extLst>
      <p:ext uri="{BB962C8B-B14F-4D97-AF65-F5344CB8AC3E}">
        <p14:creationId xmlns:p14="http://schemas.microsoft.com/office/powerpoint/2010/main" val="296648236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836FD61-B5A3-4182-9DED-5247B437E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2106" y="1152519"/>
            <a:ext cx="4994694" cy="5577484"/>
          </a:xfrm>
        </p:spPr>
        <p:txBody>
          <a:bodyPr>
            <a:norm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</a:t>
            </a:r>
            <a:r>
              <a:rPr lang="ru-RU" sz="3600" dirty="0" err="1">
                <a:latin typeface="Bahnschrift Light Condensed" panose="020B0502040204020203" pitchFamily="34" charset="0"/>
              </a:rPr>
              <a:t>Приимите</a:t>
            </a:r>
            <a:r>
              <a:rPr lang="ru-RU" sz="3600" dirty="0">
                <a:latin typeface="Bahnschrift Light Condensed" panose="020B0502040204020203" pitchFamily="34" charset="0"/>
              </a:rPr>
              <a:t> его </a:t>
            </a:r>
            <a:r>
              <a:rPr lang="en-US" sz="3600" dirty="0">
                <a:latin typeface="Bahnschrift Light Condensed" panose="020B0502040204020203" pitchFamily="34" charset="0"/>
              </a:rPr>
              <a:t>[</a:t>
            </a:r>
            <a:r>
              <a:rPr lang="ru-RU" sz="3600" dirty="0">
                <a:latin typeface="Bahnschrift Light Condensed" panose="020B0502040204020203" pitchFamily="34" charset="0"/>
              </a:rPr>
              <a:t>т.е. пост</a:t>
            </a:r>
            <a:r>
              <a:rPr lang="en-US" sz="3600" dirty="0">
                <a:latin typeface="Bahnschrift Light Condensed" panose="020B0502040204020203" pitchFamily="34" charset="0"/>
              </a:rPr>
              <a:t>]</a:t>
            </a:r>
            <a:r>
              <a:rPr lang="ru-RU" sz="3600" dirty="0">
                <a:latin typeface="Bahnschrift Light Condensed" panose="020B0502040204020203" pitchFamily="34" charset="0"/>
              </a:rPr>
              <a:t>, больные: это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матерь здоровья</a:t>
            </a:r>
            <a:r>
              <a:rPr lang="ru-RU" sz="3600" dirty="0">
                <a:latin typeface="Bahnschrift Light Condensed" panose="020B0502040204020203" pitchFamily="34" charset="0"/>
              </a:rPr>
              <a:t>. </a:t>
            </a:r>
            <a:r>
              <a:rPr lang="ru-RU" sz="3600" dirty="0" err="1">
                <a:latin typeface="Bahnschrift Light Condensed" panose="020B0502040204020203" pitchFamily="34" charset="0"/>
              </a:rPr>
              <a:t>Приимите</a:t>
            </a:r>
            <a:r>
              <a:rPr lang="ru-RU" sz="3600" dirty="0">
                <a:latin typeface="Bahnschrift Light Condensed" panose="020B0502040204020203" pitchFamily="34" charset="0"/>
              </a:rPr>
              <a:t> его, здоровые: это охранитель вашей телесной крепости» 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dirty="0"/>
              <a:t>«Беседа о посте, вторая»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01E699-14E4-4F12-BF7E-B4D163379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91" y="1152519"/>
            <a:ext cx="2755738" cy="3991227"/>
          </a:xfrm>
          <a:prstGeom prst="roundRect">
            <a:avLst>
              <a:gd name="adj" fmla="val 11345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39FABD-00D3-417C-AF2A-3DCB117E0016}"/>
              </a:ext>
            </a:extLst>
          </p:cNvPr>
          <p:cNvSpPr txBox="1"/>
          <p:nvPr/>
        </p:nvSpPr>
        <p:spPr>
          <a:xfrm>
            <a:off x="643070" y="5478565"/>
            <a:ext cx="27298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Василий Великий, </a:t>
            </a:r>
            <a:r>
              <a:rPr lang="ru-RU" sz="2000" dirty="0" err="1"/>
              <a:t>свт</a:t>
            </a:r>
            <a:r>
              <a:rPr lang="ru-RU" sz="2000" dirty="0"/>
              <a:t>. </a:t>
            </a:r>
            <a:br>
              <a:rPr lang="ru-RU" sz="2000" dirty="0"/>
            </a:br>
            <a:r>
              <a:rPr lang="ru-RU" sz="2000" dirty="0"/>
              <a:t>(330-379)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E18A09-BD52-4914-ABCB-755E33BF7FBD}"/>
              </a:ext>
            </a:extLst>
          </p:cNvPr>
          <p:cNvSpPr txBox="1"/>
          <p:nvPr/>
        </p:nvSpPr>
        <p:spPr>
          <a:xfrm>
            <a:off x="643071" y="310551"/>
            <a:ext cx="7888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О посте</a:t>
            </a:r>
          </a:p>
        </p:txBody>
      </p:sp>
    </p:spTree>
    <p:extLst>
      <p:ext uri="{BB962C8B-B14F-4D97-AF65-F5344CB8AC3E}">
        <p14:creationId xmlns:p14="http://schemas.microsoft.com/office/powerpoint/2010/main" val="343846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F59D33-FCA8-4D16-ABF3-88395B756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5299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Свобода</a:t>
            </a:r>
            <a:endParaRPr lang="ru-RU" sz="5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58276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66157" y="214291"/>
            <a:ext cx="7720643" cy="5911873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Проблемы: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1. Свобода есть или ее нет (детерминизм или индетерминизм)?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     - с научной точки зрения;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       - с точки зрения христианства.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2. Как относиться к свободе со стороны христианства?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       - что значит «раб Божий»;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      - свобода - это хорошо или плохо?</a:t>
            </a:r>
          </a:p>
          <a:p>
            <a:endParaRPr lang="ru-RU" sz="2400" dirty="0"/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C425137-1859-4363-944C-439F50D06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3187" y="523410"/>
            <a:ext cx="5565116" cy="5368432"/>
          </a:xfrm>
        </p:spPr>
        <p:txBody>
          <a:bodyPr>
            <a:normAutofit fontScale="92500"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dirty="0">
                <a:solidFill>
                  <a:srgbClr val="000000"/>
                </a:solidFill>
                <a:latin typeface="Bahnschrift Light Condensed" panose="020B0502040204020203" pitchFamily="34" charset="0"/>
                <a:ea typeface="Courier New" panose="02070309020205020404" pitchFamily="49" charset="0"/>
              </a:rPr>
              <a:t>«</a:t>
            </a:r>
            <a:r>
              <a:rPr lang="ru-RU" dirty="0">
                <a:solidFill>
                  <a:srgbClr val="000000"/>
                </a:solidFill>
                <a:effectLst/>
                <a:latin typeface="Bahnschrift Light Condensed" panose="020B0502040204020203" pitchFamily="34" charset="0"/>
                <a:ea typeface="Courier New" panose="02070309020205020404" pitchFamily="49" charset="0"/>
              </a:rPr>
              <a:t>Что было тогда, когда ничего не было? Если Вселенная родилась из сингулярности, значит, когда-то ее не существовало. В "Теоретической физике" Ландау и Лившица сказано, что решение уравнении Эйнштейна нельзя продолжить в область отрицательного времени, и потому в рамках общей теории относительности </a:t>
            </a:r>
            <a:r>
              <a:rPr lang="ru-RU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Courier New" panose="02070309020205020404" pitchFamily="49" charset="0"/>
              </a:rPr>
              <a:t>вопрос</a:t>
            </a:r>
            <a:r>
              <a:rPr lang="ru-RU" dirty="0">
                <a:solidFill>
                  <a:srgbClr val="000000"/>
                </a:solidFill>
                <a:effectLst/>
                <a:latin typeface="Bahnschrift Light Condensed" panose="020B0502040204020203" pitchFamily="34" charset="0"/>
                <a:ea typeface="Courier New" panose="02070309020205020404" pitchFamily="49" charset="0"/>
              </a:rPr>
              <a:t> "Что было до рождения Вселенной?" </a:t>
            </a:r>
            <a:r>
              <a:rPr lang="ru-RU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Courier New" panose="02070309020205020404" pitchFamily="49" charset="0"/>
              </a:rPr>
              <a:t>не имеет смысла</a:t>
            </a:r>
            <a:r>
              <a:rPr lang="ru-RU" dirty="0">
                <a:solidFill>
                  <a:srgbClr val="000000"/>
                </a:solidFill>
                <a:effectLst/>
                <a:latin typeface="Bahnschrift Light Condensed" panose="020B0502040204020203" pitchFamily="34" charset="0"/>
                <a:ea typeface="Courier New" panose="02070309020205020404" pitchFamily="49" charset="0"/>
              </a:rPr>
              <a:t>». 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«Рождение Вселенной»</a:t>
            </a: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892DD2-89B3-4E05-B823-DB47AB6A1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43" y="523410"/>
            <a:ext cx="2493034" cy="3490248"/>
          </a:xfrm>
          <a:prstGeom prst="roundRect">
            <a:avLst>
              <a:gd name="adj" fmla="val 10604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A1F708-8DC2-43E0-B6A9-095FF352C728}"/>
              </a:ext>
            </a:extLst>
          </p:cNvPr>
          <p:cNvSpPr txBox="1"/>
          <p:nvPr/>
        </p:nvSpPr>
        <p:spPr>
          <a:xfrm>
            <a:off x="595223" y="4218317"/>
            <a:ext cx="24930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Андрей Дмитриевич Линде,</a:t>
            </a:r>
            <a:br>
              <a:rPr lang="ru-RU" sz="2000" dirty="0"/>
            </a:br>
            <a:r>
              <a:rPr lang="ru-RU" sz="2000" dirty="0"/>
              <a:t>Стэнфордский университет</a:t>
            </a:r>
          </a:p>
        </p:txBody>
      </p:sp>
    </p:spTree>
    <p:extLst>
      <p:ext uri="{BB962C8B-B14F-4D97-AF65-F5344CB8AC3E}">
        <p14:creationId xmlns:p14="http://schemas.microsoft.com/office/powerpoint/2010/main" val="30468697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60687" y="1181819"/>
            <a:ext cx="5279366" cy="4863492"/>
          </a:xfrm>
        </p:spPr>
        <p:txBody>
          <a:bodyPr>
            <a:normAutofit lnSpcReduction="10000"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«Человек брошен в свободу»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«Человек обречен быть свободным» </a:t>
            </a:r>
          </a:p>
          <a:p>
            <a:pPr marL="0" indent="0" algn="r">
              <a:lnSpc>
                <a:spcPct val="130000"/>
              </a:lnSpc>
              <a:buNone/>
            </a:pPr>
            <a:r>
              <a:rPr lang="ru-RU" sz="3200" dirty="0">
                <a:solidFill>
                  <a:srgbClr val="000000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«Даже если бы Бог существовал, это ничего бы не изменило». 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400" dirty="0"/>
              <a:t>«Экзистенциализм – это гуманизм»</a:t>
            </a:r>
          </a:p>
          <a:p>
            <a:pPr marL="0" indent="0" algn="r">
              <a:lnSpc>
                <a:spcPct val="120000"/>
              </a:lnSpc>
              <a:spcBef>
                <a:spcPts val="3000"/>
              </a:spcBef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Если человек свободен, </a:t>
            </a:r>
            <a:br>
              <a:rPr lang="ru-RU" sz="3200" dirty="0">
                <a:latin typeface="Bahnschrift Light Condensed" panose="020B0502040204020203" pitchFamily="34" charset="0"/>
              </a:rPr>
            </a:br>
            <a:r>
              <a:rPr lang="ru-RU" sz="3200" dirty="0">
                <a:latin typeface="Bahnschrift Light Condensed" panose="020B0502040204020203" pitchFamily="34" charset="0"/>
              </a:rPr>
              <a:t>значит, Бога нет.</a:t>
            </a: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12A6C8-CDA9-43DA-8893-FCA2C87EE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804" y="1345721"/>
            <a:ext cx="2738191" cy="3890513"/>
          </a:xfrm>
          <a:prstGeom prst="roundRect">
            <a:avLst>
              <a:gd name="adj" fmla="val 10681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F27190-0B61-4806-B2B3-C6520532A4A9}"/>
              </a:ext>
            </a:extLst>
          </p:cNvPr>
          <p:cNvSpPr txBox="1"/>
          <p:nvPr/>
        </p:nvSpPr>
        <p:spPr>
          <a:xfrm>
            <a:off x="327804" y="5512279"/>
            <a:ext cx="27381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Жан-Поль Сартр</a:t>
            </a:r>
            <a:br>
              <a:rPr lang="ru-RU" sz="2000" dirty="0"/>
            </a:br>
            <a:r>
              <a:rPr lang="ru-RU" sz="2000" dirty="0"/>
              <a:t>(1905-1980)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71E9BD-6944-46E6-A505-F6BBED447EEA}"/>
              </a:ext>
            </a:extLst>
          </p:cNvPr>
          <p:cNvSpPr txBox="1"/>
          <p:nvPr/>
        </p:nvSpPr>
        <p:spPr>
          <a:xfrm>
            <a:off x="414067" y="276045"/>
            <a:ext cx="8160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Bahnschrift Light Condensed" panose="020B0502040204020203" pitchFamily="34" charset="0"/>
              </a:rPr>
              <a:t>I. </a:t>
            </a:r>
            <a:r>
              <a:rPr lang="ru-RU" sz="3200" dirty="0">
                <a:solidFill>
                  <a:srgbClr val="00B0F0"/>
                </a:solidFill>
                <a:latin typeface="Bahnschrift Light Condensed" panose="020B0502040204020203" pitchFamily="34" charset="0"/>
              </a:rPr>
              <a:t>Есть ли свобода?</a:t>
            </a:r>
          </a:p>
        </p:txBody>
      </p:sp>
    </p:spTree>
    <p:extLst>
      <p:ext uri="{BB962C8B-B14F-4D97-AF65-F5344CB8AC3E}">
        <p14:creationId xmlns:p14="http://schemas.microsoft.com/office/powerpoint/2010/main" val="153456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1A1E072-CC1A-4A6E-A912-7307F8FE8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7048" y="560717"/>
            <a:ext cx="5168301" cy="5616246"/>
          </a:xfrm>
        </p:spPr>
        <p:txBody>
          <a:bodyPr/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«Поступки людей определяются внешней и внутренней необходимостью, вследствие чего… люди могут отвечать за свои деяния не более, чем неодушевленный предмет за то движение, в которое он оказывается вовлеченным».</a:t>
            </a:r>
            <a:endParaRPr lang="ru-RU" sz="3200" dirty="0">
              <a:effectLst/>
              <a:latin typeface="Bahnschrift Light Condensed" panose="020B0502040204020203" pitchFamily="34" charset="0"/>
            </a:endParaRP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400" dirty="0">
                <a:ea typeface="Times New Roman" panose="02020603050405020304" pitchFamily="18" charset="0"/>
              </a:rPr>
              <a:t>«</a:t>
            </a:r>
            <a:r>
              <a:rPr lang="ru-RU" sz="2400" dirty="0">
                <a:effectLst/>
                <a:ea typeface="Times New Roman" panose="02020603050405020304" pitchFamily="18" charset="0"/>
              </a:rPr>
              <a:t>Религия и наука»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6ACA45-3D5C-4880-9935-0C90F6CD7A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" y="707367"/>
            <a:ext cx="2533702" cy="3327053"/>
          </a:xfrm>
          <a:prstGeom prst="roundRect">
            <a:avLst>
              <a:gd name="adj" fmla="val 11560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64456D-7724-4107-BDB7-617436A3BD04}"/>
              </a:ext>
            </a:extLst>
          </p:cNvPr>
          <p:cNvSpPr txBox="1"/>
          <p:nvPr/>
        </p:nvSpPr>
        <p:spPr>
          <a:xfrm>
            <a:off x="628651" y="4684946"/>
            <a:ext cx="25337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ea typeface="Times New Roman" panose="02020603050405020304" pitchFamily="18" charset="0"/>
              </a:rPr>
              <a:t>Альберт Эйнштейн</a:t>
            </a:r>
            <a:br>
              <a:rPr lang="ru-RU" sz="2000" dirty="0">
                <a:effectLst/>
                <a:ea typeface="Times New Roman" panose="02020603050405020304" pitchFamily="18" charset="0"/>
              </a:rPr>
            </a:br>
            <a:r>
              <a:rPr lang="ru-RU" sz="2000" dirty="0">
                <a:effectLst/>
                <a:ea typeface="Times New Roman" panose="02020603050405020304" pitchFamily="18" charset="0"/>
              </a:rPr>
              <a:t>(1879-1955)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62249576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A82978C-5134-4925-A9AC-EAF4864E36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716121"/>
            <a:ext cx="2187162" cy="2924227"/>
          </a:xfrm>
          <a:prstGeom prst="roundRect">
            <a:avLst>
              <a:gd name="adj" fmla="val 11358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83C1E0-0AB1-46DB-991C-C100DD489AFD}"/>
              </a:ext>
            </a:extLst>
          </p:cNvPr>
          <p:cNvSpPr txBox="1"/>
          <p:nvPr/>
        </p:nvSpPr>
        <p:spPr>
          <a:xfrm>
            <a:off x="568265" y="4226943"/>
            <a:ext cx="22475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Бенджамен </a:t>
            </a:r>
            <a:r>
              <a:rPr lang="ru-RU" sz="2000" dirty="0" err="1"/>
              <a:t>Либет</a:t>
            </a:r>
            <a:br>
              <a:rPr lang="ru-RU" sz="2000" dirty="0"/>
            </a:br>
            <a:r>
              <a:rPr lang="ru-RU" sz="2000" dirty="0"/>
              <a:t>(1916-2007)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239077-0E97-4D10-A6A9-1C3930355BD6}"/>
              </a:ext>
            </a:extLst>
          </p:cNvPr>
          <p:cNvSpPr txBox="1"/>
          <p:nvPr/>
        </p:nvSpPr>
        <p:spPr>
          <a:xfrm>
            <a:off x="3036498" y="508958"/>
            <a:ext cx="5900468" cy="595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ru-RU" sz="2400" dirty="0">
                <a:solidFill>
                  <a:srgbClr val="000000"/>
                </a:solidFill>
                <a:effectLst/>
                <a:latin typeface="Bahnschrift Light Condensed" panose="020B0502040204020203" pitchFamily="34" charset="0"/>
                <a:ea typeface="Courier New" panose="02070309020205020404" pitchFamily="49" charset="0"/>
              </a:rPr>
              <a:t>«Психолог Бенджамин </a:t>
            </a:r>
            <a:r>
              <a:rPr lang="ru-RU" sz="2400" dirty="0" err="1">
                <a:solidFill>
                  <a:srgbClr val="000000"/>
                </a:solidFill>
                <a:effectLst/>
                <a:latin typeface="Bahnschrift Light Condensed" panose="020B0502040204020203" pitchFamily="34" charset="0"/>
                <a:ea typeface="Courier New" panose="02070309020205020404" pitchFamily="49" charset="0"/>
              </a:rPr>
              <a:t>Либет</a:t>
            </a:r>
            <a:r>
              <a:rPr lang="ru-RU" sz="2400" dirty="0">
                <a:solidFill>
                  <a:srgbClr val="000000"/>
                </a:solidFill>
                <a:effectLst/>
                <a:latin typeface="Bahnschrift Light Condensed" panose="020B0502040204020203" pitchFamily="34" charset="0"/>
                <a:ea typeface="Courier New" panose="02070309020205020404" pitchFamily="49" charset="0"/>
              </a:rPr>
              <a:t> использовал электроэнцефалограмму с целью показать, что активность в двигательных центрах коры головного мозга может быть зафиксирована </a:t>
            </a:r>
            <a:r>
              <a:rPr lang="ru-RU" sz="2400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Courier New" panose="02070309020205020404" pitchFamily="49" charset="0"/>
              </a:rPr>
              <a:t>за 300 миллисекунд </a:t>
            </a:r>
            <a:r>
              <a:rPr lang="ru-RU" sz="2400" dirty="0">
                <a:solidFill>
                  <a:srgbClr val="000000"/>
                </a:solidFill>
                <a:effectLst/>
                <a:latin typeface="Bahnschrift Light Condensed" panose="020B0502040204020203" pitchFamily="34" charset="0"/>
                <a:ea typeface="Courier New" panose="02070309020205020404" pitchFamily="49" charset="0"/>
              </a:rPr>
              <a:t>до того, как человек почувствует, что он решил пошевелиться. …Дальнейшие эксперименты… показали, что данных об активности почти 256 нейронов достаточно, чтобы с 80-процентной точностью предсказать решение человека двинуть рукой или ногой </a:t>
            </a:r>
            <a:r>
              <a:rPr lang="ru-RU" sz="2400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Courier New" panose="02070309020205020404" pitchFamily="49" charset="0"/>
              </a:rPr>
              <a:t>за 700 миллисекунд</a:t>
            </a:r>
            <a:r>
              <a:rPr lang="ru-RU" sz="2400" dirty="0">
                <a:solidFill>
                  <a:srgbClr val="000000"/>
                </a:solidFill>
                <a:effectLst/>
                <a:latin typeface="Bahnschrift Light Condensed" panose="020B0502040204020203" pitchFamily="34" charset="0"/>
                <a:ea typeface="Courier New" panose="02070309020205020404" pitchFamily="49" charset="0"/>
              </a:rPr>
              <a:t> до того, как это стало известно ему самому»</a:t>
            </a:r>
          </a:p>
          <a:p>
            <a:pPr algn="r">
              <a:spcBef>
                <a:spcPts val="2400"/>
              </a:spcBef>
            </a:pPr>
            <a:r>
              <a:rPr lang="ru-RU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С. Харрис</a:t>
            </a:r>
            <a:br>
              <a:rPr lang="ru-RU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«Свобода воли»</a:t>
            </a:r>
            <a:endParaRPr lang="ru-RU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38316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AE1378B-835C-4F3F-9CC8-69AF097F9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8038" y="534838"/>
            <a:ext cx="5237312" cy="5642125"/>
          </a:xfrm>
        </p:spPr>
        <p:txBody>
          <a:bodyPr>
            <a:normAutofit lnSpcReduction="10000"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dirty="0"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dirty="0"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дна и та же вещь не может одновременно совершать противоположное в одной и той же своей части и в одном и том же отношении… но люди, испытывающие жажду, иной раз все же отказываются пить… в душе их присутствует нечто </a:t>
            </a:r>
            <a:r>
              <a:rPr lang="ru-RU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побуждающее</a:t>
            </a:r>
            <a:r>
              <a:rPr lang="ru-RU" dirty="0"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их пить, но есть и то, что пить </a:t>
            </a:r>
            <a:r>
              <a:rPr lang="ru-RU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запрещает</a:t>
            </a:r>
            <a:r>
              <a:rPr lang="ru-RU" dirty="0"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и оно-то и берет верх над побуждающим началом». </a:t>
            </a:r>
            <a:endParaRPr lang="en-US" dirty="0">
              <a:effectLst/>
              <a:latin typeface="Bahnschrift Ligh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r">
              <a:spcBef>
                <a:spcPts val="2400"/>
              </a:spcBef>
              <a:buNone/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«Государство» </a:t>
            </a: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AC3656-A757-4CFC-BE0C-0C9A8B318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90" y="638356"/>
            <a:ext cx="2527291" cy="3512934"/>
          </a:xfrm>
          <a:prstGeom prst="roundRect">
            <a:avLst>
              <a:gd name="adj" fmla="val 12571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AC4443-209C-469F-B9F9-62745B6DD610}"/>
              </a:ext>
            </a:extLst>
          </p:cNvPr>
          <p:cNvSpPr txBox="1"/>
          <p:nvPr/>
        </p:nvSpPr>
        <p:spPr>
          <a:xfrm>
            <a:off x="405690" y="4659067"/>
            <a:ext cx="25272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effectLst/>
                <a:ea typeface="Times New Roman" panose="02020603050405020304" pitchFamily="18" charset="0"/>
              </a:rPr>
              <a:t>Платон</a:t>
            </a:r>
          </a:p>
          <a:p>
            <a:pPr algn="ctr"/>
            <a:r>
              <a:rPr lang="ru-RU" sz="2000" dirty="0">
                <a:ea typeface="Times New Roman" panose="02020603050405020304" pitchFamily="18" charset="0"/>
              </a:rPr>
              <a:t>(427-347 до Р.Х.)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06374768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E96CFE4-3F68-4B24-97B2-19CE414FC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4083" y="923025"/>
            <a:ext cx="4961266" cy="5253937"/>
          </a:xfrm>
        </p:spPr>
        <p:txBody>
          <a:bodyPr/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«Свобода… есть условие морального закона», 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«Если бы не было свободы, то не было бы в нас и морального закона».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dirty="0"/>
              <a:t>«Критика </a:t>
            </a:r>
            <a:br>
              <a:rPr lang="ru-RU" dirty="0"/>
            </a:br>
            <a:r>
              <a:rPr lang="ru-RU" dirty="0"/>
              <a:t>практического разума»</a:t>
            </a:r>
            <a:endParaRPr lang="en-US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23DE6C-40BB-431B-B115-B01A0B611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39" y="1196080"/>
            <a:ext cx="2673651" cy="3440098"/>
          </a:xfrm>
          <a:prstGeom prst="roundRect">
            <a:avLst>
              <a:gd name="adj" fmla="val 11929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19399E-F472-409C-AB59-25815D07EC32}"/>
              </a:ext>
            </a:extLst>
          </p:cNvPr>
          <p:cNvSpPr txBox="1"/>
          <p:nvPr/>
        </p:nvSpPr>
        <p:spPr>
          <a:xfrm>
            <a:off x="699278" y="4909232"/>
            <a:ext cx="26736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Иммануил Кант</a:t>
            </a:r>
            <a:br>
              <a:rPr lang="ru-RU" sz="2000" dirty="0"/>
            </a:br>
            <a:r>
              <a:rPr lang="ru-RU" sz="2000" dirty="0"/>
              <a:t>(1724-1804)</a:t>
            </a:r>
          </a:p>
        </p:txBody>
      </p:sp>
    </p:spTree>
    <p:extLst>
      <p:ext uri="{BB962C8B-B14F-4D97-AF65-F5344CB8AC3E}">
        <p14:creationId xmlns:p14="http://schemas.microsoft.com/office/powerpoint/2010/main" val="58249644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1" y="571481"/>
            <a:ext cx="8229600" cy="555468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000" dirty="0">
                <a:latin typeface="Bahnschrift Light Condensed" panose="020B0502040204020203" pitchFamily="34" charset="0"/>
              </a:rPr>
              <a:t>Если весь мир подчинен причинно-следственным отношениям, то свободы нет и, соответственно, нет нравственности.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000" dirty="0">
                <a:latin typeface="Bahnschrift Light Condensed" panose="020B0502040204020203" pitchFamily="34" charset="0"/>
              </a:rPr>
              <a:t>А так как нравственность все же есть, то есть и свобода, так что не все в мире подчинено принципу детерминизма.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000" dirty="0">
                <a:latin typeface="Bahnschrift Light Condensed" panose="020B0502040204020203" pitchFamily="34" charset="0"/>
              </a:rPr>
              <a:t>Тело находится в пространстве и времени и, следовательно, подчинено детерминистическим законам природы.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000" dirty="0">
                <a:latin typeface="Bahnschrift Light Condensed" panose="020B0502040204020203" pitchFamily="34" charset="0"/>
              </a:rPr>
              <a:t>Значит, надо признать наличие души, в которой коренится нравственная свободная причинность. </a:t>
            </a:r>
          </a:p>
          <a:p>
            <a:endParaRPr 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2048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57531" y="500043"/>
            <a:ext cx="7729269" cy="562612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Материализм: два решения.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1. Свобода объясняется материалистически, на основании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квантового индетерминизма</a:t>
            </a:r>
            <a:r>
              <a:rPr lang="ru-RU" sz="3600" dirty="0">
                <a:latin typeface="Bahnschrift Light Condensed" panose="020B0502040204020203" pitchFamily="34" charset="0"/>
              </a:rPr>
              <a:t>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2. Свобода нам кажется. Ее нет. </a:t>
            </a:r>
            <a:br>
              <a:rPr lang="ru-RU" sz="3600" dirty="0">
                <a:latin typeface="Bahnschrift Light Condensed" panose="020B0502040204020203" pitchFamily="34" charset="0"/>
              </a:rPr>
            </a:br>
            <a:r>
              <a:rPr lang="ru-RU" sz="3600" dirty="0">
                <a:latin typeface="Bahnschrift Light Condensed" panose="020B0502040204020203" pitchFamily="34" charset="0"/>
              </a:rPr>
              <a:t>Все определяется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эволюционными механизмами</a:t>
            </a:r>
            <a:r>
              <a:rPr lang="ru-RU" sz="3600" dirty="0">
                <a:latin typeface="Bahnschrift Light Condensed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353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CD2C68-1362-42FA-862A-58DAB86FA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93" y="1134401"/>
            <a:ext cx="8498513" cy="45891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A10762-BA7C-4CC5-944E-C2FC12DC5F96}"/>
              </a:ext>
            </a:extLst>
          </p:cNvPr>
          <p:cNvSpPr txBox="1"/>
          <p:nvPr/>
        </p:nvSpPr>
        <p:spPr>
          <a:xfrm>
            <a:off x="905774" y="388189"/>
            <a:ext cx="7142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1. «Свобода воли электрона»</a:t>
            </a:r>
          </a:p>
        </p:txBody>
      </p:sp>
    </p:spTree>
    <p:extLst>
      <p:ext uri="{BB962C8B-B14F-4D97-AF65-F5344CB8AC3E}">
        <p14:creationId xmlns:p14="http://schemas.microsoft.com/office/powerpoint/2010/main" val="360191147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55939" y="571481"/>
            <a:ext cx="7530861" cy="582931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Электроны везде одинаковы, но железо не обладает свободой, а человек – обладает.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Ученые-материалисты: причина – в особом устройстве мозга у человека.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Эван </a:t>
            </a:r>
            <a:r>
              <a:rPr lang="ru-RU" sz="3200" dirty="0" err="1">
                <a:solidFill>
                  <a:srgbClr val="FF0000"/>
                </a:solidFill>
                <a:latin typeface="Bahnschrift Light Condensed" panose="020B0502040204020203" pitchFamily="34" charset="0"/>
              </a:rPr>
              <a:t>Сквайрс</a:t>
            </a:r>
            <a:r>
              <a:rPr lang="ru-RU" sz="3200" dirty="0">
                <a:latin typeface="Bahnschrift Light Condensed" panose="020B0502040204020203" pitchFamily="34" charset="0"/>
              </a:rPr>
              <a:t>: при возбуждении нейронов мозга измерения, связанные с туннельным эффектом, меняют вероятности этих переходов,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Роджер </a:t>
            </a:r>
            <a:r>
              <a:rPr lang="ru-RU" sz="3200" dirty="0" err="1">
                <a:solidFill>
                  <a:srgbClr val="FF0000"/>
                </a:solidFill>
                <a:latin typeface="Bahnschrift Light Condensed" panose="020B0502040204020203" pitchFamily="34" charset="0"/>
              </a:rPr>
              <a:t>Пенроуз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 </a:t>
            </a:r>
            <a:r>
              <a:rPr lang="ru-RU" sz="3200" dirty="0">
                <a:latin typeface="Bahnschrift Light Condensed" panose="020B0502040204020203" pitchFamily="34" charset="0"/>
              </a:rPr>
              <a:t>придает особое значение свойствам так называемых </a:t>
            </a:r>
            <a:r>
              <a:rPr lang="ru-RU" sz="3200" dirty="0" err="1">
                <a:latin typeface="Bahnschrift Light Condensed" panose="020B0502040204020203" pitchFamily="34" charset="0"/>
              </a:rPr>
              <a:t>микротрубок</a:t>
            </a:r>
            <a:r>
              <a:rPr lang="ru-RU" sz="3200" dirty="0">
                <a:latin typeface="Bahnschrift Light Condensed" panose="020B0502040204020203" pitchFamily="34" charset="0"/>
              </a:rPr>
              <a:t> в аксонах нейронов.</a:t>
            </a:r>
          </a:p>
        </p:txBody>
      </p:sp>
    </p:spTree>
    <p:extLst>
      <p:ext uri="{BB962C8B-B14F-4D97-AF65-F5344CB8AC3E}">
        <p14:creationId xmlns:p14="http://schemas.microsoft.com/office/powerpoint/2010/main" val="131025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AF100E8-4D67-4B13-A0E3-E532729B8A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98" y="600674"/>
            <a:ext cx="2621835" cy="3496873"/>
          </a:xfrm>
          <a:prstGeom prst="roundRect">
            <a:avLst>
              <a:gd name="adj" fmla="val 11403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EF4CB3-CC6F-4BE7-8B03-695B8AA9D6C2}"/>
              </a:ext>
            </a:extLst>
          </p:cNvPr>
          <p:cNvSpPr txBox="1"/>
          <p:nvPr/>
        </p:nvSpPr>
        <p:spPr>
          <a:xfrm>
            <a:off x="3597215" y="410893"/>
            <a:ext cx="4796287" cy="586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ru-RU" sz="3200" dirty="0">
                <a:latin typeface="Bahnschrift Light Condensed" panose="020B0502040204020203" pitchFamily="34" charset="0"/>
              </a:rPr>
              <a:t>«У нас в мозгу не может быть участка, всецело задействованного в управлении другими участками. Он объяснил это тем, что у нас в мозгу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нет участка</a:t>
            </a:r>
            <a:r>
              <a:rPr lang="ru-RU" sz="3200" dirty="0">
                <a:latin typeface="Bahnschrift Light Condensed" panose="020B0502040204020203" pitchFamily="34" charset="0"/>
              </a:rPr>
              <a:t>, который посылал бы только исходящие сигналы и не получал никаких входящих»</a:t>
            </a:r>
            <a:r>
              <a:rPr lang="en-US" sz="3200" dirty="0">
                <a:latin typeface="Bahnschrift Light Condensed" panose="020B0502040204020203" pitchFamily="34" charset="0"/>
              </a:rPr>
              <a:t> </a:t>
            </a:r>
            <a:endParaRPr lang="ru-RU" sz="3200" dirty="0">
              <a:latin typeface="Bahnschrift Light Condensed" panose="020B0502040204020203" pitchFamily="34" charset="0"/>
            </a:endParaRPr>
          </a:p>
          <a:p>
            <a:pPr algn="r">
              <a:spcBef>
                <a:spcPts val="2400"/>
              </a:spcBef>
            </a:pPr>
            <a:r>
              <a:rPr lang="ru-RU" sz="2400" b="1" dirty="0"/>
              <a:t>К. </a:t>
            </a:r>
            <a:r>
              <a:rPr lang="ru-RU" sz="2400" b="1" dirty="0" err="1"/>
              <a:t>Фрит</a:t>
            </a:r>
            <a:r>
              <a:rPr lang="ru-RU" sz="2400" dirty="0"/>
              <a:t> </a:t>
            </a:r>
            <a:br>
              <a:rPr lang="ru-RU" sz="2400" dirty="0"/>
            </a:br>
            <a:r>
              <a:rPr lang="ru-RU" sz="2400" dirty="0"/>
              <a:t>«Мозг и душа»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0DBBEE-CCBE-4FB8-9A11-CCDC56D6115B}"/>
              </a:ext>
            </a:extLst>
          </p:cNvPr>
          <p:cNvSpPr txBox="1"/>
          <p:nvPr/>
        </p:nvSpPr>
        <p:spPr>
          <a:xfrm>
            <a:off x="750497" y="4408424"/>
            <a:ext cx="262183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 err="1"/>
              <a:t>Семир</a:t>
            </a:r>
            <a:r>
              <a:rPr lang="ru-RU" dirty="0"/>
              <a:t> Зеки</a:t>
            </a:r>
          </a:p>
          <a:p>
            <a:pPr algn="ctr"/>
            <a:r>
              <a:rPr lang="ru-RU" dirty="0"/>
              <a:t>(род. 1940)</a:t>
            </a:r>
          </a:p>
          <a:p>
            <a:pPr algn="ctr"/>
            <a:r>
              <a:rPr lang="ru-RU" sz="1800" dirty="0"/>
              <a:t>Нейробиолог, Университетский колледж, Лондон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2401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93630" y="548681"/>
            <a:ext cx="7893171" cy="5577483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ru-RU" sz="3200" baseline="30000" dirty="0"/>
              <a:t>1</a:t>
            </a:r>
            <a:r>
              <a:rPr lang="ru-RU" sz="3200" i="1" baseline="30000" dirty="0"/>
              <a:t> </a:t>
            </a:r>
            <a:r>
              <a:rPr lang="ru-RU" sz="3200" dirty="0">
                <a:latin typeface="Bahnschrift Light Condensed" panose="020B0502040204020203" pitchFamily="34" charset="0"/>
              </a:rPr>
              <a:t>В начале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сотворил</a:t>
            </a:r>
            <a:r>
              <a:rPr lang="ru-RU" sz="3200" dirty="0">
                <a:latin typeface="Bahnschrift Light Condensed" panose="020B0502040204020203" pitchFamily="34" charset="0"/>
              </a:rPr>
              <a:t> Бог небо и землю. </a:t>
            </a:r>
            <a:br>
              <a:rPr lang="ru-RU" sz="3200" dirty="0">
                <a:latin typeface="Bahnschrift Light Condensed" panose="020B0502040204020203" pitchFamily="34" charset="0"/>
              </a:rPr>
            </a:br>
            <a:r>
              <a:rPr lang="ru-RU" sz="3200" baseline="30000" dirty="0">
                <a:latin typeface="Bahnschrift Light Condensed" panose="020B0502040204020203" pitchFamily="34" charset="0"/>
              </a:rPr>
              <a:t>2 </a:t>
            </a:r>
            <a:r>
              <a:rPr lang="ru-RU" sz="3200" dirty="0">
                <a:latin typeface="Bahnschrift Light Condensed" panose="020B0502040204020203" pitchFamily="34" charset="0"/>
              </a:rPr>
              <a:t>Земля же была </a:t>
            </a:r>
            <a:r>
              <a:rPr lang="ru-RU" sz="3200" dirty="0" err="1">
                <a:latin typeface="Bahnschrift Light Condensed" panose="020B0502040204020203" pitchFamily="34" charset="0"/>
              </a:rPr>
              <a:t>безвидна</a:t>
            </a:r>
            <a:r>
              <a:rPr lang="ru-RU" sz="3200" dirty="0">
                <a:latin typeface="Bahnschrift Light Condensed" panose="020B0502040204020203" pitchFamily="34" charset="0"/>
              </a:rPr>
              <a:t> и пуста, и тьма над бездною, и Дух Божий носился над водою. </a:t>
            </a:r>
            <a:br>
              <a:rPr lang="ru-RU" sz="3200" dirty="0">
                <a:latin typeface="Bahnschrift Light Condensed" panose="020B0502040204020203" pitchFamily="34" charset="0"/>
              </a:rPr>
            </a:br>
            <a:r>
              <a:rPr lang="ru-RU" sz="3200" baseline="30000" dirty="0">
                <a:latin typeface="Bahnschrift Light Condensed" panose="020B0502040204020203" pitchFamily="34" charset="0"/>
              </a:rPr>
              <a:t>3 </a:t>
            </a:r>
            <a:r>
              <a:rPr lang="ru-RU" sz="3200" dirty="0">
                <a:latin typeface="Bahnschrift Light Condensed" panose="020B0502040204020203" pitchFamily="34" charset="0"/>
              </a:rPr>
              <a:t>И сказал Бог: да будет свет. И стал свет. </a:t>
            </a:r>
            <a:br>
              <a:rPr lang="ru-RU" sz="3200" dirty="0">
                <a:latin typeface="Bahnschrift Light Condensed" panose="020B0502040204020203" pitchFamily="34" charset="0"/>
              </a:rPr>
            </a:br>
            <a:r>
              <a:rPr lang="ru-RU" sz="3200" baseline="30000" dirty="0">
                <a:latin typeface="Bahnschrift Light Condensed" panose="020B0502040204020203" pitchFamily="34" charset="0"/>
              </a:rPr>
              <a:t>4 </a:t>
            </a:r>
            <a:r>
              <a:rPr lang="ru-RU" sz="3200" dirty="0">
                <a:latin typeface="Bahnschrift Light Condensed" panose="020B0502040204020203" pitchFamily="34" charset="0"/>
              </a:rPr>
              <a:t>И увидел Бог свет, что он хорош, и отделил Бог свет от тьмы. </a:t>
            </a:r>
            <a:br>
              <a:rPr lang="ru-RU" sz="3200" dirty="0">
                <a:latin typeface="Bahnschrift Light Condensed" panose="020B0502040204020203" pitchFamily="34" charset="0"/>
              </a:rPr>
            </a:br>
            <a:r>
              <a:rPr lang="ru-RU" sz="3200" baseline="30000" dirty="0">
                <a:latin typeface="Bahnschrift Light Condensed" panose="020B0502040204020203" pitchFamily="34" charset="0"/>
              </a:rPr>
              <a:t>5 </a:t>
            </a:r>
            <a:r>
              <a:rPr lang="ru-RU" sz="3200" dirty="0">
                <a:latin typeface="Bahnschrift Light Condensed" panose="020B0502040204020203" pitchFamily="34" charset="0"/>
              </a:rPr>
              <a:t>И назвал Бог свет днем, а тьму ночью. И был вечер, и было утро: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день один</a:t>
            </a:r>
            <a:r>
              <a:rPr lang="ru-RU" sz="3200" dirty="0">
                <a:latin typeface="Bahnschrift Light Condensed" panose="020B0502040204020203" pitchFamily="34" charset="0"/>
              </a:rPr>
              <a:t>. </a:t>
            </a:r>
            <a:br>
              <a:rPr lang="ru-RU" sz="3200" dirty="0">
                <a:latin typeface="Bahnschrift Light Condensed" panose="020B0502040204020203" pitchFamily="34" charset="0"/>
              </a:rPr>
            </a:br>
            <a:endParaRPr lang="ru-RU" sz="3200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89575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4090" y="1177380"/>
            <a:ext cx="5171259" cy="5732826"/>
          </a:xfrm>
        </p:spPr>
        <p:txBody>
          <a:bodyPr/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2900" dirty="0">
                <a:latin typeface="Bahnschrift Light Condensed" panose="020B0502040204020203" pitchFamily="34" charset="0"/>
              </a:rPr>
              <a:t>«Мы и моральный закон рассматриваем не как нечто данное a </a:t>
            </a:r>
            <a:r>
              <a:rPr lang="ru-RU" sz="2900" dirty="0" err="1">
                <a:latin typeface="Bahnschrift Light Condensed" panose="020B0502040204020203" pitchFamily="34" charset="0"/>
              </a:rPr>
              <a:t>priori</a:t>
            </a:r>
            <a:r>
              <a:rPr lang="ru-RU" sz="2900" dirty="0">
                <a:latin typeface="Bahnschrift Light Condensed" panose="020B0502040204020203" pitchFamily="34" charset="0"/>
              </a:rPr>
              <a:t>, но как нечто </a:t>
            </a:r>
            <a:r>
              <a:rPr lang="ru-RU" sz="29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возникшее естественным путем</a:t>
            </a:r>
            <a:r>
              <a:rPr lang="ru-RU" sz="2900" dirty="0">
                <a:latin typeface="Bahnschrift Light Condensed" panose="020B0502040204020203" pitchFamily="34" charset="0"/>
              </a:rPr>
              <a:t>, — точно так же, как Кант рассматривал законы неба. Он ничего не знал о великом становлении органического мира. Быть может, он согласился бы с нами?» </a:t>
            </a:r>
          </a:p>
          <a:p>
            <a:pPr marL="0" indent="0" algn="r">
              <a:spcBef>
                <a:spcPts val="2400"/>
              </a:spcBef>
              <a:buNone/>
            </a:pPr>
            <a:r>
              <a:rPr lang="ru-RU" sz="2400" dirty="0"/>
              <a:t>«Агрессия»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13" y="1353931"/>
            <a:ext cx="2913111" cy="3200400"/>
          </a:xfrm>
          <a:prstGeom prst="roundRect">
            <a:avLst>
              <a:gd name="adj" fmla="val 9044"/>
            </a:avLst>
          </a:prstGeom>
        </p:spPr>
      </p:pic>
      <p:sp>
        <p:nvSpPr>
          <p:cNvPr id="5" name="TextBox 4"/>
          <p:cNvSpPr txBox="1"/>
          <p:nvPr/>
        </p:nvSpPr>
        <p:spPr>
          <a:xfrm>
            <a:off x="274320" y="4795792"/>
            <a:ext cx="28999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Конрад Лоренц</a:t>
            </a:r>
            <a:br>
              <a:rPr lang="ru-RU" sz="2000" dirty="0"/>
            </a:br>
            <a:r>
              <a:rPr lang="ru-RU" sz="2000" dirty="0"/>
              <a:t>(1903-1989)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97ECA2-4BB7-4FE7-9255-3568F9D0AD2B}"/>
              </a:ext>
            </a:extLst>
          </p:cNvPr>
          <p:cNvSpPr txBox="1"/>
          <p:nvPr/>
        </p:nvSpPr>
        <p:spPr>
          <a:xfrm>
            <a:off x="431321" y="238701"/>
            <a:ext cx="84107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800" dirty="0"/>
              <a:t>2. </a:t>
            </a:r>
            <a:r>
              <a:rPr lang="ru-RU" sz="2800" b="1" dirty="0" err="1"/>
              <a:t>Социобиология</a:t>
            </a:r>
            <a:r>
              <a:rPr lang="ru-RU" sz="2800" b="1" dirty="0"/>
              <a:t> (этология)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90414350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26543" y="285729"/>
            <a:ext cx="7660258" cy="6296226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lnSpc>
                <a:spcPct val="140000"/>
              </a:lnSpc>
              <a:buNone/>
            </a:pPr>
            <a:r>
              <a:rPr lang="ru-RU" sz="8600" dirty="0">
                <a:latin typeface="Bahnschrift Light Condensed" panose="020B0502040204020203" pitchFamily="34" charset="0"/>
              </a:rPr>
              <a:t>Существует «препятствие (очень пагубное) к самопознанию — это эмоциональная антипатия к признанию того, что наше поведение подчиняется законам естественной причинности… Смутное, похожее на клаустрофобию чувство несвободы, которое наполняет многих людей при размышлении о всеобщей причинной предопределенности природных явлений, конечно же, связано с их оправданной </a:t>
            </a:r>
            <a:r>
              <a:rPr lang="ru-RU" sz="8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потребностью в свободе воли </a:t>
            </a:r>
            <a:r>
              <a:rPr lang="ru-RU" sz="8600" dirty="0">
                <a:latin typeface="Bahnschrift Light Condensed" panose="020B0502040204020203" pitchFamily="34" charset="0"/>
              </a:rPr>
              <a:t>и со столь же оправданным желанием, чтобы их действия определялись не случайными причинами, а высокими целями». </a:t>
            </a:r>
          </a:p>
          <a:p>
            <a:pPr marL="0" indent="0" algn="r">
              <a:buNone/>
            </a:pPr>
            <a:r>
              <a:rPr lang="ru-RU" sz="7400" b="1" dirty="0"/>
              <a:t>К. Лоренц</a:t>
            </a:r>
          </a:p>
          <a:p>
            <a:pPr marL="0" indent="0" algn="r">
              <a:buNone/>
            </a:pPr>
            <a:r>
              <a:rPr lang="ru-RU" sz="7400" dirty="0"/>
              <a:t>«Агрессия»</a:t>
            </a:r>
          </a:p>
        </p:txBody>
      </p:sp>
    </p:spTree>
    <p:extLst>
      <p:ext uri="{BB962C8B-B14F-4D97-AF65-F5344CB8AC3E}">
        <p14:creationId xmlns:p14="http://schemas.microsoft.com/office/powerpoint/2010/main" val="277772578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1" y="285729"/>
            <a:ext cx="8229600" cy="624325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«Но многие все еще думают, что они могут объяснить эту свободу по эмпирическим принципам…, и таким образом сводят на нет превосходное открытие, которое делает для нас чистый практический разум посредством морального закона, а именно открытие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умопостигаемого мира </a:t>
            </a:r>
            <a:r>
              <a:rPr lang="ru-RU" sz="3200" dirty="0">
                <a:latin typeface="Bahnschrift Light Condensed" panose="020B0502040204020203" pitchFamily="34" charset="0"/>
              </a:rPr>
              <a:t>через осуществление вообще-то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трансцендентного понятия свободы</a:t>
            </a:r>
            <a:r>
              <a:rPr lang="ru-RU" sz="3200" dirty="0">
                <a:latin typeface="Bahnschrift Light Condensed" panose="020B0502040204020203" pitchFamily="34" charset="0"/>
              </a:rPr>
              <a:t>, а тем самым отрицают и сам моральный закон, который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совершенно не допускает </a:t>
            </a:r>
            <a:r>
              <a:rPr lang="ru-RU" sz="3200" dirty="0">
                <a:latin typeface="Bahnschrift Light Condensed" panose="020B0502040204020203" pitchFamily="34" charset="0"/>
              </a:rPr>
              <a:t>какого-либо эмпирического основания определения». </a:t>
            </a:r>
          </a:p>
          <a:p>
            <a:pPr marL="0" indent="0" algn="r">
              <a:lnSpc>
                <a:spcPct val="110000"/>
              </a:lnSpc>
              <a:buNone/>
            </a:pPr>
            <a:r>
              <a:rPr lang="ru-RU" sz="2400" b="1" dirty="0"/>
              <a:t>И. Кант</a:t>
            </a:r>
            <a:br>
              <a:rPr lang="ru-RU" sz="2400" b="1" dirty="0"/>
            </a:br>
            <a:r>
              <a:rPr lang="ru-RU" sz="2400" dirty="0"/>
              <a:t>«Критика практического разума»</a:t>
            </a:r>
          </a:p>
        </p:txBody>
      </p:sp>
    </p:spTree>
    <p:extLst>
      <p:ext uri="{BB962C8B-B14F-4D97-AF65-F5344CB8AC3E}">
        <p14:creationId xmlns:p14="http://schemas.microsoft.com/office/powerpoint/2010/main" val="252455853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CAF018F-B9EB-4D59-9663-575B1C2D3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2982" y="379561"/>
            <a:ext cx="5582368" cy="5857336"/>
          </a:xfrm>
        </p:spPr>
        <p:txBody>
          <a:bodyPr>
            <a:normAutofit/>
          </a:bodyPr>
          <a:lstStyle/>
          <a:p>
            <a:pPr marL="0" indent="0" algn="r">
              <a:lnSpc>
                <a:spcPct val="130000"/>
              </a:lnSpc>
              <a:buNone/>
            </a:pPr>
            <a:r>
              <a:rPr lang="ru-RU" sz="2800" dirty="0">
                <a:latin typeface="Bahnschrift Light Condensed" panose="020B0502040204020203" pitchFamily="34" charset="0"/>
              </a:rPr>
              <a:t>«Единственным поведенческим актом, безусловно и однозначно отличающим человека от животных, полагаю, является способность </a:t>
            </a:r>
            <a:r>
              <a:rPr lang="ru-RU" sz="28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к осознанному самоубийству</a:t>
            </a:r>
            <a:r>
              <a:rPr lang="ru-RU" sz="2800" dirty="0">
                <a:latin typeface="Bahnschrift Light Condensed" panose="020B0502040204020203" pitchFamily="34" charset="0"/>
              </a:rPr>
              <a:t>. Все известные случаи самоубийств животных не являются осознанными. Такое стало возможным из-за сниженной примативности человека, и соответственно, его повышенной способности поступать вопреки инстинктам».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80942A-7BCE-4F36-BB29-35D01A2F74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2" r="8540"/>
          <a:stretch/>
        </p:blipFill>
        <p:spPr>
          <a:xfrm>
            <a:off x="370936" y="569343"/>
            <a:ext cx="2327267" cy="2674189"/>
          </a:xfrm>
          <a:prstGeom prst="roundRect">
            <a:avLst>
              <a:gd name="adj" fmla="val 12009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B4284A-0D51-47CC-910A-C13CC39B09AB}"/>
              </a:ext>
            </a:extLst>
          </p:cNvPr>
          <p:cNvSpPr txBox="1"/>
          <p:nvPr/>
        </p:nvSpPr>
        <p:spPr>
          <a:xfrm>
            <a:off x="370936" y="3865437"/>
            <a:ext cx="23272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Анатолий Протопопов,</a:t>
            </a:r>
            <a:br>
              <a:rPr lang="ru-RU" sz="2000" dirty="0"/>
            </a:br>
            <a:r>
              <a:rPr lang="ru-RU" sz="2000" dirty="0"/>
              <a:t>этолог</a:t>
            </a:r>
          </a:p>
        </p:txBody>
      </p:sp>
    </p:spTree>
    <p:extLst>
      <p:ext uri="{BB962C8B-B14F-4D97-AF65-F5344CB8AC3E}">
        <p14:creationId xmlns:p14="http://schemas.microsoft.com/office/powerpoint/2010/main" val="62521015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7801668-58A1-4779-8938-0EC25D4AC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86561"/>
            <a:ext cx="7886700" cy="5690402"/>
          </a:xfrm>
        </p:spPr>
        <p:txBody>
          <a:bodyPr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3200" dirty="0">
                <a:solidFill>
                  <a:srgbClr val="00B0F0"/>
                </a:solidFill>
                <a:latin typeface="Bahnschrift Light Condensed" panose="020B0502040204020203" pitchFamily="34" charset="0"/>
              </a:rPr>
              <a:t>II. </a:t>
            </a:r>
            <a:r>
              <a:rPr lang="ru-RU" sz="3200" dirty="0">
                <a:solidFill>
                  <a:srgbClr val="00B0F0"/>
                </a:solidFill>
                <a:latin typeface="Bahnschrift Light Condensed" panose="020B0502040204020203" pitchFamily="34" charset="0"/>
              </a:rPr>
              <a:t>Что такое свобода?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Считается, что свобода – это возможность выбора.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Но понятно, что выбор – это свойство того существа, которое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обладает свободой</a:t>
            </a:r>
            <a:r>
              <a:rPr lang="ru-RU" sz="3600" dirty="0">
                <a:latin typeface="Bahnschrift Light Condensed" panose="020B0502040204020203" pitchFamily="34" charset="0"/>
              </a:rPr>
              <a:t>. Следовательно, свобода – это не сам выбор, а некое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онтологическое свойство</a:t>
            </a:r>
            <a:r>
              <a:rPr lang="ru-RU" sz="3600" dirty="0">
                <a:latin typeface="Bahnschrift Light Condensed" panose="020B0502040204020203" pitchFamily="34" charset="0"/>
              </a:rPr>
              <a:t>, обладая которым, можно этот выбор осуществлять.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073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01993" y="357166"/>
            <a:ext cx="5684808" cy="6026381"/>
          </a:xfrm>
        </p:spPr>
        <p:txBody>
          <a:bodyPr>
            <a:norm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2100" dirty="0"/>
              <a:t> </a:t>
            </a:r>
            <a:r>
              <a:rPr lang="ru-RU" sz="2600" dirty="0">
                <a:latin typeface="Bahnschrift Light Condensed" panose="020B0502040204020203" pitchFamily="34" charset="0"/>
              </a:rPr>
              <a:t>«Что касается того сомнения, может ли быть свободным существо, если оно повинуется своей природе, то мы в свою очередь спросим: </a:t>
            </a:r>
            <a:r>
              <a:rPr lang="ru-RU" sz="2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разве можно считать существо зависимым тогда, когда оно ничем извне не принуждается </a:t>
            </a:r>
            <a:r>
              <a:rPr lang="ru-RU" sz="2600" dirty="0">
                <a:latin typeface="Bahnschrift Light Condensed" panose="020B0502040204020203" pitchFamily="34" charset="0"/>
              </a:rPr>
              <a:t>следовать чему-либо другому? Разве существо, стремящееся к благу, находится под давлением необходимости, когда это его стремление вытекает из его собственного желания и из уверенности, что предмет его желания есть благо? </a:t>
            </a:r>
          </a:p>
          <a:p>
            <a:pPr marL="0" indent="0" algn="r">
              <a:spcBef>
                <a:spcPts val="2400"/>
              </a:spcBef>
              <a:buNone/>
            </a:pPr>
            <a:r>
              <a:rPr lang="ru-RU" sz="2100" dirty="0"/>
              <a:t>«О воле и свободе </a:t>
            </a:r>
            <a:r>
              <a:rPr lang="ru-RU" sz="2100" dirty="0" err="1"/>
              <a:t>Первоединого</a:t>
            </a:r>
            <a:r>
              <a:rPr lang="ru-RU" sz="2100" dirty="0"/>
              <a:t>»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0BBE3C-46A3-4CB5-ACDF-6CEC6FD14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3" r="16165"/>
          <a:stretch/>
        </p:blipFill>
        <p:spPr>
          <a:xfrm>
            <a:off x="457201" y="474453"/>
            <a:ext cx="2165230" cy="2861911"/>
          </a:xfrm>
          <a:prstGeom prst="roundRect">
            <a:avLst>
              <a:gd name="adj" fmla="val 9719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714D35-E9DD-4669-B726-026323A064A4}"/>
              </a:ext>
            </a:extLst>
          </p:cNvPr>
          <p:cNvSpPr txBox="1"/>
          <p:nvPr/>
        </p:nvSpPr>
        <p:spPr>
          <a:xfrm>
            <a:off x="457201" y="3761919"/>
            <a:ext cx="21652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Плотин</a:t>
            </a:r>
            <a:br>
              <a:rPr lang="ru-RU" sz="2000" dirty="0"/>
            </a:br>
            <a:r>
              <a:rPr lang="ru-RU" sz="2000" dirty="0"/>
              <a:t>(204-270)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D1DC7D0-C325-4663-9BAB-A93976C3F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554" y="474452"/>
            <a:ext cx="7419795" cy="602986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30000"/>
              </a:lnSpc>
              <a:buNone/>
            </a:pPr>
            <a:r>
              <a:rPr lang="ru-RU" sz="2800" dirty="0">
                <a:latin typeface="Bahnschrift Light Condensed" panose="020B0502040204020203" pitchFamily="34" charset="0"/>
              </a:rPr>
              <a:t>Напротив, </a:t>
            </a:r>
            <a:r>
              <a:rPr lang="ru-RU" sz="28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невольным бывает его удаление от блага</a:t>
            </a:r>
            <a:r>
              <a:rPr lang="ru-RU" sz="2800" dirty="0">
                <a:latin typeface="Bahnschrift Light Condensed" panose="020B0502040204020203" pitchFamily="34" charset="0"/>
              </a:rPr>
              <a:t>, вынужденным бывает его стремление к тому, что не есть его благо, и быть в рабстве означает не что иное, как лишиться возможности следовать своему благу из-за подчинения какой-нибудь силе, отдаляющей от блага. … Ведь о таком существе нельзя даже сказать, что оно действует сообразно с природой, потому что в нем деятельность не отлична от сущности, потому что для него существовать значит то же, что и действовать, и если оно действует не ради чего-либо другого и не в зависимости ни от чего другого, то </a:t>
            </a:r>
            <a:r>
              <a:rPr lang="ru-RU" sz="28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как ему не быть свободным?</a:t>
            </a:r>
            <a:r>
              <a:rPr lang="ru-RU" sz="2800" dirty="0">
                <a:latin typeface="Bahnschrift Light Condensed" panose="020B0502040204020203" pitchFamily="34" charset="0"/>
              </a:rPr>
              <a:t>»</a:t>
            </a:r>
          </a:p>
          <a:p>
            <a:pPr marL="0" indent="0" algn="r">
              <a:spcBef>
                <a:spcPts val="2400"/>
              </a:spcBef>
              <a:buNone/>
            </a:pPr>
            <a:r>
              <a:rPr lang="ru-RU" sz="2600" dirty="0"/>
              <a:t>«О воле и свободе </a:t>
            </a:r>
            <a:r>
              <a:rPr lang="ru-RU" sz="2600" dirty="0" err="1"/>
              <a:t>Первоединого</a:t>
            </a:r>
            <a:r>
              <a:rPr lang="ru-RU" sz="2600" dirty="0"/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val="319922468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969ACAA-1627-4E5C-826E-0D4E8E4DD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48679"/>
            <a:ext cx="8229600" cy="592113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000" b="1" dirty="0"/>
              <a:t>Спор блаж. Августина с Пелагием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Пелагий</a:t>
            </a:r>
            <a:r>
              <a:rPr lang="ru-RU" sz="3600" b="1" dirty="0">
                <a:latin typeface="Bahnschrift Light Condensed" panose="020B0502040204020203" pitchFamily="34" charset="0"/>
              </a:rPr>
              <a:t>: </a:t>
            </a:r>
            <a:r>
              <a:rPr lang="ru-RU" sz="3600" dirty="0">
                <a:latin typeface="Bahnschrift Light Condensed" panose="020B0502040204020203" pitchFamily="34" charset="0"/>
              </a:rPr>
              <a:t>свобода – это выбор.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400" dirty="0">
                <a:latin typeface="Bahnschrift Light Condensed" panose="020B0502040204020203" pitchFamily="34" charset="0"/>
              </a:rPr>
              <a:t>«Наделив человека и той и другой возможностью, Бог, собственно, сотворил так, что тот поступает как хочет, дабы, </a:t>
            </a:r>
            <a:r>
              <a:rPr lang="ru-RU" sz="3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способный к добру и злу</a:t>
            </a:r>
            <a:r>
              <a:rPr lang="ru-RU" sz="3400" dirty="0">
                <a:latin typeface="Bahnschrift Light Condensed" panose="020B0502040204020203" pitchFamily="34" charset="0"/>
              </a:rPr>
              <a:t>, имел он по природе своей две возможности и по своей воле склонялся бы к одному или же к другому. Иначе не по собственному побуждению сотворит он добро, если он не может равным образом избрать также и зло» </a:t>
            </a:r>
          </a:p>
          <a:p>
            <a:pPr marL="0" indent="0" algn="r">
              <a:lnSpc>
                <a:spcPct val="110000"/>
              </a:lnSpc>
              <a:buNone/>
            </a:pPr>
            <a:r>
              <a:rPr lang="ru-RU" sz="2400" b="1" dirty="0"/>
              <a:t>Пелагий</a:t>
            </a:r>
            <a:br>
              <a:rPr lang="ru-RU" sz="2400" dirty="0"/>
            </a:br>
            <a:r>
              <a:rPr lang="ru-RU" sz="2400" dirty="0"/>
              <a:t>«Послание к </a:t>
            </a:r>
            <a:r>
              <a:rPr lang="ru-RU" sz="2400" dirty="0" err="1"/>
              <a:t>Деметриаде</a:t>
            </a:r>
            <a:r>
              <a:rPr lang="ru-RU" sz="2400" dirty="0"/>
              <a:t>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991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332656"/>
            <a:ext cx="8003232" cy="604867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В самой свободе выбора </a:t>
            </a:r>
            <a:r>
              <a:rPr lang="ru-RU" sz="3200" dirty="0">
                <a:latin typeface="Bahnschrift Light Condensed" panose="020B0502040204020203" pitchFamily="34" charset="0"/>
              </a:rPr>
              <a:t>этих двух сторон и заключается преимущество разумной души. В этом-то, говорю я, и заключается вся честь природы нашей, в этом-то и есть ее достоинство, из-за этого, наконец, все великие люди и заслуживают хвалы и награды. И вообще не было бы никакой добродетели у того, кто пребывает в добре, если бы он не имел возможности перейти на сторону зла» </a:t>
            </a:r>
          </a:p>
          <a:p>
            <a:pPr marL="0" indent="0" algn="r">
              <a:spcBef>
                <a:spcPts val="2400"/>
              </a:spcBef>
              <a:buNone/>
            </a:pPr>
            <a:r>
              <a:rPr lang="ru-RU" sz="2400" dirty="0"/>
              <a:t>«Послание к </a:t>
            </a:r>
            <a:r>
              <a:rPr lang="ru-RU" sz="2400" dirty="0" err="1"/>
              <a:t>Деметриаде</a:t>
            </a:r>
            <a:r>
              <a:rPr lang="ru-RU" sz="2400" dirty="0"/>
              <a:t>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817678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571480"/>
            <a:ext cx="8147248" cy="555468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/>
              <a:t>Выводы </a:t>
            </a:r>
            <a:r>
              <a:rPr lang="ru-RU" sz="3600" dirty="0" err="1"/>
              <a:t>пелагианства</a:t>
            </a:r>
            <a:r>
              <a:rPr lang="ru-RU" sz="3600" dirty="0"/>
              <a:t>: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1. Бог несвободен, значит, Он – не Личность.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2. Возможность спасения без помощи Бога </a:t>
            </a:r>
            <a:br>
              <a:rPr lang="ru-RU" sz="3600" dirty="0">
                <a:latin typeface="Bahnschrift Light Condensed" panose="020B0502040204020203" pitchFamily="34" charset="0"/>
              </a:rPr>
            </a:br>
            <a:r>
              <a:rPr lang="ru-RU" sz="3600" dirty="0">
                <a:latin typeface="Bahnschrift Light Condensed" panose="020B0502040204020203" pitchFamily="34" charset="0"/>
              </a:rPr>
              <a:t>и без Церкви.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3. Христос – прежде всего учитель.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1" y="428605"/>
            <a:ext cx="8229600" cy="6101591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200" b="1" dirty="0"/>
              <a:t>Проблема творения из ничего</a:t>
            </a:r>
          </a:p>
          <a:p>
            <a:pPr marL="0" indent="0" algn="ctr">
              <a:lnSpc>
                <a:spcPct val="13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«Согласно </a:t>
            </a:r>
            <a:r>
              <a:rPr lang="en-US" sz="3200" dirty="0">
                <a:latin typeface="Bahnschrift Light Condensed" panose="020B0502040204020203" pitchFamily="34" charset="0"/>
              </a:rPr>
              <a:t>“</a:t>
            </a:r>
            <a:r>
              <a:rPr lang="ru-RU" sz="3200" dirty="0">
                <a:latin typeface="Bahnschrift Light Condensed" panose="020B0502040204020203" pitchFamily="34" charset="0"/>
              </a:rPr>
              <a:t>инфляционному сценарию</a:t>
            </a:r>
            <a:r>
              <a:rPr lang="en-US" sz="3200" dirty="0">
                <a:latin typeface="Bahnschrift Light Condensed" panose="020B0502040204020203" pitchFamily="34" charset="0"/>
              </a:rPr>
              <a:t>”</a:t>
            </a:r>
            <a:r>
              <a:rPr lang="ru-RU" sz="3200" dirty="0">
                <a:latin typeface="Bahnschrift Light Condensed" panose="020B0502040204020203" pitchFamily="34" charset="0"/>
              </a:rPr>
              <a:t>, Вселенная начала свое существование из состояния вакуума, лишенного вещества и излучения».</a:t>
            </a:r>
          </a:p>
          <a:p>
            <a:pPr marL="0" indent="0" algn="ctr">
              <a:lnSpc>
                <a:spcPct val="13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«Тысячелетиями человечество верило в то, что </a:t>
            </a:r>
            <a:r>
              <a:rPr lang="en-US" sz="3200" dirty="0">
                <a:latin typeface="Bahnschrift Light Condensed" panose="020B0502040204020203" pitchFamily="34" charset="0"/>
              </a:rPr>
              <a:t>“</a:t>
            </a:r>
            <a:r>
              <a:rPr lang="ru-RU" sz="3200" dirty="0">
                <a:latin typeface="Bahnschrift Light Condensed" panose="020B0502040204020203" pitchFamily="34" charset="0"/>
              </a:rPr>
              <a:t>из ничего не родится ничто</a:t>
            </a:r>
            <a:r>
              <a:rPr lang="en-US" sz="3200" dirty="0">
                <a:latin typeface="Bahnschrift Light Condensed" panose="020B0502040204020203" pitchFamily="34" charset="0"/>
              </a:rPr>
              <a:t>”</a:t>
            </a:r>
            <a:r>
              <a:rPr lang="ru-RU" sz="3200" dirty="0">
                <a:latin typeface="Bahnschrift Light Condensed" panose="020B0502040204020203" pitchFamily="34" charset="0"/>
              </a:rPr>
              <a:t>. Сегодня мы можем утверждать, что из ничего произошло все. За Вселенную не надо </a:t>
            </a:r>
            <a:r>
              <a:rPr lang="en-US" sz="3200" dirty="0">
                <a:latin typeface="Bahnschrift Light Condensed" panose="020B0502040204020203" pitchFamily="34" charset="0"/>
              </a:rPr>
              <a:t>“</a:t>
            </a:r>
            <a:r>
              <a:rPr lang="ru-RU" sz="3200" dirty="0">
                <a:latin typeface="Bahnschrift Light Condensed" panose="020B0502040204020203" pitchFamily="34" charset="0"/>
              </a:rPr>
              <a:t>платить</a:t>
            </a:r>
            <a:r>
              <a:rPr lang="en-US" sz="3200" dirty="0">
                <a:latin typeface="Bahnschrift Light Condensed" panose="020B0502040204020203" pitchFamily="34" charset="0"/>
              </a:rPr>
              <a:t>”</a:t>
            </a:r>
            <a:r>
              <a:rPr lang="ru-RU" sz="3200" dirty="0">
                <a:latin typeface="Bahnschrift Light Condensed" panose="020B0502040204020203" pitchFamily="34" charset="0"/>
              </a:rPr>
              <a:t> — это абсолютно </a:t>
            </a:r>
            <a:r>
              <a:rPr lang="en-US" sz="3200" dirty="0">
                <a:latin typeface="Bahnschrift Light Condensed" panose="020B0502040204020203" pitchFamily="34" charset="0"/>
              </a:rPr>
              <a:t>“</a:t>
            </a:r>
            <a:r>
              <a:rPr lang="ru-RU" sz="3200" dirty="0">
                <a:latin typeface="Bahnschrift Light Condensed" panose="020B0502040204020203" pitchFamily="34" charset="0"/>
              </a:rPr>
              <a:t>бесплатный ланч</a:t>
            </a:r>
            <a:r>
              <a:rPr lang="en-US" sz="3200" dirty="0">
                <a:latin typeface="Bahnschrift Light Condensed" panose="020B0502040204020203" pitchFamily="34" charset="0"/>
              </a:rPr>
              <a:t>”</a:t>
            </a:r>
            <a:r>
              <a:rPr lang="ru-RU" sz="3200" dirty="0">
                <a:latin typeface="Bahnschrift Light Condensed" panose="020B0502040204020203" pitchFamily="34" charset="0"/>
              </a:rPr>
              <a:t>».</a:t>
            </a:r>
            <a:r>
              <a:rPr lang="ru-RU" sz="3200" b="1" i="1" dirty="0">
                <a:latin typeface="Bahnschrift Light Condensed" panose="020B0502040204020203" pitchFamily="34" charset="0"/>
              </a:rPr>
              <a:t> </a:t>
            </a:r>
          </a:p>
          <a:p>
            <a:pPr marL="0" indent="0" algn="r">
              <a:lnSpc>
                <a:spcPct val="110000"/>
              </a:lnSpc>
              <a:spcBef>
                <a:spcPts val="2400"/>
              </a:spcBef>
              <a:buNone/>
            </a:pPr>
            <a:r>
              <a:rPr lang="ru-RU" sz="2400" b="1" dirty="0"/>
              <a:t>Пол Дэвис.</a:t>
            </a:r>
            <a:br>
              <a:rPr lang="ru-RU" sz="2400" b="1" dirty="0"/>
            </a:br>
            <a:r>
              <a:rPr lang="ru-RU" sz="2400" b="1" dirty="0"/>
              <a:t>«</a:t>
            </a:r>
            <a:r>
              <a:rPr lang="ru-RU" sz="2400" dirty="0"/>
              <a:t>Суперсила»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76377" y="992038"/>
            <a:ext cx="7910424" cy="513412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«Ведь воля наша не была бы волей, не будь она в нашей власти. Ну а если она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в нашей власти</a:t>
            </a:r>
            <a:r>
              <a:rPr lang="ru-RU" sz="3600" dirty="0">
                <a:latin typeface="Bahnschrift Light Condensed" panose="020B0502040204020203" pitchFamily="34" charset="0"/>
              </a:rPr>
              <a:t>, то она у нас свободна» 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600" b="1" dirty="0"/>
              <a:t>Блаж. Августин</a:t>
            </a:r>
            <a:r>
              <a:rPr lang="ru-RU" sz="2600" dirty="0"/>
              <a:t> </a:t>
            </a:r>
            <a:br>
              <a:rPr lang="ru-RU" sz="2600" dirty="0"/>
            </a:br>
            <a:r>
              <a:rPr lang="ru-RU" sz="2600" dirty="0"/>
              <a:t>«О свободе воли»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D336374-54BB-4E55-9D2A-0622FCCE3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14400"/>
            <a:ext cx="7886700" cy="5262563"/>
          </a:xfrm>
        </p:spPr>
        <p:txBody>
          <a:bodyPr/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Именно поэтому свободен Бог: все в Его власти, над Богом ничто не довлеет.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Бог ни от чего и ни от кого не зависит, поскольку Он – субстанция, ибо, как Он сказал Моисею, «Я есть Сущий».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Бог есть любовь, Он абсолютно свободен и именно поэтому не может согрешить.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114187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65893" y="739148"/>
            <a:ext cx="5520907" cy="5697559"/>
          </a:xfrm>
        </p:spPr>
        <p:txBody>
          <a:bodyPr>
            <a:no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</a:t>
            </a:r>
            <a:r>
              <a:rPr lang="ru-RU" sz="3600" dirty="0">
                <a:solidFill>
                  <a:srgbClr val="00B0F0"/>
                </a:solidFill>
                <a:latin typeface="Bahnschrift Light Condensed" panose="020B0502040204020203" pitchFamily="34" charset="0"/>
              </a:rPr>
              <a:t>Свободной</a:t>
            </a:r>
            <a:r>
              <a:rPr lang="ru-RU" sz="3600" dirty="0">
                <a:latin typeface="Bahnschrift Light Condensed" panose="020B0502040204020203" pitchFamily="34" charset="0"/>
              </a:rPr>
              <a:t> называется такая вещь, которая существует по одной только необходимости своей собственной природы и определяется к действию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только сама собой</a:t>
            </a:r>
            <a:r>
              <a:rPr lang="ru-RU" sz="3600" dirty="0">
                <a:latin typeface="Bahnschrift Light Condensed" panose="020B0502040204020203" pitchFamily="34" charset="0"/>
              </a:rPr>
              <a:t>»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400" dirty="0"/>
              <a:t>«Этика»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538A5A-396A-47AC-9754-7ACA4785A8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5" r="8371" b="24397"/>
          <a:stretch/>
        </p:blipFill>
        <p:spPr>
          <a:xfrm>
            <a:off x="310551" y="862634"/>
            <a:ext cx="2777705" cy="3001199"/>
          </a:xfrm>
          <a:prstGeom prst="roundRect">
            <a:avLst>
              <a:gd name="adj" fmla="val 11303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940DFC-E7BC-4034-B393-1153C66E0EBA}"/>
              </a:ext>
            </a:extLst>
          </p:cNvPr>
          <p:cNvSpPr txBox="1"/>
          <p:nvPr/>
        </p:nvSpPr>
        <p:spPr>
          <a:xfrm>
            <a:off x="310552" y="4421030"/>
            <a:ext cx="27777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Бенедикт Спиноза</a:t>
            </a:r>
            <a:br>
              <a:rPr lang="en-US" sz="2000" dirty="0"/>
            </a:br>
            <a:r>
              <a:rPr lang="en-US" sz="2000" dirty="0"/>
              <a:t>(1632-1677)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1D2C151-FA1F-437B-9487-149CD08EE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04180"/>
            <a:ext cx="7886700" cy="5504103"/>
          </a:xfrm>
        </p:spPr>
        <p:txBody>
          <a:bodyPr/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«Чем больше познаем мы единичные вещи, тем больше мы познаем Бога».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ru-RU" sz="2400" dirty="0"/>
              <a:t>«Этика»</a:t>
            </a:r>
          </a:p>
          <a:p>
            <a:pPr marL="0" indent="0" algn="ct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Свобода есть познанная необходимость.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695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A3F0E70-4548-4302-A215-0E1685A8F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773203"/>
            <a:ext cx="7886700" cy="531704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Познаете истину, и истина сделает вас свободными</a:t>
            </a:r>
            <a:r>
              <a:rPr lang="ru-RU" sz="3600" dirty="0">
                <a:latin typeface="Bahnschrift Light Condensed" panose="020B0502040204020203" pitchFamily="34" charset="0"/>
              </a:rPr>
              <a:t>» 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ru-RU" sz="2400" dirty="0"/>
              <a:t>Ин. 8, 32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ru-RU" sz="3900" dirty="0">
                <a:latin typeface="Bahnschrift Light Condensed" panose="020B0502040204020203" pitchFamily="34" charset="0"/>
              </a:rPr>
              <a:t>«</a:t>
            </a:r>
            <a:r>
              <a:rPr lang="ru-RU" sz="39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К свободе призваны</a:t>
            </a:r>
            <a:r>
              <a:rPr lang="ru-RU" sz="3900" dirty="0">
                <a:latin typeface="Bahnschrift Light Condensed" panose="020B0502040204020203" pitchFamily="34" charset="0"/>
              </a:rPr>
              <a:t> вы, братия, только бы свобода ваша не была поводом к угождению плоти, но любовью служите друг другу» 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400" dirty="0"/>
              <a:t>Гал. 5, 13  </a:t>
            </a:r>
          </a:p>
          <a:p>
            <a:pPr marL="0" indent="0" algn="r">
              <a:lnSpc>
                <a:spcPct val="120000"/>
              </a:lnSpc>
              <a:buNone/>
            </a:pPr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219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C7466C0-E43B-4848-8BAC-55A0E78C2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21829"/>
            <a:ext cx="7886700" cy="500292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1800"/>
              </a:spcBef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«Итак,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стойте в свободе</a:t>
            </a:r>
            <a:r>
              <a:rPr lang="ru-RU" sz="3600" dirty="0">
                <a:latin typeface="Bahnschrift Light Condensed" panose="020B0502040204020203" pitchFamily="34" charset="0"/>
              </a:rPr>
              <a:t>, которую даровал нам Христос, и не подвергайтесь опять игу рабства» </a:t>
            </a:r>
          </a:p>
          <a:p>
            <a:pPr marL="0" indent="0" algn="r">
              <a:lnSpc>
                <a:spcPct val="120000"/>
              </a:lnSpc>
              <a:spcBef>
                <a:spcPts val="1800"/>
              </a:spcBef>
              <a:buNone/>
            </a:pPr>
            <a:r>
              <a:rPr lang="ru-RU" sz="2400" dirty="0"/>
              <a:t>Гал. 5, 1 </a:t>
            </a:r>
          </a:p>
          <a:p>
            <a:pPr marL="0" indent="0" algn="ctr">
              <a:lnSpc>
                <a:spcPct val="120000"/>
              </a:lnSpc>
              <a:spcBef>
                <a:spcPts val="1800"/>
              </a:spcBef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«Всякий, делающий грех, есть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раб</a:t>
            </a:r>
            <a:r>
              <a:rPr lang="ru-RU" sz="3600" dirty="0">
                <a:latin typeface="Bahnschrift Light Condensed" panose="020B0502040204020203" pitchFamily="34" charset="0"/>
              </a:rPr>
              <a:t> греха» </a:t>
            </a:r>
          </a:p>
          <a:p>
            <a:pPr marL="0" indent="0" algn="r">
              <a:lnSpc>
                <a:spcPct val="120000"/>
              </a:lnSpc>
              <a:spcBef>
                <a:spcPts val="1800"/>
              </a:spcBef>
              <a:buNone/>
            </a:pPr>
            <a:r>
              <a:rPr lang="ru-RU" sz="2400" dirty="0"/>
              <a:t>Ин. 8, 34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707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39682" y="946190"/>
            <a:ext cx="6064371" cy="5558127"/>
          </a:xfrm>
        </p:spPr>
        <p:txBody>
          <a:bodyPr>
            <a:norm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dirty="0">
                <a:latin typeface="Bahnschrift Light Condensed" panose="020B0502040204020203" pitchFamily="34" charset="0"/>
              </a:rPr>
              <a:t>«Не одно и то же - желать и желать каким-то [определенным] образом, как видеть и видеть каким-то [определенным] образом. Ведь желать, как и видеть, - </a:t>
            </a:r>
            <a:r>
              <a:rPr lang="ru-RU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дело природы </a:t>
            </a:r>
            <a:r>
              <a:rPr lang="ru-RU" dirty="0">
                <a:latin typeface="Bahnschrift Light Condensed" panose="020B0502040204020203" pitchFamily="34" charset="0"/>
              </a:rPr>
              <a:t>и присуще всем </a:t>
            </a:r>
            <a:r>
              <a:rPr lang="ru-RU" dirty="0" err="1">
                <a:latin typeface="Bahnschrift Light Condensed" panose="020B0502040204020203" pitchFamily="34" charset="0"/>
              </a:rPr>
              <a:t>соприродным</a:t>
            </a:r>
            <a:r>
              <a:rPr lang="ru-RU" dirty="0">
                <a:latin typeface="Bahnschrift Light Condensed" panose="020B0502040204020203" pitchFamily="34" charset="0"/>
              </a:rPr>
              <a:t> и единородным, а желать именно так, равно как и видеть определенным образом…, есть способ употребления желания и зрения, присущий лишь пользующемуся и отделяющий его от других» </a:t>
            </a:r>
          </a:p>
          <a:p>
            <a:pPr marL="0" indent="0" algn="r">
              <a:spcBef>
                <a:spcPts val="2400"/>
              </a:spcBef>
              <a:buNone/>
            </a:pPr>
            <a:r>
              <a:rPr lang="ru-RU" sz="2400" dirty="0"/>
              <a:t>«Диспут с Пирром»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4E1D9C-7537-49B1-94B9-15F167B3F7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5" t="5679" r="5920" b="5679"/>
          <a:stretch/>
        </p:blipFill>
        <p:spPr>
          <a:xfrm>
            <a:off x="284672" y="1078303"/>
            <a:ext cx="2234241" cy="3096883"/>
          </a:xfrm>
          <a:prstGeom prst="roundRect">
            <a:avLst>
              <a:gd name="adj" fmla="val 11648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669FBA-D18A-43E9-B3D0-6475FA8BD2E9}"/>
              </a:ext>
            </a:extLst>
          </p:cNvPr>
          <p:cNvSpPr txBox="1"/>
          <p:nvPr/>
        </p:nvSpPr>
        <p:spPr>
          <a:xfrm>
            <a:off x="284672" y="4633187"/>
            <a:ext cx="22342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преп. Максим Исповедник</a:t>
            </a:r>
            <a:br>
              <a:rPr lang="ru-RU" sz="2000" dirty="0"/>
            </a:br>
            <a:r>
              <a:rPr lang="ru-RU" sz="2000" dirty="0"/>
              <a:t>(580-662)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75E22A-4232-4098-B4DF-DB8ABD4DCAA9}"/>
              </a:ext>
            </a:extLst>
          </p:cNvPr>
          <p:cNvSpPr txBox="1"/>
          <p:nvPr/>
        </p:nvSpPr>
        <p:spPr>
          <a:xfrm>
            <a:off x="527888" y="264527"/>
            <a:ext cx="80882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800" b="1" dirty="0"/>
              <a:t>Свобода и свобода выбора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EDCDED5-8760-4D3D-B09E-D63163C03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57200"/>
            <a:ext cx="7886700" cy="571976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«А разумное стремление, как сказано, то есть желать и помышлять, советоваться и искать, и рассматривать, и хотеть, и судить, и настраиваться, и избирать, и устремляться, и пользоваться, присуще нам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по природе</a:t>
            </a:r>
            <a:r>
              <a:rPr lang="ru-RU" sz="3600" dirty="0">
                <a:latin typeface="Bahnschrift Light Condensed" panose="020B0502040204020203" pitchFamily="34" charset="0"/>
              </a:rPr>
              <a:t>» </a:t>
            </a:r>
          </a:p>
          <a:p>
            <a:pPr marL="0" indent="0" algn="r">
              <a:spcBef>
                <a:spcPts val="2400"/>
              </a:spcBef>
              <a:buNone/>
            </a:pPr>
            <a:r>
              <a:rPr lang="ru-RU" sz="2400" dirty="0"/>
              <a:t>«Диспут с Пирром»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248582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0B60009-F78B-49BC-A561-699488431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793631"/>
            <a:ext cx="7886700" cy="4485735"/>
          </a:xfrm>
        </p:spPr>
        <p:txBody>
          <a:bodyPr/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Свобода воли – это свойство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природы</a:t>
            </a:r>
            <a:r>
              <a:rPr lang="ru-RU" sz="3600" dirty="0">
                <a:latin typeface="Bahnschrift Light Condensed" panose="020B0502040204020203" pitchFamily="34" charset="0"/>
              </a:rPr>
              <a:t> человека, а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не его личности</a:t>
            </a:r>
            <a:r>
              <a:rPr lang="ru-RU" sz="3600" dirty="0">
                <a:latin typeface="Bahnschrift Light Condensed" panose="020B0502040204020203" pitchFamily="34" charset="0"/>
              </a:rPr>
              <a:t>, ведь свободно желают </a:t>
            </a:r>
            <a:r>
              <a:rPr lang="ru-RU" sz="3600" dirty="0">
                <a:solidFill>
                  <a:srgbClr val="00B0F0"/>
                </a:solidFill>
                <a:latin typeface="Bahnschrift Light Condensed" panose="020B0502040204020203" pitchFamily="34" charset="0"/>
              </a:rPr>
              <a:t>все</a:t>
            </a:r>
            <a:r>
              <a:rPr lang="ru-RU" sz="3600" dirty="0">
                <a:latin typeface="Bahnschrift Light Condensed" panose="020B0502040204020203" pitchFamily="34" charset="0"/>
              </a:rPr>
              <a:t> люди, а </a:t>
            </a:r>
            <a:r>
              <a:rPr lang="ru-RU" sz="3600" dirty="0">
                <a:solidFill>
                  <a:srgbClr val="00B0F0"/>
                </a:solidFill>
                <a:latin typeface="Bahnschrift Light Condensed" panose="020B0502040204020203" pitchFamily="34" charset="0"/>
              </a:rPr>
              <a:t>чего</a:t>
            </a:r>
            <a:r>
              <a:rPr lang="ru-RU" sz="3600" dirty="0">
                <a:latin typeface="Bahnschrift Light Condensed" panose="020B0502040204020203" pitchFamily="34" charset="0"/>
              </a:rPr>
              <a:t> желает каждый конкретный индивид – это другой вопрос. </a:t>
            </a:r>
          </a:p>
          <a:p>
            <a:endParaRPr lang="ru-RU" dirty="0">
              <a:latin typeface="Bahnschrift Light Condensed" panose="020B0502040204020203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652565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1D34896-2379-4409-B785-58E24BBA1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03849"/>
            <a:ext cx="7886700" cy="5573114"/>
          </a:xfrm>
        </p:spPr>
        <p:txBody>
          <a:bodyPr/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Если бы свобода воли была свойством ипостаси, тогда один человек мог бы обладать свободой, а другой – не обладать. Но свобода человека – это его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сущностное свойство</a:t>
            </a:r>
            <a:r>
              <a:rPr lang="ru-RU" sz="3200" dirty="0">
                <a:latin typeface="Bahnschrift Light Condensed" panose="020B0502040204020203" pitchFamily="34" charset="0"/>
              </a:rPr>
              <a:t>, как бы глубоко грех ни проник в его природу. А уж как конкретный человек воспользуется своей свободой, зависит от него самого – его знаний, воспитания и т.п.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Если бы свобода воли была свойством ипостаси, то это привело бы к </a:t>
            </a:r>
            <a:r>
              <a:rPr lang="ru-RU" sz="3200" dirty="0" err="1">
                <a:latin typeface="Bahnschrift Light Condensed" panose="020B0502040204020203" pitchFamily="34" charset="0"/>
              </a:rPr>
              <a:t>трехбожию</a:t>
            </a:r>
            <a:r>
              <a:rPr lang="ru-RU" sz="3200" dirty="0">
                <a:latin typeface="Bahnschrift Light Condensed" panose="020B0502040204020203" pitchFamily="34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619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93630" y="548681"/>
            <a:ext cx="7893171" cy="5577483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ru-RU" sz="3200" baseline="30000" dirty="0"/>
              <a:t>1</a:t>
            </a:r>
            <a:r>
              <a:rPr lang="ru-RU" sz="3200" i="1" baseline="30000" dirty="0"/>
              <a:t> </a:t>
            </a:r>
            <a:r>
              <a:rPr lang="ru-RU" sz="3200" dirty="0">
                <a:latin typeface="Bahnschrift Light Condensed" panose="020B0502040204020203" pitchFamily="34" charset="0"/>
              </a:rPr>
              <a:t>В начале сотворил Бог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небо и землю</a:t>
            </a:r>
            <a:r>
              <a:rPr lang="ru-RU" sz="3200" dirty="0">
                <a:latin typeface="Bahnschrift Light Condensed" panose="020B0502040204020203" pitchFamily="34" charset="0"/>
              </a:rPr>
              <a:t>. </a:t>
            </a:r>
            <a:br>
              <a:rPr lang="ru-RU" sz="3200" dirty="0">
                <a:latin typeface="Bahnschrift Light Condensed" panose="020B0502040204020203" pitchFamily="34" charset="0"/>
              </a:rPr>
            </a:br>
            <a:r>
              <a:rPr lang="ru-RU" sz="3200" baseline="30000" dirty="0">
                <a:latin typeface="Bahnschrift Light Condensed" panose="020B0502040204020203" pitchFamily="34" charset="0"/>
              </a:rPr>
              <a:t>2 </a:t>
            </a:r>
            <a:r>
              <a:rPr lang="ru-RU" sz="3200" dirty="0">
                <a:latin typeface="Bahnschrift Light Condensed" panose="020B0502040204020203" pitchFamily="34" charset="0"/>
              </a:rPr>
              <a:t>Земля же была </a:t>
            </a:r>
            <a:r>
              <a:rPr lang="ru-RU" sz="3200" dirty="0" err="1">
                <a:latin typeface="Bahnschrift Light Condensed" panose="020B0502040204020203" pitchFamily="34" charset="0"/>
              </a:rPr>
              <a:t>безвидна</a:t>
            </a:r>
            <a:r>
              <a:rPr lang="ru-RU" sz="3200" dirty="0">
                <a:latin typeface="Bahnschrift Light Condensed" panose="020B0502040204020203" pitchFamily="34" charset="0"/>
              </a:rPr>
              <a:t> и пуста, и тьма над бездною, и Дух Божий носился над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водою</a:t>
            </a:r>
            <a:r>
              <a:rPr lang="ru-RU" sz="3200" dirty="0">
                <a:latin typeface="Bahnschrift Light Condensed" panose="020B0502040204020203" pitchFamily="34" charset="0"/>
              </a:rPr>
              <a:t>. </a:t>
            </a:r>
            <a:br>
              <a:rPr lang="ru-RU" sz="3200" dirty="0">
                <a:latin typeface="Bahnschrift Light Condensed" panose="020B0502040204020203" pitchFamily="34" charset="0"/>
              </a:rPr>
            </a:br>
            <a:r>
              <a:rPr lang="ru-RU" sz="3200" baseline="30000" dirty="0">
                <a:latin typeface="Bahnschrift Light Condensed" panose="020B0502040204020203" pitchFamily="34" charset="0"/>
              </a:rPr>
              <a:t>3 </a:t>
            </a:r>
            <a:r>
              <a:rPr lang="ru-RU" sz="3200" dirty="0">
                <a:latin typeface="Bahnschrift Light Condensed" panose="020B0502040204020203" pitchFamily="34" charset="0"/>
              </a:rPr>
              <a:t>И сказал Бог: да будет свет. И стал свет. </a:t>
            </a:r>
            <a:br>
              <a:rPr lang="ru-RU" sz="3200" dirty="0">
                <a:latin typeface="Bahnschrift Light Condensed" panose="020B0502040204020203" pitchFamily="34" charset="0"/>
              </a:rPr>
            </a:br>
            <a:r>
              <a:rPr lang="ru-RU" sz="3200" baseline="30000" dirty="0">
                <a:latin typeface="Bahnschrift Light Condensed" panose="020B0502040204020203" pitchFamily="34" charset="0"/>
              </a:rPr>
              <a:t>4 </a:t>
            </a:r>
            <a:r>
              <a:rPr lang="ru-RU" sz="3200" dirty="0">
                <a:latin typeface="Bahnschrift Light Condensed" panose="020B0502040204020203" pitchFamily="34" charset="0"/>
              </a:rPr>
              <a:t>И увидел Бог свет, что он хорош, и отделил Бог свет от тьмы. </a:t>
            </a:r>
            <a:br>
              <a:rPr lang="ru-RU" sz="3200" dirty="0">
                <a:latin typeface="Bahnschrift Light Condensed" panose="020B0502040204020203" pitchFamily="34" charset="0"/>
              </a:rPr>
            </a:br>
            <a:r>
              <a:rPr lang="ru-RU" sz="3200" baseline="30000" dirty="0">
                <a:latin typeface="Bahnschrift Light Condensed" panose="020B0502040204020203" pitchFamily="34" charset="0"/>
              </a:rPr>
              <a:t>5 </a:t>
            </a:r>
            <a:r>
              <a:rPr lang="ru-RU" sz="3200" dirty="0">
                <a:latin typeface="Bahnschrift Light Condensed" panose="020B0502040204020203" pitchFamily="34" charset="0"/>
              </a:rPr>
              <a:t>И назвал Бог свет днем, а тьму ночью. И был вечер, и было утро: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день один</a:t>
            </a:r>
            <a:r>
              <a:rPr lang="ru-RU" sz="3200" dirty="0">
                <a:latin typeface="Bahnschrift Light Condensed" panose="020B0502040204020203" pitchFamily="34" charset="0"/>
              </a:rPr>
              <a:t>. </a:t>
            </a:r>
            <a:br>
              <a:rPr lang="ru-RU" sz="3200" dirty="0">
                <a:latin typeface="Bahnschrift Light Condensed" panose="020B0502040204020203" pitchFamily="34" charset="0"/>
              </a:rPr>
            </a:br>
            <a:endParaRPr lang="ru-RU" sz="3200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722579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08852F6-841B-4166-B680-30A78C968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9796" y="1362892"/>
            <a:ext cx="5185554" cy="5219064"/>
          </a:xfrm>
        </p:spPr>
        <p:txBody>
          <a:bodyPr>
            <a:norm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«Благодать нисходит на свободное желание и искание, и только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взаимным сочетанием </a:t>
            </a:r>
            <a:r>
              <a:rPr lang="ru-RU" sz="3200" dirty="0">
                <a:latin typeface="Bahnschrift Light Condensed" panose="020B0502040204020203" pitchFamily="34" charset="0"/>
              </a:rPr>
              <a:t>их зачинается сообразная с </a:t>
            </a:r>
            <a:r>
              <a:rPr lang="ru-RU" sz="3200" dirty="0" err="1">
                <a:latin typeface="Bahnschrift Light Condensed" panose="020B0502040204020203" pitchFamily="34" charset="0"/>
              </a:rPr>
              <a:t>благодатию</a:t>
            </a:r>
            <a:r>
              <a:rPr lang="ru-RU" sz="3200" dirty="0">
                <a:latin typeface="Bahnschrift Light Condensed" panose="020B0502040204020203" pitchFamily="34" charset="0"/>
              </a:rPr>
              <a:t> и свойством свободной твари новая благодатная жизнь».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400" dirty="0"/>
              <a:t>«Путь ко спасению»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Благодать дает нам свободу.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8ED72C-BD31-432B-A355-ED05C02F9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26" y="1509620"/>
            <a:ext cx="2316074" cy="3074062"/>
          </a:xfrm>
          <a:prstGeom prst="roundRect">
            <a:avLst>
              <a:gd name="adj" fmla="val 11825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E4DF6C-4C11-460B-9311-BB607E554239}"/>
              </a:ext>
            </a:extLst>
          </p:cNvPr>
          <p:cNvSpPr txBox="1"/>
          <p:nvPr/>
        </p:nvSpPr>
        <p:spPr>
          <a:xfrm>
            <a:off x="427126" y="5021373"/>
            <a:ext cx="23160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 err="1"/>
              <a:t>Свт</a:t>
            </a:r>
            <a:r>
              <a:rPr lang="ru-RU" sz="2000" dirty="0"/>
              <a:t>. Феофан Затворник, </a:t>
            </a:r>
            <a:br>
              <a:rPr lang="ru-RU" sz="2000" dirty="0"/>
            </a:br>
            <a:r>
              <a:rPr lang="ru-RU" sz="2000" dirty="0"/>
              <a:t>(1815-1894)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F15DEA-9C71-4233-9778-37D9AFF7FB21}"/>
              </a:ext>
            </a:extLst>
          </p:cNvPr>
          <p:cNvSpPr txBox="1"/>
          <p:nvPr/>
        </p:nvSpPr>
        <p:spPr>
          <a:xfrm>
            <a:off x="427126" y="553545"/>
            <a:ext cx="80882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800" b="1" dirty="0"/>
              <a:t>Свобода и благодать</a:t>
            </a:r>
          </a:p>
        </p:txBody>
      </p:sp>
    </p:spTree>
    <p:extLst>
      <p:ext uri="{BB962C8B-B14F-4D97-AF65-F5344CB8AC3E}">
        <p14:creationId xmlns:p14="http://schemas.microsoft.com/office/powerpoint/2010/main" val="338238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8AC5A2C-994E-4ABB-8A9A-E870CD7246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«В противоположность этим святотатственным и нечестивым попыткам мы утверждаем, что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и Бог знает все прежде</a:t>
            </a:r>
            <a:r>
              <a:rPr lang="ru-RU" sz="3600" dirty="0">
                <a:latin typeface="Bahnschrift Light Condensed" panose="020B0502040204020203" pitchFamily="34" charset="0"/>
              </a:rPr>
              <a:t>, чем оно совершается,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и мы делаем по доброй воле</a:t>
            </a:r>
            <a:r>
              <a:rPr lang="ru-RU" sz="3600" dirty="0">
                <a:latin typeface="Bahnschrift Light Condensed" panose="020B0502040204020203" pitchFamily="34" charset="0"/>
              </a:rPr>
              <a:t> все, что чувствуем и сознаем как свое добровольное действие» </a:t>
            </a:r>
          </a:p>
          <a:p>
            <a:pPr marL="0" indent="0" algn="r">
              <a:lnSpc>
                <a:spcPct val="110000"/>
              </a:lnSpc>
              <a:spcBef>
                <a:spcPts val="2400"/>
              </a:spcBef>
              <a:buNone/>
            </a:pPr>
            <a:r>
              <a:rPr lang="ru-RU" b="1" dirty="0"/>
              <a:t>Блаж. Августин</a:t>
            </a:r>
            <a:br>
              <a:rPr lang="ru-RU" b="1" dirty="0"/>
            </a:br>
            <a:r>
              <a:rPr lang="ru-RU" dirty="0"/>
              <a:t>«</a:t>
            </a:r>
            <a:r>
              <a:rPr lang="ru-RU" sz="2800" dirty="0"/>
              <a:t>О граде Божием»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520E4E-552F-4642-B62D-08561D7C0FA3}"/>
              </a:ext>
            </a:extLst>
          </p:cNvPr>
          <p:cNvSpPr txBox="1"/>
          <p:nvPr/>
        </p:nvSpPr>
        <p:spPr>
          <a:xfrm>
            <a:off x="767751" y="681487"/>
            <a:ext cx="7375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Свобода и предопределение</a:t>
            </a:r>
          </a:p>
        </p:txBody>
      </p:sp>
    </p:spTree>
    <p:extLst>
      <p:ext uri="{BB962C8B-B14F-4D97-AF65-F5344CB8AC3E}">
        <p14:creationId xmlns:p14="http://schemas.microsoft.com/office/powerpoint/2010/main" val="147645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C24B453-6816-4B05-BAA2-B9A61DAF7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38355"/>
            <a:ext cx="7886700" cy="55386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Свобода и рабство Богу</a:t>
            </a:r>
          </a:p>
          <a:p>
            <a:pPr marL="0" indent="0" algn="ctr">
              <a:lnSpc>
                <a:spcPct val="120000"/>
              </a:lnSpc>
              <a:spcBef>
                <a:spcPts val="3000"/>
              </a:spcBef>
              <a:spcAft>
                <a:spcPts val="800"/>
              </a:spcAft>
              <a:buNone/>
            </a:pPr>
            <a:r>
              <a:rPr lang="ru-RU" sz="3600" dirty="0">
                <a:effectLst/>
                <a:latin typeface="Bahnschrift Light Condensed" panose="020B0502040204020203" pitchFamily="34" charset="0"/>
                <a:ea typeface="Calibri" panose="020F0502020204030204" pitchFamily="34" charset="0"/>
              </a:rPr>
              <a:t>«Я уже </a:t>
            </a:r>
            <a:r>
              <a:rPr lang="ru-RU" sz="3600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Calibri" panose="020F0502020204030204" pitchFamily="34" charset="0"/>
              </a:rPr>
              <a:t>не называю вас рабами</a:t>
            </a:r>
            <a:r>
              <a:rPr lang="ru-RU" sz="3600" dirty="0">
                <a:effectLst/>
                <a:latin typeface="Bahnschrift Light Condensed" panose="020B0502040204020203" pitchFamily="34" charset="0"/>
                <a:ea typeface="Calibri" panose="020F0502020204030204" pitchFamily="34" charset="0"/>
              </a:rPr>
              <a:t>, ибо раб не знает, что делает господин его; но Я назвал вас друзьями, потому что сказал вам все, что слышал от Отца Моего» </a:t>
            </a:r>
          </a:p>
          <a:p>
            <a:pPr marL="0" indent="0" algn="r">
              <a:lnSpc>
                <a:spcPct val="120000"/>
              </a:lnSpc>
              <a:spcAft>
                <a:spcPts val="800"/>
              </a:spcAft>
              <a:buNone/>
            </a:pPr>
            <a:r>
              <a:rPr lang="ru-RU" sz="2400" dirty="0">
                <a:effectLst/>
                <a:ea typeface="Calibri" panose="020F0502020204030204" pitchFamily="34" charset="0"/>
              </a:rPr>
              <a:t>Ин. 15, 15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46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02AA59D-B122-48F5-8AEF-2BEC8AA8A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52092"/>
            <a:ext cx="7886700" cy="562487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Aft>
                <a:spcPts val="800"/>
              </a:spcAft>
              <a:buNone/>
            </a:pPr>
            <a:r>
              <a:rPr lang="ru-RU" sz="3000" dirty="0"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«Ибо такова есть воля Божия, чтобы мы, делая добро, заграждали уста невежеству безумных людей, - </a:t>
            </a:r>
            <a:r>
              <a:rPr lang="ru-RU" sz="3000" dirty="0">
                <a:effectLst/>
                <a:latin typeface="Bahnschrift Light Condensed" panose="020B0502040204020203" pitchFamily="34" charset="0"/>
                <a:ea typeface="Calibri" panose="020F0502020204030204" pitchFamily="34" charset="0"/>
              </a:rPr>
              <a:t>как свободные, не как употребляющие свободу для прикрытия зла, но </a:t>
            </a:r>
            <a:r>
              <a:rPr lang="ru-RU" sz="3000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Calibri" panose="020F0502020204030204" pitchFamily="34" charset="0"/>
              </a:rPr>
              <a:t>как рабы Божии</a:t>
            </a:r>
            <a:r>
              <a:rPr lang="ru-RU" sz="3000" dirty="0">
                <a:effectLst/>
                <a:latin typeface="Bahnschrift Light Condensed" panose="020B0502040204020203" pitchFamily="34" charset="0"/>
                <a:ea typeface="Calibri" panose="020F0502020204030204" pitchFamily="34" charset="0"/>
              </a:rPr>
              <a:t>» </a:t>
            </a:r>
          </a:p>
          <a:p>
            <a:pPr marL="0" indent="0" algn="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ru-RU" sz="2400" dirty="0">
                <a:effectLst/>
                <a:ea typeface="Calibri" panose="020F0502020204030204" pitchFamily="34" charset="0"/>
              </a:rPr>
              <a:t>1 Пет. 2, 15-16</a:t>
            </a:r>
          </a:p>
          <a:p>
            <a:pPr marL="0" indent="0" algn="ctr">
              <a:lnSpc>
                <a:spcPct val="120000"/>
              </a:lnSpc>
              <a:spcAft>
                <a:spcPts val="800"/>
              </a:spcAft>
              <a:buNone/>
            </a:pPr>
            <a:r>
              <a:rPr lang="ru-RU" sz="3000" dirty="0">
                <a:effectLst/>
                <a:latin typeface="Bahnschrift Light Condensed" panose="020B0502040204020203" pitchFamily="34" charset="0"/>
                <a:ea typeface="Calibri" panose="020F0502020204030204" pitchFamily="34" charset="0"/>
              </a:rPr>
              <a:t>«Неужели вы не знаете, что, кому вы отдаете себя в рабы для послушания, </a:t>
            </a:r>
            <a:r>
              <a:rPr lang="ru-RU" sz="3000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Calibri" panose="020F0502020204030204" pitchFamily="34" charset="0"/>
              </a:rPr>
              <a:t>того вы и рабы</a:t>
            </a:r>
            <a:r>
              <a:rPr lang="ru-RU" sz="3000" dirty="0">
                <a:effectLst/>
                <a:latin typeface="Bahnschrift Light Condensed" panose="020B0502040204020203" pitchFamily="34" charset="0"/>
                <a:ea typeface="Calibri" panose="020F0502020204030204" pitchFamily="34" charset="0"/>
              </a:rPr>
              <a:t>, кому повинуетесь, или рабы греха к смерти, или послушания к праведности?»</a:t>
            </a:r>
            <a:r>
              <a:rPr lang="ru-RU" sz="3000" dirty="0">
                <a:latin typeface="Bahnschrift Light Condensed" panose="020B0502040204020203" pitchFamily="34" charset="0"/>
                <a:ea typeface="Calibri" panose="020F0502020204030204" pitchFamily="34" charset="0"/>
              </a:rPr>
              <a:t> </a:t>
            </a:r>
          </a:p>
          <a:p>
            <a:pPr marL="0" indent="0" algn="r">
              <a:lnSpc>
                <a:spcPct val="120000"/>
              </a:lnSpc>
              <a:spcAft>
                <a:spcPts val="800"/>
              </a:spcAft>
              <a:buNone/>
            </a:pPr>
            <a:r>
              <a:rPr lang="ru-RU" sz="2400" dirty="0">
                <a:ea typeface="Calibri" panose="020F0502020204030204" pitchFamily="34" charset="0"/>
              </a:rPr>
              <a:t>Рим. 6, 16</a:t>
            </a:r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040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1CC4AB-53A7-44F0-8FCC-713C2BEE9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793" y="227156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latin typeface="+mn-lt"/>
              </a:rPr>
              <a:t>Теодицея</a:t>
            </a:r>
            <a:endParaRPr lang="ru-RU" sz="5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57755615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4ECDFFF-649A-420E-8A5C-2258D1099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6943" y="850840"/>
            <a:ext cx="4297032" cy="4351338"/>
          </a:xfrm>
        </p:spPr>
        <p:txBody>
          <a:bodyPr>
            <a:norm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4000" dirty="0">
                <a:latin typeface="Bahnschrift Light Condensed" panose="020B0502040204020203" pitchFamily="34" charset="0"/>
              </a:rPr>
              <a:t>Лейбниц Г.В.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ru-RU" sz="4000" dirty="0">
                <a:latin typeface="Bahnschrift Light Condensed" panose="020B0502040204020203" pitchFamily="34" charset="0"/>
              </a:rPr>
              <a:t>«Опыты теодицеи о благости Божией, свободе человека и начале зла».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CE82272-A31F-4B01-B5DF-D16AC9B99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08" y="319177"/>
            <a:ext cx="3215189" cy="558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787762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95555" y="285729"/>
            <a:ext cx="7591246" cy="609829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Проблема: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Если Бог действительно всеблаг, всемогущ и всеведущ, то это </a:t>
            </a:r>
            <a:br>
              <a:rPr lang="ru-RU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не согласуется с фактом существования зла </a:t>
            </a:r>
            <a:br>
              <a:rPr lang="ru-RU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мире. 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3174C53-F953-4FA1-AA87-E5AF9A11B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69342"/>
            <a:ext cx="7886700" cy="5745193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Ведь если Он всеведущ, то Он </a:t>
            </a:r>
            <a:r>
              <a:rPr lang="ru-RU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знает</a:t>
            </a:r>
            <a:r>
              <a:rPr lang="ru-R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о страданиях праведников и особенно невинных детей;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если Он всеблаг, то Он должен </a:t>
            </a:r>
            <a:r>
              <a:rPr lang="ru-RU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хотеть</a:t>
            </a:r>
            <a:r>
              <a:rPr lang="ru-R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избавить людей от этих страданий;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если Он всемогущ, то </a:t>
            </a:r>
            <a:r>
              <a:rPr lang="ru-RU" sz="3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может</a:t>
            </a:r>
            <a:r>
              <a:rPr lang="ru-R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это сделать. </a:t>
            </a:r>
            <a:endParaRPr lang="en-US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 страдания, несмотря на это, существуют.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88269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F99110C-A5BB-4C52-9D0D-F771CC937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147" y="620785"/>
            <a:ext cx="7618203" cy="5711004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30000"/>
              </a:lnSpc>
              <a:buNone/>
            </a:pPr>
            <a:r>
              <a:rPr lang="ru-RU" sz="4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Следовательно, Бог </a:t>
            </a:r>
          </a:p>
          <a:p>
            <a:pPr marL="0" indent="0" algn="ctr">
              <a:lnSpc>
                <a:spcPct val="130000"/>
              </a:lnSpc>
              <a:buNone/>
            </a:pPr>
            <a:r>
              <a:rPr lang="ru-RU" sz="4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или </a:t>
            </a:r>
            <a:r>
              <a:rPr lang="ru-RU" sz="41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не всеблаг </a:t>
            </a:r>
            <a:br>
              <a:rPr lang="ru-RU" sz="41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4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(Абсолют, превосходящий добро и зло, — учение Шеллинга), </a:t>
            </a:r>
          </a:p>
          <a:p>
            <a:pPr marL="0" indent="0" algn="ctr">
              <a:lnSpc>
                <a:spcPct val="130000"/>
              </a:lnSpc>
              <a:buNone/>
            </a:pPr>
            <a:r>
              <a:rPr lang="ru-RU" sz="4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или </a:t>
            </a:r>
            <a:r>
              <a:rPr lang="ru-RU" sz="41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не всемогущ </a:t>
            </a:r>
            <a:br>
              <a:rPr lang="ru-RU" sz="41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4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(манихейское </a:t>
            </a:r>
            <a:r>
              <a:rPr lang="ru-RU" sz="4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двубожие</a:t>
            </a:r>
            <a:r>
              <a:rPr lang="ru-RU" sz="4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), </a:t>
            </a:r>
          </a:p>
          <a:p>
            <a:pPr marL="0" indent="0" algn="ctr">
              <a:lnSpc>
                <a:spcPct val="130000"/>
              </a:lnSpc>
              <a:buNone/>
            </a:pPr>
            <a:r>
              <a:rPr lang="ru-RU" sz="4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или </a:t>
            </a:r>
            <a:r>
              <a:rPr lang="ru-RU" sz="41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не всеведущ </a:t>
            </a:r>
            <a:br>
              <a:rPr lang="ru-RU" sz="41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4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(Аристотель, деизм). </a:t>
            </a:r>
          </a:p>
          <a:p>
            <a:pPr marL="0" indent="0" algn="ctr">
              <a:lnSpc>
                <a:spcPct val="130000"/>
              </a:lnSpc>
              <a:buNone/>
            </a:pPr>
            <a:r>
              <a:rPr lang="ru-RU" sz="4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 логичнее предположить, что Бога нет.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193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05706"/>
            <a:ext cx="8229600" cy="586551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Страдания Иисуса Христа</a:t>
            </a:r>
          </a:p>
          <a:p>
            <a:pPr marL="0" indent="0" algn="ct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3400" dirty="0">
                <a:latin typeface="Bahnschrift Light Condensed" panose="020B0502040204020203" pitchFamily="34" charset="0"/>
              </a:rPr>
              <a:t>«Подобно и первосвященники с книжниками и старейшинами и фарисеями, насмехаясь, говорили: других спасал, а Себя Самого не может спасти; если Он Царь Израилев, пусть теперь сойдет с креста, и уверуем в Него; уповал на Бога; пусть теперь избавит Его, если Он угоден Ему» 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ru-RU" dirty="0"/>
              <a:t>Мф. 27, 41-43</a:t>
            </a:r>
          </a:p>
        </p:txBody>
      </p:sp>
    </p:spTree>
    <p:extLst>
      <p:ext uri="{BB962C8B-B14F-4D97-AF65-F5344CB8AC3E}">
        <p14:creationId xmlns:p14="http://schemas.microsoft.com/office/powerpoint/2010/main" val="123277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1" y="966158"/>
            <a:ext cx="8229600" cy="516000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«Под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небом</a:t>
            </a:r>
            <a:r>
              <a:rPr lang="ru-RU" sz="3600" dirty="0">
                <a:latin typeface="Bahnschrift Light Condensed" panose="020B0502040204020203" pitchFamily="34" charset="0"/>
              </a:rPr>
              <a:t> следует понимать духовную, уже созданную и оформленную тварь, причем речь идет о некоем высшем небе, поскольку твердь, т.е. наше видимое небо, было сотворено уже во второй день» 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b="1" dirty="0"/>
              <a:t>Блаж. Августин.</a:t>
            </a:r>
            <a:br>
              <a:rPr lang="ru-RU" sz="2400" b="1" dirty="0"/>
            </a:br>
            <a:r>
              <a:rPr lang="ru-RU" sz="2400" i="1" dirty="0"/>
              <a:t>«</a:t>
            </a:r>
            <a:r>
              <a:rPr lang="ru-RU" sz="2400" dirty="0"/>
              <a:t>О книге Бытия»</a:t>
            </a:r>
          </a:p>
        </p:txBody>
      </p:sp>
    </p:spTree>
    <p:extLst>
      <p:ext uri="{BB962C8B-B14F-4D97-AF65-F5344CB8AC3E}">
        <p14:creationId xmlns:p14="http://schemas.microsoft.com/office/powerpoint/2010/main" val="3598698161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3A1A82B-2D01-4CD2-B8EC-2E1EEFF2F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6498" y="465412"/>
            <a:ext cx="5650301" cy="5736980"/>
          </a:xfrm>
        </p:spPr>
        <p:txBody>
          <a:bodyPr>
            <a:norm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  <a:ea typeface="Times New Roman"/>
                <a:cs typeface="Calibri" pitchFamily="34" charset="0"/>
              </a:rPr>
              <a:t>«С</a:t>
            </a:r>
            <a:r>
              <a:rPr lang="ru-RU" sz="36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уществует бесконечное число возможных миров, из которых Бог необходимо </a:t>
            </a:r>
            <a:r>
              <a:rPr lang="ru-RU" sz="3600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избрал наилучший</a:t>
            </a:r>
            <a:r>
              <a:rPr lang="ru-RU" sz="36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, потому что он всё производит по требованию высочайшего разума</a:t>
            </a:r>
            <a:r>
              <a:rPr lang="ru-RU" sz="3600" dirty="0">
                <a:latin typeface="Bahnschrift Light Condensed" panose="020B0502040204020203" pitchFamily="34" charset="0"/>
                <a:ea typeface="Times New Roman"/>
                <a:cs typeface="Calibri" pitchFamily="34" charset="0"/>
              </a:rPr>
              <a:t>».</a:t>
            </a:r>
          </a:p>
          <a:p>
            <a:pPr marL="0" indent="0" algn="r">
              <a:lnSpc>
                <a:spcPct val="110000"/>
              </a:lnSpc>
              <a:spcBef>
                <a:spcPts val="2400"/>
              </a:spcBef>
              <a:buNone/>
            </a:pPr>
            <a:r>
              <a:rPr lang="ru-RU" sz="2400" dirty="0">
                <a:latin typeface="Calibri" pitchFamily="34" charset="0"/>
                <a:cs typeface="Calibri" pitchFamily="34" charset="0"/>
              </a:rPr>
              <a:t>«Теодицея»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DB899E-46CE-4DF4-B58E-1B393C07BC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32" y="620688"/>
            <a:ext cx="2448714" cy="3024162"/>
          </a:xfrm>
          <a:prstGeom prst="roundRect">
            <a:avLst>
              <a:gd name="adj" fmla="val 11030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27EF7B-C21A-4DA3-9F0C-7FF9D6229596}"/>
              </a:ext>
            </a:extLst>
          </p:cNvPr>
          <p:cNvSpPr txBox="1"/>
          <p:nvPr/>
        </p:nvSpPr>
        <p:spPr>
          <a:xfrm>
            <a:off x="379562" y="3890513"/>
            <a:ext cx="2251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Г.В. Лейбниц</a:t>
            </a:r>
            <a:br>
              <a:rPr lang="ru-RU" sz="2000" dirty="0"/>
            </a:br>
            <a:r>
              <a:rPr lang="ru-RU" sz="2000" dirty="0"/>
              <a:t>(1646-1716)</a:t>
            </a:r>
          </a:p>
        </p:txBody>
      </p:sp>
    </p:spTree>
    <p:extLst>
      <p:ext uri="{BB962C8B-B14F-4D97-AF65-F5344CB8AC3E}">
        <p14:creationId xmlns:p14="http://schemas.microsoft.com/office/powerpoint/2010/main" val="3480225758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571480"/>
            <a:ext cx="7992888" cy="5881856"/>
          </a:xfrm>
        </p:spPr>
        <p:txBody>
          <a:bodyPr>
            <a:noAutofit/>
          </a:bodyPr>
          <a:lstStyle/>
          <a:p>
            <a:pPr indent="0" algn="ctr" hangingPunct="0">
              <a:lnSpc>
                <a:spcPct val="120000"/>
              </a:lnSpc>
              <a:spcAft>
                <a:spcPts val="0"/>
              </a:spcAft>
              <a:buNone/>
            </a:pPr>
            <a:r>
              <a:rPr lang="ru-RU" sz="3200" dirty="0">
                <a:latin typeface="Bahnschrift Light Condensed" panose="020B0502040204020203" pitchFamily="34" charset="0"/>
                <a:ea typeface="Times New Roman"/>
                <a:cs typeface="Calibri" pitchFamily="34" charset="0"/>
              </a:rPr>
              <a:t>«Из высочайшего совершенства Бога следует, что при творении универсума он избрал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  <a:ea typeface="Times New Roman"/>
                <a:cs typeface="Calibri" pitchFamily="34" charset="0"/>
              </a:rPr>
              <a:t>план наилучший</a:t>
            </a:r>
            <a:r>
              <a:rPr lang="ru-RU" sz="3200" dirty="0">
                <a:latin typeface="Bahnschrift Light Condensed" panose="020B0502040204020203" pitchFamily="34" charset="0"/>
                <a:ea typeface="Times New Roman"/>
                <a:cs typeface="Calibri" pitchFamily="34" charset="0"/>
              </a:rPr>
              <a:t>… При помощи наипростейших средств он произвел наибольшие действия – наибольшее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  <a:ea typeface="Times New Roman"/>
                <a:cs typeface="Calibri" pitchFamily="34" charset="0"/>
              </a:rPr>
              <a:t>могущество</a:t>
            </a:r>
            <a:r>
              <a:rPr lang="ru-RU" sz="3200" dirty="0">
                <a:latin typeface="Bahnschrift Light Condensed" panose="020B0502040204020203" pitchFamily="34" charset="0"/>
                <a:ea typeface="Times New Roman"/>
                <a:cs typeface="Calibri" pitchFamily="34" charset="0"/>
              </a:rPr>
              <a:t>, наибольшее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  <a:ea typeface="Times New Roman"/>
                <a:cs typeface="Calibri" pitchFamily="34" charset="0"/>
              </a:rPr>
              <a:t>знание</a:t>
            </a:r>
            <a:r>
              <a:rPr lang="ru-RU" sz="3200" dirty="0">
                <a:latin typeface="Bahnschrift Light Condensed" panose="020B0502040204020203" pitchFamily="34" charset="0"/>
                <a:ea typeface="Times New Roman"/>
                <a:cs typeface="Calibri" pitchFamily="34" charset="0"/>
              </a:rPr>
              <a:t>, наибольшее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  <a:ea typeface="Times New Roman"/>
                <a:cs typeface="Calibri" pitchFamily="34" charset="0"/>
              </a:rPr>
              <a:t>счастье</a:t>
            </a:r>
            <a:r>
              <a:rPr lang="ru-RU" sz="3200" dirty="0">
                <a:latin typeface="Bahnschrift Light Condensed" panose="020B0502040204020203" pitchFamily="34" charset="0"/>
                <a:ea typeface="Times New Roman"/>
                <a:cs typeface="Calibri" pitchFamily="34" charset="0"/>
              </a:rPr>
              <a:t> и наибольшую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  <a:ea typeface="Times New Roman"/>
                <a:cs typeface="Calibri" pitchFamily="34" charset="0"/>
              </a:rPr>
              <a:t>благость</a:t>
            </a:r>
            <a:r>
              <a:rPr lang="ru-RU" sz="3200" dirty="0">
                <a:latin typeface="Bahnschrift Light Condensed" panose="020B0502040204020203" pitchFamily="34" charset="0"/>
                <a:ea typeface="Times New Roman"/>
                <a:cs typeface="Calibri" pitchFamily="34" charset="0"/>
              </a:rPr>
              <a:t> в творениях… Результатом всех этих стремлений должен быть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  <a:ea typeface="Times New Roman"/>
                <a:cs typeface="Calibri" pitchFamily="34" charset="0"/>
              </a:rPr>
              <a:t>наиболее совершенный действительный мир</a:t>
            </a:r>
            <a:r>
              <a:rPr lang="ru-RU" sz="3200" dirty="0">
                <a:latin typeface="Bahnschrift Light Condensed" panose="020B0502040204020203" pitchFamily="34" charset="0"/>
                <a:ea typeface="Times New Roman"/>
                <a:cs typeface="Calibri" pitchFamily="34" charset="0"/>
              </a:rPr>
              <a:t>, какой только возможен».</a:t>
            </a:r>
          </a:p>
          <a:p>
            <a:pPr indent="0" algn="r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ru-RU" sz="2400" dirty="0">
                <a:latin typeface="Calibri" pitchFamily="34" charset="0"/>
                <a:ea typeface="Times New Roman"/>
                <a:cs typeface="Calibri" pitchFamily="34" charset="0"/>
              </a:rPr>
              <a:t>«Начала природы и благодати, </a:t>
            </a:r>
            <a:br>
              <a:rPr lang="ru-RU" sz="2400" dirty="0">
                <a:latin typeface="Calibri" pitchFamily="34" charset="0"/>
                <a:ea typeface="Times New Roman"/>
                <a:cs typeface="Calibri" pitchFamily="34" charset="0"/>
              </a:rPr>
            </a:br>
            <a:r>
              <a:rPr lang="ru-RU" sz="2400" dirty="0">
                <a:latin typeface="Calibri" pitchFamily="34" charset="0"/>
                <a:ea typeface="Times New Roman"/>
                <a:cs typeface="Calibri" pitchFamily="34" charset="0"/>
              </a:rPr>
              <a:t>основанные на разуме»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259626D-1124-4BD1-8728-635465C96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91706"/>
            <a:ext cx="7886700" cy="582283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«Зло можно понимать метафизически, физически и морально. </a:t>
            </a:r>
            <a:r>
              <a:rPr lang="ru-RU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Метафизическое</a:t>
            </a:r>
            <a:r>
              <a:rPr lang="ru-RU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 зло состоит в простом несовершенстве, </a:t>
            </a:r>
            <a:r>
              <a:rPr lang="ru-RU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физическое</a:t>
            </a:r>
            <a:r>
              <a:rPr lang="ru-RU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 зло - в страдании, а </a:t>
            </a:r>
            <a:r>
              <a:rPr lang="ru-RU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моральное</a:t>
            </a:r>
            <a:r>
              <a:rPr lang="ru-RU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 - в грехе. Так как физическое и моральное зло не необходимы, то достаточно, чтобы они были возможны в силу вечных истин. И так как беспредельная область возможных истин содержит в себе все возможности, то следует признать, что существует бесконечное количество возможных миров, что зло присутствует во многих из них и что даже наилучший из них содержит его в себе».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400" dirty="0">
                <a:latin typeface="Calibri" pitchFamily="34" charset="0"/>
                <a:cs typeface="Calibri" pitchFamily="34" charset="0"/>
              </a:rPr>
              <a:t>«Теодицея»</a:t>
            </a:r>
          </a:p>
        </p:txBody>
      </p:sp>
    </p:spTree>
    <p:extLst>
      <p:ext uri="{BB962C8B-B14F-4D97-AF65-F5344CB8AC3E}">
        <p14:creationId xmlns:p14="http://schemas.microsoft.com/office/powerpoint/2010/main" val="3899741886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1BC81FB-D5A9-45A0-B3D1-42E519438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1390" y="966158"/>
            <a:ext cx="5383960" cy="5564037"/>
          </a:xfrm>
        </p:spPr>
        <p:txBody>
          <a:bodyPr>
            <a:noAutofit/>
          </a:bodyPr>
          <a:lstStyle/>
          <a:p>
            <a:pPr marL="0" indent="0" algn="r">
              <a:lnSpc>
                <a:spcPct val="110000"/>
              </a:lnSpc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«И вот эту-то субстанцию, известную под словом "</a:t>
            </a:r>
            <a:r>
              <a:rPr lang="ru-RU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материя</a:t>
            </a:r>
            <a:r>
              <a:rPr lang="ru-RU" dirty="0">
                <a:solidFill>
                  <a:srgbClr val="000000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", отыскивает наш разум и указывает на нее, как на первое зло, </a:t>
            </a:r>
            <a:r>
              <a:rPr lang="ru-RU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зло само по себе</a:t>
            </a:r>
            <a:r>
              <a:rPr lang="ru-RU" dirty="0">
                <a:solidFill>
                  <a:srgbClr val="000000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. Телесная же природа настолько зла, насколько она причастна материи». </a:t>
            </a:r>
          </a:p>
          <a:p>
            <a:pPr marL="0" indent="0" algn="r">
              <a:lnSpc>
                <a:spcPct val="110000"/>
              </a:lnSpc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«Материя становится хозяйкой всего, что попадает в нее; она портит его и разрушает, вкладывая в него свою собственную противоположную природу»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1800" dirty="0">
                <a:effectLst/>
                <a:latin typeface="Arial" panose="020B0604020202020204" pitchFamily="34" charset="0"/>
                <a:ea typeface="Arial Unicode MS" panose="020B0604020202020204" pitchFamily="34" charset="-128"/>
              </a:rPr>
              <a:t>«О природе и источнике зла»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983924-7750-4020-8CD6-0401DCBC4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84" y="1086927"/>
            <a:ext cx="2465027" cy="2950234"/>
          </a:xfrm>
          <a:prstGeom prst="roundRect">
            <a:avLst>
              <a:gd name="adj" fmla="val 13170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AC2F6F-42A9-48C4-B3A8-931BB2E870B6}"/>
              </a:ext>
            </a:extLst>
          </p:cNvPr>
          <p:cNvSpPr txBox="1"/>
          <p:nvPr/>
        </p:nvSpPr>
        <p:spPr>
          <a:xfrm>
            <a:off x="412984" y="4408097"/>
            <a:ext cx="2465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Плотин</a:t>
            </a:r>
            <a:br>
              <a:rPr lang="ru-RU" sz="2000" dirty="0"/>
            </a:br>
            <a:r>
              <a:rPr lang="ru-RU" sz="2000" dirty="0"/>
              <a:t>(204-270)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8818A2-D70B-49C1-8435-1E1173284F52}"/>
              </a:ext>
            </a:extLst>
          </p:cNvPr>
          <p:cNvSpPr txBox="1"/>
          <p:nvPr/>
        </p:nvSpPr>
        <p:spPr>
          <a:xfrm>
            <a:off x="510037" y="108742"/>
            <a:ext cx="80053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800" b="1" dirty="0"/>
              <a:t>Метафизическая причина зла</a:t>
            </a:r>
          </a:p>
        </p:txBody>
      </p:sp>
    </p:spTree>
    <p:extLst>
      <p:ext uri="{BB962C8B-B14F-4D97-AF65-F5344CB8AC3E}">
        <p14:creationId xmlns:p14="http://schemas.microsoft.com/office/powerpoint/2010/main" val="1800331588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73192" y="571480"/>
            <a:ext cx="7556441" cy="582932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400" dirty="0">
                <a:latin typeface="Bahnschrift Light Condensed" panose="020B0502040204020203" pitchFamily="34" charset="0"/>
              </a:rPr>
              <a:t>«Не злой ли была та материя, из которой Он творил? … Или Он был бессилен превратить и изменить ее всю целиком так, чтобы не осталось ничего злого. Он, Всесильный? И, наконец, зачем захотел Он творить из нее, а не просто уничтожил ее силой этого же самого всемогущества? Или она могла существовать и против Его воли?»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b="1" dirty="0"/>
              <a:t>Блаж. Августин</a:t>
            </a:r>
            <a:br>
              <a:rPr lang="ru-RU" sz="2400" dirty="0"/>
            </a:br>
            <a:r>
              <a:rPr lang="ru-RU" sz="2400" dirty="0"/>
              <a:t>«Исповедь»</a:t>
            </a:r>
          </a:p>
        </p:txBody>
      </p:sp>
    </p:spTree>
    <p:extLst>
      <p:ext uri="{BB962C8B-B14F-4D97-AF65-F5344CB8AC3E}">
        <p14:creationId xmlns:p14="http://schemas.microsoft.com/office/powerpoint/2010/main" val="3869849008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7A12873-95BB-4167-A0C2-973EBEC45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8204" y="595223"/>
            <a:ext cx="4736980" cy="5288513"/>
          </a:xfrm>
        </p:spPr>
        <p:txBody>
          <a:bodyPr>
            <a:normAutofit fontScale="92500"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Манихейство</a:t>
            </a:r>
            <a:r>
              <a:rPr lang="ru-RU" sz="3600" dirty="0">
                <a:latin typeface="Bahnschrift Light Condensed" panose="020B0502040204020203" pitchFamily="34" charset="0"/>
              </a:rPr>
              <a:t>: два бога</a:t>
            </a:r>
          </a:p>
          <a:p>
            <a:pPr marL="0" indent="0" algn="r">
              <a:lnSpc>
                <a:spcPct val="120000"/>
              </a:lnSpc>
              <a:spcBef>
                <a:spcPts val="1800"/>
              </a:spcBef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«Что сделало бы Тебе это неведомое племя мрака, которое они обычно выставляют против Тебя как вражескую силу, если бы Ты не пожелал сразиться с ним?» </a:t>
            </a:r>
          </a:p>
          <a:p>
            <a:pPr marL="0" indent="0" algn="r">
              <a:lnSpc>
                <a:spcPct val="110000"/>
              </a:lnSpc>
              <a:spcBef>
                <a:spcPts val="2400"/>
              </a:spcBef>
              <a:buNone/>
            </a:pPr>
            <a:r>
              <a:rPr lang="ru-RU" sz="2600" dirty="0"/>
              <a:t>«Исповедь»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E4F1C1-078D-4694-9F56-9256E6A34C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38" y="595223"/>
            <a:ext cx="2655697" cy="4313208"/>
          </a:xfrm>
          <a:prstGeom prst="roundRect">
            <a:avLst>
              <a:gd name="adj" fmla="val 11145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2D177E-AA3B-4C1D-9AA0-C5E644B7B023}"/>
              </a:ext>
            </a:extLst>
          </p:cNvPr>
          <p:cNvSpPr txBox="1"/>
          <p:nvPr/>
        </p:nvSpPr>
        <p:spPr>
          <a:xfrm>
            <a:off x="534838" y="5175850"/>
            <a:ext cx="2655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Блаж. Августин</a:t>
            </a:r>
            <a:br>
              <a:rPr lang="ru-RU" sz="2000" dirty="0"/>
            </a:br>
            <a:r>
              <a:rPr lang="ru-RU" sz="2000" dirty="0"/>
              <a:t>(354-430)</a:t>
            </a:r>
          </a:p>
        </p:txBody>
      </p:sp>
    </p:spTree>
    <p:extLst>
      <p:ext uri="{BB962C8B-B14F-4D97-AF65-F5344CB8AC3E}">
        <p14:creationId xmlns:p14="http://schemas.microsoft.com/office/powerpoint/2010/main" val="105954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7313" y="642919"/>
            <a:ext cx="7539488" cy="570612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«Мне стало ясно, что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только доброе может стать хуже</a:t>
            </a:r>
            <a:r>
              <a:rPr lang="ru-RU" sz="3200" dirty="0">
                <a:latin typeface="Bahnschrift Light Condensed" panose="020B0502040204020203" pitchFamily="34" charset="0"/>
              </a:rPr>
              <a:t>. Если бы это было абсолютное добро или вовсе бы не было добром, то оно не могло бы стать хуже. Абсолютное добро не может стать хуже, а в том, в чем вовсе нет добра, нечему стать хуже. Ухудшение наносит вред; если бы оно не уменьшало доброго, оно бы вреда не наносило».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b="1" dirty="0"/>
              <a:t>Блаж. Августин</a:t>
            </a:r>
            <a:br>
              <a:rPr lang="ru-RU" sz="2400" dirty="0"/>
            </a:br>
            <a:r>
              <a:rPr lang="ru-RU" sz="2400" dirty="0"/>
              <a:t>«Исповедь»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47391083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8C7ADDD-B5B7-4CAE-BBE9-0022B9B19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60717"/>
            <a:ext cx="7886700" cy="573656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«А зло есть ничто иное, как испорченность  природных меры или вида, или порядка. Таким образом, </a:t>
            </a:r>
            <a:r>
              <a:rPr lang="ru-RU" sz="3600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злой называется испорченная природа</a:t>
            </a:r>
            <a:r>
              <a:rPr lang="ru-RU" sz="36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, а неиспорченная — доброй. Но даже и сама испорченная природа, насколько остается природой, настолько является и благой, а насколько </a:t>
            </a:r>
            <a:r>
              <a:rPr lang="ru-RU" sz="36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испорченой</a:t>
            </a:r>
            <a:r>
              <a:rPr lang="ru-RU" sz="36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 — злой».</a:t>
            </a:r>
            <a:endParaRPr lang="ru-RU" sz="3600" dirty="0">
              <a:latin typeface="Bahnschrift Light Condensed" panose="020B0502040204020203" pitchFamily="34" charset="0"/>
              <a:ea typeface="Times New Roman" panose="02020603050405020304" pitchFamily="18" charset="0"/>
            </a:endParaRP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b="1" dirty="0"/>
              <a:t>Блаж. Августин</a:t>
            </a:r>
            <a:br>
              <a:rPr lang="ru-RU" sz="2400" b="1" dirty="0"/>
            </a:br>
            <a:r>
              <a:rPr lang="ru-RU" sz="2400" dirty="0"/>
              <a:t>«О природе блага против манихеев»</a:t>
            </a:r>
          </a:p>
        </p:txBody>
      </p:sp>
    </p:spTree>
    <p:extLst>
      <p:ext uri="{BB962C8B-B14F-4D97-AF65-F5344CB8AC3E}">
        <p14:creationId xmlns:p14="http://schemas.microsoft.com/office/powerpoint/2010/main" val="3639414053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EE2365D-D85A-48F8-A518-AA1277B0B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653" y="545284"/>
            <a:ext cx="5297696" cy="5631679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lnSpc>
                <a:spcPct val="130000"/>
              </a:lnSpc>
              <a:spcBef>
                <a:spcPts val="2400"/>
              </a:spcBef>
              <a:buNone/>
            </a:pPr>
            <a:r>
              <a:rPr lang="ru-RU" sz="3600" dirty="0">
                <a:solidFill>
                  <a:srgbClr val="000000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«</a:t>
            </a:r>
            <a:r>
              <a:rPr lang="ru-RU" sz="3600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Зло есть лишение добра</a:t>
            </a:r>
            <a:r>
              <a:rPr lang="ru-RU" sz="3600" dirty="0">
                <a:solidFill>
                  <a:srgbClr val="000000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. Сотворен глаз, а слепота произошла от потери глаз. Поэтому, если бы глаз по природе своей не подлежал порче, не имела бы места слепота. Так и зло не само по себе существует, но является за повреждениями души».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600" dirty="0"/>
              <a:t>«О том, что Бог не виновник зла»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3458D6-D245-4C89-8997-991FCE2D69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02" y="681037"/>
            <a:ext cx="2501367" cy="3261235"/>
          </a:xfrm>
          <a:prstGeom prst="roundRect">
            <a:avLst>
              <a:gd name="adj" fmla="val 11149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C4307A-7D32-4EEB-BEBE-A8AA11FA0516}"/>
              </a:ext>
            </a:extLst>
          </p:cNvPr>
          <p:cNvSpPr txBox="1"/>
          <p:nvPr/>
        </p:nvSpPr>
        <p:spPr>
          <a:xfrm>
            <a:off x="389202" y="4676319"/>
            <a:ext cx="25782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 err="1"/>
              <a:t>Свт</a:t>
            </a:r>
            <a:r>
              <a:rPr lang="ru-RU" sz="2000" dirty="0"/>
              <a:t>. Василий Великий</a:t>
            </a:r>
            <a:br>
              <a:rPr lang="ru-RU" sz="2000" dirty="0"/>
            </a:br>
            <a:r>
              <a:rPr lang="ru-RU" sz="2000" dirty="0"/>
              <a:t>(</a:t>
            </a:r>
            <a:r>
              <a:rPr lang="ru-RU" sz="2000" dirty="0" err="1"/>
              <a:t>ок</a:t>
            </a:r>
            <a:r>
              <a:rPr lang="ru-RU" sz="2000" dirty="0"/>
              <a:t>. 330-379)</a:t>
            </a:r>
          </a:p>
        </p:txBody>
      </p:sp>
    </p:spTree>
    <p:extLst>
      <p:ext uri="{BB962C8B-B14F-4D97-AF65-F5344CB8AC3E}">
        <p14:creationId xmlns:p14="http://schemas.microsoft.com/office/powerpoint/2010/main" val="2901969797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31653" y="500043"/>
            <a:ext cx="7755148" cy="596114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«Одни причастны Добру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в совершенстве</a:t>
            </a:r>
            <a:r>
              <a:rPr lang="ru-RU" sz="3600" dirty="0">
                <a:latin typeface="Bahnschrift Light Condensed" panose="020B0502040204020203" pitchFamily="34" charset="0"/>
              </a:rPr>
              <a:t>, другие более или менее Его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лишены</a:t>
            </a:r>
            <a:r>
              <a:rPr lang="ru-RU" sz="3600" dirty="0">
                <a:latin typeface="Bahnschrift Light Condensed" panose="020B0502040204020203" pitchFamily="34" charset="0"/>
              </a:rPr>
              <a:t>, третьи имеют к Добру еще более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смутную причастность</a:t>
            </a:r>
            <a:r>
              <a:rPr lang="ru-RU" sz="3600" dirty="0">
                <a:latin typeface="Bahnschrift Light Condensed" panose="020B0502040204020203" pitchFamily="34" charset="0"/>
              </a:rPr>
              <a:t>, а четвертым Оно является в виде предельно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слабого отголоска</a:t>
            </a:r>
            <a:r>
              <a:rPr lang="ru-RU" sz="3600" dirty="0">
                <a:latin typeface="Bahnschrift Light Condensed" panose="020B0502040204020203" pitchFamily="34" charset="0"/>
              </a:rPr>
              <a:t>».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«Зло представляет собой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несовершенное добро</a:t>
            </a:r>
            <a:r>
              <a:rPr lang="ru-RU" sz="3600" dirty="0">
                <a:latin typeface="Bahnschrift Light Condensed" panose="020B0502040204020203" pitchFamily="34" charset="0"/>
              </a:rPr>
              <a:t>».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b="1" dirty="0"/>
              <a:t>Св. Дионисий Ареопагит</a:t>
            </a:r>
            <a:br>
              <a:rPr lang="ru-RU" sz="2400" i="1" dirty="0"/>
            </a:br>
            <a:r>
              <a:rPr lang="ru-RU" sz="2400" dirty="0"/>
              <a:t>«О божественных именах»</a:t>
            </a:r>
          </a:p>
        </p:txBody>
      </p:sp>
    </p:spTree>
    <p:extLst>
      <p:ext uri="{BB962C8B-B14F-4D97-AF65-F5344CB8AC3E}">
        <p14:creationId xmlns:p14="http://schemas.microsoft.com/office/powerpoint/2010/main" val="30111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1" y="957532"/>
            <a:ext cx="8229600" cy="5168632"/>
          </a:xfrm>
        </p:spPr>
        <p:txBody>
          <a:bodyPr/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«Безвидной и пустой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землей</a:t>
            </a:r>
            <a:r>
              <a:rPr lang="ru-RU" sz="3600" dirty="0">
                <a:latin typeface="Bahnschrift Light Condensed" panose="020B0502040204020203" pitchFamily="34" charset="0"/>
              </a:rPr>
              <a:t>» названа бесформенная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материя</a:t>
            </a:r>
            <a:r>
              <a:rPr lang="ru-RU" sz="3600" dirty="0">
                <a:latin typeface="Bahnschrift Light Condensed" panose="020B0502040204020203" pitchFamily="34" charset="0"/>
              </a:rPr>
              <a:t>, которая за «свою послушность творческому действию названа также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водою</a:t>
            </a:r>
            <a:r>
              <a:rPr lang="ru-RU" sz="3600" dirty="0">
                <a:latin typeface="Bahnschrift Light Condensed" panose="020B0502040204020203" pitchFamily="34" charset="0"/>
              </a:rPr>
              <a:t>» 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b="1" dirty="0"/>
              <a:t>Блаж. Августин.</a:t>
            </a:r>
            <a:br>
              <a:rPr lang="ru-RU" sz="2400" b="1" dirty="0"/>
            </a:br>
            <a:r>
              <a:rPr lang="ru-RU" sz="2400" dirty="0"/>
              <a:t>«О книге Бытия буквально»</a:t>
            </a:r>
          </a:p>
          <a:p>
            <a:pPr marL="0" indent="0" algn="ctr">
              <a:spcBef>
                <a:spcPts val="3000"/>
              </a:spcBef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Кварк-</a:t>
            </a:r>
            <a:r>
              <a:rPr lang="ru-RU" sz="3600" dirty="0" err="1">
                <a:latin typeface="Bahnschrift Light Condensed" panose="020B0502040204020203" pitchFamily="34" charset="0"/>
              </a:rPr>
              <a:t>глюонная</a:t>
            </a:r>
            <a:r>
              <a:rPr lang="ru-RU" sz="3600" dirty="0">
                <a:latin typeface="Bahnschrift Light Condensed" panose="020B0502040204020203" pitchFamily="34" charset="0"/>
              </a:rPr>
              <a:t> плазма.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CC6709B-3125-4BAF-9E90-61A25C024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12475"/>
            <a:ext cx="7886700" cy="5564488"/>
          </a:xfrm>
        </p:spPr>
        <p:txBody>
          <a:bodyPr/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«Так что поскольку </a:t>
            </a:r>
            <a:r>
              <a:rPr lang="ru-RU" sz="3600" i="1" dirty="0">
                <a:latin typeface="Bahnschrift Light Condensed" panose="020B0502040204020203" pitchFamily="34" charset="0"/>
              </a:rPr>
              <a:t>демоны </a:t>
            </a:r>
            <a:r>
              <a:rPr lang="ru-RU" sz="3600" dirty="0">
                <a:latin typeface="Bahnschrift Light Condensed" panose="020B0502040204020203" pitchFamily="34" charset="0"/>
              </a:rPr>
              <a:t>существуют, они существуют из Добра, и они благи».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«Так что зло не-суще, и зла нет среди сущих. Зло как таковое не существует нигде. Зло возникает не от силы, но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от слабости</a:t>
            </a:r>
            <a:r>
              <a:rPr lang="ru-RU" sz="3600" dirty="0">
                <a:latin typeface="Bahnschrift Light Condensed" panose="020B0502040204020203" pitchFamily="34" charset="0"/>
              </a:rPr>
              <a:t>».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b="1" dirty="0"/>
              <a:t>Св. Дионисий Ареопагит</a:t>
            </a:r>
            <a:br>
              <a:rPr lang="ru-RU" sz="2400" b="1" dirty="0"/>
            </a:br>
            <a:r>
              <a:rPr lang="ru-RU" sz="2400" dirty="0"/>
              <a:t>«О божественных именах»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766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1" y="638355"/>
            <a:ext cx="8229600" cy="561983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«И вообще, что такое зло? И от какого начала оно произошло? И в ком из сущих оно есть? И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почему Благой захотел, чтобы оно появилось</a:t>
            </a:r>
            <a:r>
              <a:rPr lang="ru-RU" sz="3200" dirty="0">
                <a:latin typeface="Bahnschrift Light Condensed" panose="020B0502040204020203" pitchFamily="34" charset="0"/>
              </a:rPr>
              <a:t>? И как, захотев, смог это сделать? И если зло происходит от другой причины, какова же другая причина сущего помимо Добра? Почему при существовании Промысла существует зло, как оно вообще появляется и почему не уничтожается? И почему что бы то ни было из сущего желает его вместо Добра?»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b="1" dirty="0"/>
              <a:t>Дионисий Ареопагит</a:t>
            </a:r>
            <a:br>
              <a:rPr lang="ru-RU" sz="2400" i="1" dirty="0"/>
            </a:br>
            <a:r>
              <a:rPr lang="ru-RU" sz="2400" dirty="0"/>
              <a:t>«О божественных именах»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9022086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2F7342E-DD81-412A-8BD9-077FF9E74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3698" y="526211"/>
            <a:ext cx="5021652" cy="5348827"/>
          </a:xfrm>
        </p:spPr>
        <p:txBody>
          <a:bodyPr/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«Воля, свободная в своем решении, является причиной того, что мы творим зло и терпим справедливый суд» Божий 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b="1" dirty="0"/>
              <a:t>Блаж. Августин</a:t>
            </a:r>
            <a:br>
              <a:rPr lang="ru-RU" sz="2400" b="1" dirty="0"/>
            </a:br>
            <a:r>
              <a:rPr lang="ru-RU" sz="2400" dirty="0"/>
              <a:t>«Исповедь» 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DC1D87-115E-4DF8-97D6-D4CAFC0DFF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3" t="4612" r="7221" b="4601"/>
          <a:stretch/>
        </p:blipFill>
        <p:spPr>
          <a:xfrm>
            <a:off x="396814" y="663432"/>
            <a:ext cx="2855343" cy="3571566"/>
          </a:xfrm>
          <a:prstGeom prst="roundRect">
            <a:avLst>
              <a:gd name="adj" fmla="val 13323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B4F40A-FC01-4B6A-B9E5-3A735CD9726C}"/>
              </a:ext>
            </a:extLst>
          </p:cNvPr>
          <p:cNvSpPr txBox="1"/>
          <p:nvPr/>
        </p:nvSpPr>
        <p:spPr>
          <a:xfrm>
            <a:off x="396814" y="4581428"/>
            <a:ext cx="28553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Св. Амвросий Медиоланский</a:t>
            </a:r>
            <a:br>
              <a:rPr lang="ru-RU" sz="2000" dirty="0"/>
            </a:br>
            <a:r>
              <a:rPr lang="ru-RU" sz="2000" dirty="0"/>
              <a:t>(340-397)</a:t>
            </a:r>
          </a:p>
        </p:txBody>
      </p:sp>
    </p:spTree>
    <p:extLst>
      <p:ext uri="{BB962C8B-B14F-4D97-AF65-F5344CB8AC3E}">
        <p14:creationId xmlns:p14="http://schemas.microsoft.com/office/powerpoint/2010/main" val="454775142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4785" y="571481"/>
            <a:ext cx="7712016" cy="582069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000" dirty="0">
                <a:latin typeface="Bahnschrift Light Condensed" panose="020B0502040204020203" pitchFamily="34" charset="0"/>
              </a:rPr>
              <a:t>«</a:t>
            </a:r>
            <a:r>
              <a:rPr lang="ru-RU" sz="30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Кто создал меня? </a:t>
            </a:r>
            <a:r>
              <a:rPr lang="ru-RU" sz="3000" dirty="0">
                <a:latin typeface="Bahnschrift Light Condensed" panose="020B0502040204020203" pitchFamily="34" charset="0"/>
              </a:rPr>
              <a:t>Разве не Бог мой, Который не только добр, но есть само Добро? Откуда же у меня это желание плохого и нежелание хорошего? Чтобы была причина меня по справедливости наказывать? Кто вложил в меня, кто привил ко мне этот горький побег, когда я целиком </a:t>
            </a:r>
            <a:r>
              <a:rPr lang="ru-RU" sz="3000" dirty="0" err="1">
                <a:latin typeface="Bahnschrift Light Condensed" panose="020B0502040204020203" pitchFamily="34" charset="0"/>
              </a:rPr>
              <a:t>исшел</a:t>
            </a:r>
            <a:r>
              <a:rPr lang="ru-RU" sz="3000" dirty="0">
                <a:latin typeface="Bahnschrift Light Condensed" panose="020B0502040204020203" pitchFamily="34" charset="0"/>
              </a:rPr>
              <a:t> от сладчайшего Господа моего? Если виновник этому дьявол, то откуда сам дьявол? Если же и сам он, по извращенной воле своей, из доброго ангела превратился в дьявола, то откуда в нем эта злая воля, сделавшая его дьяволом, когда он, ангел совершенный, создан был благим Создателем?»</a:t>
            </a:r>
          </a:p>
          <a:p>
            <a:pPr marL="0" indent="0" algn="r">
              <a:lnSpc>
                <a:spcPct val="110000"/>
              </a:lnSpc>
              <a:spcBef>
                <a:spcPts val="2400"/>
              </a:spcBef>
              <a:buNone/>
            </a:pPr>
            <a:r>
              <a:rPr lang="ru-RU" sz="2400" b="1" dirty="0"/>
              <a:t>Блаж. Августин</a:t>
            </a:r>
            <a:br>
              <a:rPr lang="ru-RU" sz="2400" dirty="0"/>
            </a:br>
            <a:r>
              <a:rPr lang="ru-RU" sz="2400" dirty="0"/>
              <a:t>«Исповедь»</a:t>
            </a:r>
          </a:p>
        </p:txBody>
      </p:sp>
    </p:spTree>
    <p:extLst>
      <p:ext uri="{BB962C8B-B14F-4D97-AF65-F5344CB8AC3E}">
        <p14:creationId xmlns:p14="http://schemas.microsoft.com/office/powerpoint/2010/main" val="1837924398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1" y="940279"/>
            <a:ext cx="8229600" cy="518588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«Почему же в ней (в душе) есть общая приемлемость зла?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По причине свободного стремления</a:t>
            </a:r>
            <a:r>
              <a:rPr lang="ru-RU" sz="3600" dirty="0">
                <a:latin typeface="Bahnschrift Light Condensed" panose="020B0502040204020203" pitchFamily="34" charset="0"/>
              </a:rPr>
              <a:t>, всего более приличного разумной природе».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b="1" dirty="0" err="1"/>
              <a:t>Свт</a:t>
            </a:r>
            <a:r>
              <a:rPr lang="ru-RU" sz="2400" b="1" dirty="0"/>
              <a:t>. Василий Великий</a:t>
            </a:r>
            <a:br>
              <a:rPr lang="ru-RU" sz="2400" b="1" dirty="0"/>
            </a:br>
            <a:r>
              <a:rPr lang="ru-RU" sz="2400" dirty="0"/>
              <a:t>«О том, что Бог не виновник зла»</a:t>
            </a:r>
          </a:p>
        </p:txBody>
      </p:sp>
    </p:spTree>
    <p:extLst>
      <p:ext uri="{BB962C8B-B14F-4D97-AF65-F5344CB8AC3E}">
        <p14:creationId xmlns:p14="http://schemas.microsoft.com/office/powerpoint/2010/main" val="2659913142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193B343-1268-47E2-B9E3-E39EDD9D8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34838"/>
            <a:ext cx="7886700" cy="587458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400" dirty="0"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«Зло, совершаемое человеком, падает на него самого, ничего не изменяя в системе мира... Роптать на то, что Бог не препятствует человеку совершать зло, значит роптать на то, что Он </a:t>
            </a:r>
            <a:r>
              <a:rPr lang="ru-RU" sz="3400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наделил его превосходной природой</a:t>
            </a:r>
            <a:r>
              <a:rPr lang="ru-RU" sz="3400" dirty="0"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придал его действиям облагораживающий их нравственный характер, дал ему право на добродетель». 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b="1" dirty="0">
                <a:latin typeface="Calibri" panose="020F0502020204030204" pitchFamily="34" charset="0"/>
                <a:cs typeface="Times New Roman" panose="02020603050405020304" pitchFamily="18" charset="0"/>
              </a:rPr>
              <a:t>Жан-Жак Руссо</a:t>
            </a:r>
            <a:br>
              <a:rPr lang="ru-RU" sz="2400" dirty="0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«Исповедание веры савойского викария»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20869552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6440D7C-01F3-4BA8-991B-22C7CE70C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9450" y="457199"/>
            <a:ext cx="5151048" cy="6211019"/>
          </a:xfrm>
        </p:spPr>
        <p:txBody>
          <a:bodyPr>
            <a:normAutofit fontScale="92500"/>
          </a:bodyPr>
          <a:lstStyle/>
          <a:p>
            <a:pPr marL="0" indent="0" algn="r">
              <a:lnSpc>
                <a:spcPct val="130000"/>
              </a:lnSpc>
              <a:buNone/>
            </a:pPr>
            <a:r>
              <a:rPr lang="ru-RU" sz="31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«</a:t>
            </a:r>
            <a:r>
              <a:rPr lang="ru-RU" sz="3100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Оправдание свободы </a:t>
            </a:r>
            <a:r>
              <a:rPr lang="ru-RU" sz="31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заключается именно в том, что без нее невозможно было бы дружество между Богом и тварью. Существо, лишенное свободы, т.е. возможности самоопределения, не могло бы быть свободным сотрудником Божиим, соучастником Его творческого акта. А между тем таким именно и хочет Бог своего друга».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dirty="0"/>
              <a:t>«Смысл жизни»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D47FB3-4A61-4E87-9DE3-DF9611DB75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0" t="8273" r="9481" b="6570"/>
          <a:stretch/>
        </p:blipFill>
        <p:spPr>
          <a:xfrm>
            <a:off x="508959" y="649942"/>
            <a:ext cx="2570672" cy="3283703"/>
          </a:xfrm>
          <a:prstGeom prst="roundRect">
            <a:avLst>
              <a:gd name="adj" fmla="val 12287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A9A61A-FE45-46FC-88D4-D4AB570D6D3C}"/>
              </a:ext>
            </a:extLst>
          </p:cNvPr>
          <p:cNvSpPr txBox="1"/>
          <p:nvPr/>
        </p:nvSpPr>
        <p:spPr>
          <a:xfrm>
            <a:off x="508959" y="4252823"/>
            <a:ext cx="2570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Евгений Николаевич Трубецкой</a:t>
            </a:r>
            <a:br>
              <a:rPr lang="ru-RU" sz="2000" dirty="0"/>
            </a:br>
            <a:r>
              <a:rPr lang="ru-RU" sz="2000" dirty="0"/>
              <a:t>(1864-1920)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7216340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29D12D9-B813-4CE4-931F-8554BDA7C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30" y="491705"/>
            <a:ext cx="7721720" cy="606436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4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ru-RU" sz="3500" b="1" dirty="0"/>
              <a:t>Физическое зло</a:t>
            </a:r>
          </a:p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ru-RU" sz="3100" dirty="0">
                <a:latin typeface="Bahnschrift Light Condensed" panose="020B0502040204020203" pitchFamily="34" charset="0"/>
              </a:rPr>
              <a:t>О сказки мудрецов! Соблазны истин мнимых!</a:t>
            </a:r>
          </a:p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ru-RU" sz="3100" dirty="0">
                <a:latin typeface="Bahnschrift Light Condensed" panose="020B0502040204020203" pitchFamily="34" charset="0"/>
              </a:rPr>
              <a:t>Никем не скован Бог и держит цепь в руках;</a:t>
            </a:r>
          </a:p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ru-RU" sz="3100" dirty="0">
                <a:latin typeface="Bahnschrift Light Condensed" panose="020B0502040204020203" pitchFamily="34" charset="0"/>
              </a:rPr>
              <a:t>Всё выбором Его предрешено в веках;</a:t>
            </a:r>
          </a:p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ru-RU" sz="3100" dirty="0">
                <a:latin typeface="Bahnschrift Light Condensed" panose="020B0502040204020203" pitchFamily="34" charset="0"/>
              </a:rPr>
              <a:t>Он благ, Он справедлив, Он волен без предела.</a:t>
            </a:r>
          </a:p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ru-RU" sz="3100" dirty="0">
                <a:latin typeface="Bahnschrift Light Condensed" panose="020B0502040204020203" pitchFamily="34" charset="0"/>
              </a:rPr>
              <a:t>И та благая мощь — терзать нас захотела?</a:t>
            </a:r>
          </a:p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ru-RU" sz="3100" dirty="0">
                <a:latin typeface="Bahnschrift Light Condensed" panose="020B0502040204020203" pitchFamily="34" charset="0"/>
              </a:rPr>
              <a:t>Вот узел роковой, что должно развязать.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600" b="1" dirty="0"/>
              <a:t>Вольтер</a:t>
            </a:r>
            <a:br>
              <a:rPr lang="ru-RU" sz="2600" b="1" dirty="0"/>
            </a:br>
            <a:r>
              <a:rPr lang="ru-RU" sz="2600" dirty="0"/>
              <a:t>«Поэма на разрушение Лиссабона в 1755, </a:t>
            </a:r>
            <a:br>
              <a:rPr lang="ru-RU" sz="2600" dirty="0"/>
            </a:br>
            <a:r>
              <a:rPr lang="ru-RU" sz="2600" dirty="0"/>
              <a:t>или рассмотрение аксиомы: </a:t>
            </a:r>
            <a:r>
              <a:rPr lang="ru-RU" sz="2600" i="1" dirty="0"/>
              <a:t>всё</a:t>
            </a:r>
            <a:r>
              <a:rPr lang="ru-RU" sz="2600" dirty="0"/>
              <a:t> — </a:t>
            </a:r>
            <a:r>
              <a:rPr lang="ru-RU" sz="2600" i="1" dirty="0"/>
              <a:t>благо»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96281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260704F-E2A7-4B7B-BF3D-9A69B0111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34838"/>
            <a:ext cx="7886700" cy="564212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Мне Лейбниц не раскрыл, какой стезей незримой</a:t>
            </a:r>
          </a:p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В сей лучший из миров, в порядок нерушимый</a:t>
            </a:r>
          </a:p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Врывается разлад, извечный хаос бед,</a:t>
            </a:r>
          </a:p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Ведя живую скорбь пустой мечте вослед.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400" b="1" dirty="0"/>
              <a:t>Вольтер</a:t>
            </a:r>
            <a:br>
              <a:rPr lang="ru-RU" sz="2400" b="1" dirty="0"/>
            </a:br>
            <a:r>
              <a:rPr lang="ru-RU" sz="2400" dirty="0"/>
              <a:t>«Поэма на разрушение Лиссабона в 1755, </a:t>
            </a:r>
            <a:br>
              <a:rPr lang="ru-RU" sz="2400" dirty="0"/>
            </a:br>
            <a:r>
              <a:rPr lang="ru-RU" sz="2400" dirty="0"/>
              <a:t>или рассмотрение аксиомы: </a:t>
            </a:r>
            <a:r>
              <a:rPr lang="ru-RU" sz="2400" i="1" dirty="0"/>
              <a:t>всё</a:t>
            </a:r>
            <a:r>
              <a:rPr lang="ru-RU" sz="2400" dirty="0"/>
              <a:t> — </a:t>
            </a:r>
            <a:r>
              <a:rPr lang="ru-RU" sz="2400" i="1" dirty="0"/>
              <a:t>благо»</a:t>
            </a:r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5888952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1D31A10-0611-4856-BE4E-7B1755B62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4600" y="478541"/>
            <a:ext cx="4978520" cy="5693884"/>
          </a:xfrm>
        </p:spPr>
        <p:txBody>
          <a:bodyPr/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200" dirty="0">
                <a:effectLst/>
                <a:latin typeface="Bahnschrift Light Condensed" panose="020B0502040204020203" pitchFamily="34" charset="0"/>
              </a:rPr>
              <a:t>«Природа не собрала там двадцать тысяч домов в шесть-семь этажей, и если бы жители этого города были расселены более рав­номерно и более свободно, ущерб был бы намного меньше, а, возможно, и совсем нулевым»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dirty="0"/>
              <a:t>Письмо Вольтеру 18.08.1756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127B48-13A3-4C38-860D-C94AE85985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80" y="681037"/>
            <a:ext cx="2615149" cy="3269861"/>
          </a:xfrm>
          <a:prstGeom prst="roundRect">
            <a:avLst>
              <a:gd name="adj" fmla="val 13038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0103F8-5E04-4B9D-92DC-71FF732C4E09}"/>
              </a:ext>
            </a:extLst>
          </p:cNvPr>
          <p:cNvSpPr txBox="1"/>
          <p:nvPr/>
        </p:nvSpPr>
        <p:spPr>
          <a:xfrm>
            <a:off x="590880" y="4373592"/>
            <a:ext cx="2615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Жан-Жак Руссо</a:t>
            </a:r>
            <a:br>
              <a:rPr lang="ru-RU" sz="2000" dirty="0"/>
            </a:br>
            <a:r>
              <a:rPr lang="ru-RU" sz="2000" dirty="0"/>
              <a:t>(1712–1778)</a:t>
            </a:r>
          </a:p>
        </p:txBody>
      </p:sp>
    </p:spTree>
    <p:extLst>
      <p:ext uri="{BB962C8B-B14F-4D97-AF65-F5344CB8AC3E}">
        <p14:creationId xmlns:p14="http://schemas.microsoft.com/office/powerpoint/2010/main" val="1481664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93630" y="548681"/>
            <a:ext cx="7893171" cy="5577483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ru-RU" sz="3200" baseline="30000" dirty="0"/>
              <a:t>1</a:t>
            </a:r>
            <a:r>
              <a:rPr lang="ru-RU" sz="3200" i="1" baseline="30000" dirty="0"/>
              <a:t> </a:t>
            </a:r>
            <a:r>
              <a:rPr lang="ru-RU" sz="3200" dirty="0">
                <a:latin typeface="Bahnschrift Light Condensed" panose="020B0502040204020203" pitchFamily="34" charset="0"/>
              </a:rPr>
              <a:t>В начале сотворил Бог небо и землю. </a:t>
            </a:r>
            <a:br>
              <a:rPr lang="ru-RU" sz="3200" dirty="0">
                <a:latin typeface="Bahnschrift Light Condensed" panose="020B0502040204020203" pitchFamily="34" charset="0"/>
              </a:rPr>
            </a:br>
            <a:r>
              <a:rPr lang="ru-RU" sz="3200" baseline="30000" dirty="0">
                <a:latin typeface="Bahnschrift Light Condensed" panose="020B0502040204020203" pitchFamily="34" charset="0"/>
              </a:rPr>
              <a:t>2 </a:t>
            </a:r>
            <a:r>
              <a:rPr lang="ru-RU" sz="3200" dirty="0">
                <a:latin typeface="Bahnschrift Light Condensed" panose="020B0502040204020203" pitchFamily="34" charset="0"/>
              </a:rPr>
              <a:t>Земля же была </a:t>
            </a:r>
            <a:r>
              <a:rPr lang="ru-RU" sz="3200" dirty="0" err="1">
                <a:latin typeface="Bahnschrift Light Condensed" panose="020B0502040204020203" pitchFamily="34" charset="0"/>
              </a:rPr>
              <a:t>безвидна</a:t>
            </a:r>
            <a:r>
              <a:rPr lang="ru-RU" sz="3200" dirty="0">
                <a:latin typeface="Bahnschrift Light Condensed" panose="020B0502040204020203" pitchFamily="34" charset="0"/>
              </a:rPr>
              <a:t> и пуста, и тьма над бездною, и Дух Божий носился над водою. </a:t>
            </a:r>
            <a:br>
              <a:rPr lang="ru-RU" sz="3200" dirty="0">
                <a:latin typeface="Bahnschrift Light Condensed" panose="020B0502040204020203" pitchFamily="34" charset="0"/>
              </a:rPr>
            </a:br>
            <a:r>
              <a:rPr lang="ru-RU" sz="3200" baseline="30000" dirty="0">
                <a:latin typeface="Bahnschrift Light Condensed" panose="020B0502040204020203" pitchFamily="34" charset="0"/>
              </a:rPr>
              <a:t>3 </a:t>
            </a:r>
            <a:r>
              <a:rPr lang="ru-RU" sz="3200" dirty="0">
                <a:latin typeface="Bahnschrift Light Condensed" panose="020B0502040204020203" pitchFamily="34" charset="0"/>
              </a:rPr>
              <a:t>И сказал Бог: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да будет свет</a:t>
            </a:r>
            <a:r>
              <a:rPr lang="ru-RU" sz="3200" dirty="0">
                <a:latin typeface="Bahnschrift Light Condensed" panose="020B0502040204020203" pitchFamily="34" charset="0"/>
              </a:rPr>
              <a:t>. И стал свет. </a:t>
            </a:r>
            <a:br>
              <a:rPr lang="ru-RU" sz="3200" dirty="0">
                <a:latin typeface="Bahnschrift Light Condensed" panose="020B0502040204020203" pitchFamily="34" charset="0"/>
              </a:rPr>
            </a:br>
            <a:r>
              <a:rPr lang="ru-RU" sz="3200" baseline="30000" dirty="0">
                <a:latin typeface="Bahnschrift Light Condensed" panose="020B0502040204020203" pitchFamily="34" charset="0"/>
              </a:rPr>
              <a:t>4 </a:t>
            </a:r>
            <a:r>
              <a:rPr lang="ru-RU" sz="3200" dirty="0">
                <a:latin typeface="Bahnschrift Light Condensed" panose="020B0502040204020203" pitchFamily="34" charset="0"/>
              </a:rPr>
              <a:t>И увидел Бог свет, что он хорош, и отделил Бог свет от тьмы. </a:t>
            </a:r>
            <a:br>
              <a:rPr lang="ru-RU" sz="3200" dirty="0">
                <a:latin typeface="Bahnschrift Light Condensed" panose="020B0502040204020203" pitchFamily="34" charset="0"/>
              </a:rPr>
            </a:br>
            <a:r>
              <a:rPr lang="ru-RU" sz="3200" baseline="30000" dirty="0">
                <a:latin typeface="Bahnschrift Light Condensed" panose="020B0502040204020203" pitchFamily="34" charset="0"/>
              </a:rPr>
              <a:t>5 </a:t>
            </a:r>
            <a:r>
              <a:rPr lang="ru-RU" sz="3200" dirty="0">
                <a:latin typeface="Bahnschrift Light Condensed" panose="020B0502040204020203" pitchFamily="34" charset="0"/>
              </a:rPr>
              <a:t>И назвал Бог свет днем, а тьму ночью. И был вечер, и было утро: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день один</a:t>
            </a:r>
            <a:r>
              <a:rPr lang="ru-RU" sz="3200" dirty="0">
                <a:latin typeface="Bahnschrift Light Condensed" panose="020B0502040204020203" pitchFamily="34" charset="0"/>
              </a:rPr>
              <a:t>. </a:t>
            </a:r>
            <a:br>
              <a:rPr lang="ru-RU" sz="3200" dirty="0">
                <a:latin typeface="Bahnschrift Light Condensed" panose="020B0502040204020203" pitchFamily="34" charset="0"/>
              </a:rPr>
            </a:br>
            <a:endParaRPr lang="ru-RU" sz="3200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738661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9FE5D9E-47E7-4A87-98DF-88B2DC56D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Свобода</a:t>
            </a:r>
            <a:r>
              <a:rPr lang="ru-RU" sz="3600" dirty="0">
                <a:latin typeface="Bahnschrift Light Condensed" panose="020B0502040204020203" pitchFamily="34" charset="0"/>
              </a:rPr>
              <a:t> и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грехопадение</a:t>
            </a:r>
            <a:r>
              <a:rPr lang="ru-RU" sz="3600" dirty="0">
                <a:latin typeface="Bahnschrift Light Condensed" panose="020B0502040204020203" pitchFamily="34" charset="0"/>
              </a:rPr>
              <a:t> – две причины существования зла.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6281943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6F28A88-89EA-4AC0-AEF6-EBB37AB31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7312" y="587229"/>
            <a:ext cx="7368037" cy="5589734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3200" baseline="30000" dirty="0">
                <a:latin typeface="Bahnschrift Light Condensed" panose="020B0502040204020203" pitchFamily="34" charset="0"/>
              </a:rPr>
              <a:t>16 </a:t>
            </a:r>
            <a:r>
              <a:rPr lang="ru-RU" sz="3200" dirty="0">
                <a:latin typeface="Bahnschrift Light Condensed" panose="020B0502040204020203" pitchFamily="34" charset="0"/>
              </a:rPr>
              <a:t>И заповедал Господь Бог человеку, говоря: от всякого дерева в саду ты будешь есть, </a:t>
            </a:r>
            <a:br>
              <a:rPr lang="ru-RU" sz="3200" dirty="0">
                <a:latin typeface="Bahnschrift Light Condensed" panose="020B0502040204020203" pitchFamily="34" charset="0"/>
              </a:rPr>
            </a:br>
            <a:r>
              <a:rPr lang="ru-RU" sz="3200" baseline="30000" dirty="0">
                <a:latin typeface="Bahnschrift Light Condensed" panose="020B0502040204020203" pitchFamily="34" charset="0"/>
              </a:rPr>
              <a:t>17 </a:t>
            </a:r>
            <a:r>
              <a:rPr lang="ru-RU" sz="3200" dirty="0">
                <a:latin typeface="Bahnschrift Light Condensed" panose="020B0502040204020203" pitchFamily="34" charset="0"/>
              </a:rPr>
              <a:t>а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от дерева познания добра и зла </a:t>
            </a:r>
            <a:r>
              <a:rPr lang="ru-RU" sz="3200" dirty="0">
                <a:latin typeface="Bahnschrift Light Condensed" panose="020B0502040204020203" pitchFamily="34" charset="0"/>
              </a:rPr>
              <a:t>не ешь от него, ибо в день, в который ты вкусишь от него, смертью умрешь.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……………….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3200" baseline="30000" dirty="0">
                <a:latin typeface="Bahnschrift Light Condensed" panose="020B0502040204020203" pitchFamily="34" charset="0"/>
              </a:rPr>
              <a:t>4 </a:t>
            </a:r>
            <a:r>
              <a:rPr lang="ru-RU" sz="3200" dirty="0">
                <a:latin typeface="Bahnschrift Light Condensed" panose="020B0502040204020203" pitchFamily="34" charset="0"/>
              </a:rPr>
              <a:t>И сказал змей жене: нет, не умрете, </a:t>
            </a:r>
            <a:br>
              <a:rPr lang="ru-RU" sz="3200" dirty="0">
                <a:latin typeface="Bahnschrift Light Condensed" panose="020B0502040204020203" pitchFamily="34" charset="0"/>
              </a:rPr>
            </a:br>
            <a:r>
              <a:rPr lang="ru-RU" sz="3200" baseline="30000" dirty="0">
                <a:latin typeface="Bahnschrift Light Condensed" panose="020B0502040204020203" pitchFamily="34" charset="0"/>
              </a:rPr>
              <a:t>5 </a:t>
            </a:r>
            <a:r>
              <a:rPr lang="ru-RU" sz="3200" dirty="0">
                <a:latin typeface="Bahnschrift Light Condensed" panose="020B0502040204020203" pitchFamily="34" charset="0"/>
              </a:rPr>
              <a:t>но знает Бог, что в день, в который вы вкусите их, откроются глаза ваши, и вы будете, как боги, знающие добро и зло.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629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3CF916D-D506-4ACE-8FBF-FD8478436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4566" y="862641"/>
            <a:ext cx="7350784" cy="5477773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baseline="30000" dirty="0">
                <a:latin typeface="Bahnschrift Light Condensed" panose="020B0502040204020203" pitchFamily="34" charset="0"/>
              </a:rPr>
              <a:t>6 </a:t>
            </a:r>
            <a:r>
              <a:rPr lang="ru-RU" sz="3600" dirty="0">
                <a:latin typeface="Bahnschrift Light Condensed" panose="020B0502040204020203" pitchFamily="34" charset="0"/>
              </a:rPr>
              <a:t>И увидела жена, что дерево хорошо для пищи, и что оно приятно для глаз и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вожделенно</a:t>
            </a:r>
            <a:r>
              <a:rPr lang="ru-RU" sz="3600" dirty="0">
                <a:latin typeface="Bahnschrift Light Condensed" panose="020B0502040204020203" pitchFamily="34" charset="0"/>
              </a:rPr>
              <a:t>, потому что дает знание; и взяла плодов его и ела; и дала также мужу своему, и он ел. </a:t>
            </a:r>
          </a:p>
        </p:txBody>
      </p:sp>
    </p:spTree>
    <p:extLst>
      <p:ext uri="{BB962C8B-B14F-4D97-AF65-F5344CB8AC3E}">
        <p14:creationId xmlns:p14="http://schemas.microsoft.com/office/powerpoint/2010/main" val="1072234861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0152132-8CBA-4DA9-AD7E-F71B141DF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40279"/>
            <a:ext cx="7886700" cy="523668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baseline="30000" dirty="0">
                <a:latin typeface="Bahnschrift Light Condensed" panose="020B0502040204020203" pitchFamily="34" charset="0"/>
              </a:rPr>
              <a:t>7 </a:t>
            </a:r>
            <a:r>
              <a:rPr lang="ru-RU" sz="3600" dirty="0">
                <a:latin typeface="Bahnschrift Light Condensed" panose="020B0502040204020203" pitchFamily="34" charset="0"/>
              </a:rPr>
              <a:t>И открылись глаза у них обоих, и узнали они, что наги, и сшили смоковные листья, и сделали себе </a:t>
            </a:r>
            <a:r>
              <a:rPr lang="ru-RU" sz="3600" dirty="0" err="1">
                <a:latin typeface="Bahnschrift Light Condensed" panose="020B0502040204020203" pitchFamily="34" charset="0"/>
              </a:rPr>
              <a:t>опоясания</a:t>
            </a:r>
            <a:r>
              <a:rPr lang="ru-RU" sz="3600" dirty="0">
                <a:latin typeface="Bahnschrift Light Condensed" panose="020B0502040204020203" pitchFamily="34" charset="0"/>
              </a:rPr>
              <a:t>. </a:t>
            </a:r>
            <a:br>
              <a:rPr lang="ru-RU" sz="3600" dirty="0">
                <a:latin typeface="Bahnschrift Light Condensed" panose="020B0502040204020203" pitchFamily="34" charset="0"/>
              </a:rPr>
            </a:br>
            <a:r>
              <a:rPr lang="ru-RU" sz="3600" baseline="30000" dirty="0">
                <a:latin typeface="Bahnschrift Light Condensed" panose="020B0502040204020203" pitchFamily="34" charset="0"/>
              </a:rPr>
              <a:t>8 </a:t>
            </a:r>
            <a:r>
              <a:rPr lang="ru-RU" sz="3600" dirty="0">
                <a:latin typeface="Bahnschrift Light Condensed" panose="020B0502040204020203" pitchFamily="34" charset="0"/>
              </a:rPr>
              <a:t>И услышали голос Господа Бога, ходящего в раю во время прохлады дня; и скрылся Адам и жена его от лица Господа Бога между деревьями рая. </a:t>
            </a:r>
            <a:br>
              <a:rPr lang="ru-RU" sz="3600" dirty="0">
                <a:latin typeface="Bahnschrift Light Condensed" panose="020B0502040204020203" pitchFamily="34" charset="0"/>
              </a:rPr>
            </a:br>
            <a:r>
              <a:rPr lang="ru-RU" sz="3600" dirty="0">
                <a:latin typeface="Bahnschrift Light Condensed" panose="020B0502040204020203" pitchFamily="34" charset="0"/>
              </a:rPr>
              <a:t>…………………….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15594213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62A0C0A-2585-4D3D-B9BE-2147BB3D4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86596"/>
            <a:ext cx="7886700" cy="5590367"/>
          </a:xfrm>
        </p:spPr>
        <p:txBody>
          <a:bodyPr/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baseline="30000" dirty="0">
                <a:latin typeface="Bahnschrift Light Condensed" panose="020B0502040204020203" pitchFamily="34" charset="0"/>
              </a:rPr>
              <a:t>21 </a:t>
            </a:r>
            <a:r>
              <a:rPr lang="ru-RU" sz="3600" dirty="0">
                <a:latin typeface="Bahnschrift Light Condensed" panose="020B0502040204020203" pitchFamily="34" charset="0"/>
              </a:rPr>
              <a:t>И сделал Господь Бог Адаму и жене его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одежды кожаные </a:t>
            </a:r>
            <a:r>
              <a:rPr lang="ru-RU" sz="3600" dirty="0">
                <a:latin typeface="Bahnschrift Light Condensed" panose="020B0502040204020203" pitchFamily="34" charset="0"/>
              </a:rPr>
              <a:t>и одел их. </a:t>
            </a:r>
            <a:br>
              <a:rPr lang="ru-RU" sz="3600" dirty="0">
                <a:latin typeface="Bahnschrift Light Condensed" panose="020B0502040204020203" pitchFamily="34" charset="0"/>
              </a:rPr>
            </a:br>
            <a:r>
              <a:rPr lang="ru-RU" sz="3600" baseline="30000" dirty="0">
                <a:latin typeface="Bahnschrift Light Condensed" panose="020B0502040204020203" pitchFamily="34" charset="0"/>
              </a:rPr>
              <a:t>22 </a:t>
            </a:r>
            <a:r>
              <a:rPr lang="ru-RU" sz="3600" dirty="0">
                <a:latin typeface="Bahnschrift Light Condensed" panose="020B0502040204020203" pitchFamily="34" charset="0"/>
              </a:rPr>
              <a:t>И сказал Господь Бог: вот, Адам стал как один из Нас, зная добро и зло; и теперь как бы не простер он руки своей, и не взял также от дерева жизни, и не вкусил, и не стал жить вечно.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4387938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2A862C1-B7D4-4C44-8935-F1FB7CD9F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0278" y="536895"/>
            <a:ext cx="7575071" cy="582196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«В какой мере (Адам)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удалился от жизни, в такой приблизился к смерти</a:t>
            </a:r>
            <a:r>
              <a:rPr lang="ru-RU" sz="3600" dirty="0">
                <a:latin typeface="Bahnschrift Light Condensed" panose="020B0502040204020203" pitchFamily="34" charset="0"/>
              </a:rPr>
              <a:t>; потому от Бога – жизнь, а лишение жизни – смерть. Поэтому Адам сам себе уготовал смерть чрез удаление от Бога... Так, не Бог сотворил смерть, но мы сами навлекли ее на себя лукавым соизволением». </a:t>
            </a:r>
          </a:p>
          <a:p>
            <a:pPr marL="0" indent="0" algn="r">
              <a:lnSpc>
                <a:spcPct val="110000"/>
              </a:lnSpc>
              <a:spcBef>
                <a:spcPts val="2400"/>
              </a:spcBef>
              <a:buNone/>
            </a:pPr>
            <a:r>
              <a:rPr lang="ru-RU" sz="2400" b="1" dirty="0" err="1"/>
              <a:t>Свт</a:t>
            </a:r>
            <a:r>
              <a:rPr lang="ru-RU" sz="2400" b="1" dirty="0"/>
              <a:t>. Василий Великий</a:t>
            </a:r>
            <a:br>
              <a:rPr lang="ru-RU" sz="2400" dirty="0"/>
            </a:br>
            <a:r>
              <a:rPr lang="ru-RU" sz="2400" dirty="0"/>
              <a:t>«О том, что Бог не виновник зла»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2615364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29D0B5E-A76B-4B10-A232-A8C808322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0" y="553672"/>
            <a:ext cx="5314950" cy="5769489"/>
          </a:xfrm>
        </p:spPr>
        <p:txBody>
          <a:bodyPr>
            <a:normAutofit/>
          </a:bodyPr>
          <a:lstStyle/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3100" dirty="0">
                <a:latin typeface="Bahnschrift Light Condensed" panose="020B0502040204020203" pitchFamily="34" charset="0"/>
              </a:rPr>
              <a:t>«Итак, есть зло – </a:t>
            </a:r>
            <a:r>
              <a:rPr lang="ru-RU" sz="31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действительное зло</a:t>
            </a:r>
            <a:r>
              <a:rPr lang="ru-RU" sz="3100" dirty="0">
                <a:latin typeface="Bahnschrift Light Condensed" panose="020B0502040204020203" pitchFamily="34" charset="0"/>
              </a:rPr>
              <a:t>, блуд, прелюбодеяние, любостяжание и бесчисленное множество пороков, достойных крайнего осуждения и наказания. Опять есть зло, а лучше сказать, </a:t>
            </a:r>
            <a:r>
              <a:rPr lang="ru-RU" sz="31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не есть, а называется (злом)</a:t>
            </a:r>
            <a:r>
              <a:rPr lang="ru-RU" sz="3100" dirty="0">
                <a:latin typeface="Bahnschrift Light Condensed" panose="020B0502040204020203" pitchFamily="34" charset="0"/>
              </a:rPr>
              <a:t>, голод, язва, смерть, болезнь, и тому подобное»</a:t>
            </a:r>
          </a:p>
          <a:p>
            <a:pPr marL="0" indent="0" algn="r">
              <a:lnSpc>
                <a:spcPct val="110000"/>
              </a:lnSpc>
              <a:spcBef>
                <a:spcPts val="2400"/>
              </a:spcBef>
              <a:buNone/>
            </a:pPr>
            <a:r>
              <a:rPr lang="ru-RU" sz="2400" dirty="0"/>
              <a:t>«Беседы о бессилии диавола»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9C91CF-C3EF-4C83-8EBF-376963781B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50" y="707366"/>
            <a:ext cx="2571011" cy="3278038"/>
          </a:xfrm>
          <a:prstGeom prst="roundRect">
            <a:avLst>
              <a:gd name="adj" fmla="val 12641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155634-4C43-438B-899F-F8C2AB4CD78A}"/>
              </a:ext>
            </a:extLst>
          </p:cNvPr>
          <p:cNvSpPr txBox="1"/>
          <p:nvPr/>
        </p:nvSpPr>
        <p:spPr>
          <a:xfrm>
            <a:off x="468195" y="4581429"/>
            <a:ext cx="25361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 err="1"/>
              <a:t>Свт</a:t>
            </a:r>
            <a:r>
              <a:rPr lang="ru-RU" sz="2000" dirty="0"/>
              <a:t>. Иоанн Златоуст </a:t>
            </a:r>
            <a:br>
              <a:rPr lang="ru-RU" sz="2000" dirty="0"/>
            </a:br>
            <a:r>
              <a:rPr lang="ru-RU" sz="2000" dirty="0"/>
              <a:t>(ок.347-407)</a:t>
            </a:r>
          </a:p>
        </p:txBody>
      </p:sp>
    </p:spTree>
    <p:extLst>
      <p:ext uri="{BB962C8B-B14F-4D97-AF65-F5344CB8AC3E}">
        <p14:creationId xmlns:p14="http://schemas.microsoft.com/office/powerpoint/2010/main" val="673334881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B852A35-542B-4B9B-8F12-E57EAF80E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733245"/>
            <a:ext cx="7886700" cy="5443718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«Мы согласны с тем, что физическое зло есть не что иное, как неприятность, а под ней я понимаю страдание, печаль и всякое другое неудовольствие».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«Бог допустил физическое зло по совпадению с допущением морального зла, служащего источником физического зла».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b="1" dirty="0" err="1">
                <a:ea typeface="Times New Roman" panose="02020603050405020304" pitchFamily="18" charset="0"/>
              </a:rPr>
              <a:t>Г.В.Лейбниц</a:t>
            </a:r>
            <a:br>
              <a:rPr lang="ru-RU" sz="2400" dirty="0">
                <a:ea typeface="Times New Roman" panose="02020603050405020304" pitchFamily="18" charset="0"/>
              </a:rPr>
            </a:br>
            <a:r>
              <a:rPr lang="ru-RU" sz="2400" dirty="0">
                <a:ea typeface="Times New Roman" panose="02020603050405020304" pitchFamily="18" charset="0"/>
              </a:rPr>
              <a:t>«Теодицея»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4805082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741A1D2-36F5-4642-9407-2160E6665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0444" y="578840"/>
            <a:ext cx="7324905" cy="5796081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Отход от Бога — это нарушение установленных Им законов.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Законы физики — например, ушиб.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Законы биологии — несоблюдение здорового образа жизни.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Законы социологии — войны.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Законы этики — преступления.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Законы религии — заповеди Бога.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98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92037" y="571481"/>
            <a:ext cx="7694763" cy="5787374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4500" b="1" dirty="0"/>
              <a:t>Почему Бог попускает страдания?</a:t>
            </a:r>
          </a:p>
          <a:p>
            <a:pPr marL="0" indent="0" algn="ctr">
              <a:lnSpc>
                <a:spcPct val="140000"/>
              </a:lnSpc>
              <a:buNone/>
            </a:pPr>
            <a:r>
              <a:rPr lang="ru-RU" sz="4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Страдания Иисуса Христа.</a:t>
            </a:r>
          </a:p>
          <a:p>
            <a:pPr marL="0" indent="0" algn="ctr">
              <a:lnSpc>
                <a:spcPct val="140000"/>
              </a:lnSpc>
              <a:buNone/>
            </a:pPr>
            <a:r>
              <a:rPr lang="ru-RU" sz="4600" dirty="0">
                <a:latin typeface="Bahnschrift Light Condensed" panose="020B0502040204020203" pitchFamily="34" charset="0"/>
              </a:rPr>
              <a:t>«Проходящие же злословили Его, кивая головами своими и говоря: Разрушающий храм и в три дня Созидающий! спаси Себя Самого; если Ты Сын Божий, </a:t>
            </a:r>
            <a:r>
              <a:rPr lang="ru-RU" sz="4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сойди с креста</a:t>
            </a:r>
            <a:r>
              <a:rPr lang="ru-RU" sz="4600" dirty="0">
                <a:latin typeface="Bahnschrift Light Condensed" panose="020B0502040204020203" pitchFamily="34" charset="0"/>
              </a:rPr>
              <a:t>.</a:t>
            </a:r>
            <a:br>
              <a:rPr lang="ru-RU" sz="4600" dirty="0">
                <a:latin typeface="Bahnschrift Light Condensed" panose="020B0502040204020203" pitchFamily="34" charset="0"/>
              </a:rPr>
            </a:br>
            <a:r>
              <a:rPr lang="ru-RU" sz="4600" dirty="0">
                <a:latin typeface="Bahnschrift Light Condensed" panose="020B0502040204020203" pitchFamily="34" charset="0"/>
              </a:rPr>
              <a:t>Подобно и первосвященники с книжниками и старейшинами и фарисеями, насмехаясь, говорили: других спасал, а Себя Самого не может спасти; если Он Царь Израилев, </a:t>
            </a:r>
            <a:r>
              <a:rPr lang="ru-RU" sz="4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пусть теперь сойдет с креста</a:t>
            </a:r>
            <a:r>
              <a:rPr lang="ru-RU" sz="4600" dirty="0">
                <a:latin typeface="Bahnschrift Light Condensed" panose="020B0502040204020203" pitchFamily="34" charset="0"/>
              </a:rPr>
              <a:t>, и уверуем в Него»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3800" dirty="0"/>
              <a:t>Мф. 27, 39-42</a:t>
            </a:r>
          </a:p>
          <a:p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5991" y="332657"/>
            <a:ext cx="7970809" cy="613715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700" b="1" dirty="0"/>
              <a:t>Метод толкования</a:t>
            </a:r>
          </a:p>
          <a:p>
            <a:pPr marL="0" indent="0" algn="ctr">
              <a:lnSpc>
                <a:spcPct val="130000"/>
              </a:lnSpc>
              <a:buNone/>
            </a:pPr>
            <a:r>
              <a:rPr lang="ru-RU" sz="2700" dirty="0">
                <a:latin typeface="Bahnschrift Light Condensed" panose="020B0502040204020203" pitchFamily="34" charset="0"/>
              </a:rPr>
              <a:t>«Но прежде нежели приступлю к делу, пусть будет засвидетельствовано, что не предложим учений противных тому, что о </a:t>
            </a:r>
            <a:r>
              <a:rPr lang="ru-RU" sz="2700" dirty="0" err="1">
                <a:latin typeface="Bahnschrift Light Condensed" panose="020B0502040204020203" pitchFamily="34" charset="0"/>
              </a:rPr>
              <a:t>миробытии</a:t>
            </a:r>
            <a:r>
              <a:rPr lang="ru-RU" sz="2700" dirty="0">
                <a:latin typeface="Bahnschrift Light Condensed" panose="020B0502040204020203" pitchFamily="34" charset="0"/>
              </a:rPr>
              <a:t> </a:t>
            </a:r>
            <a:r>
              <a:rPr lang="ru-RU" sz="2700" dirty="0" err="1">
                <a:latin typeface="Bahnschrift Light Condensed" panose="020B0502040204020203" pitchFamily="34" charset="0"/>
              </a:rPr>
              <a:t>любомудрствовал</a:t>
            </a:r>
            <a:r>
              <a:rPr lang="ru-RU" sz="2700" dirty="0">
                <a:latin typeface="Bahnschrift Light Condensed" panose="020B0502040204020203" pitchFamily="34" charset="0"/>
              </a:rPr>
              <a:t> святой Василий, хотя бы слово наше, по какой-либо последовательности мыслей, </a:t>
            </a:r>
            <a:r>
              <a:rPr lang="ru-RU" sz="27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пришло и к иному истолкованию</a:t>
            </a:r>
            <a:r>
              <a:rPr lang="ru-RU" sz="2700" dirty="0">
                <a:latin typeface="Bahnschrift Light Condensed" panose="020B0502040204020203" pitchFamily="34" charset="0"/>
              </a:rPr>
              <a:t>. …Наше да предлагается читателям, как ученическое в каком либо училище упражнение, </a:t>
            </a:r>
            <a:r>
              <a:rPr lang="ru-RU" sz="27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от которого никому никакого не произойдет вреда, если и найдется в сказанном нечто несогласное с общим мнением</a:t>
            </a:r>
            <a:r>
              <a:rPr lang="ru-RU" sz="2700" dirty="0">
                <a:latin typeface="Bahnschrift Light Condensed" panose="020B0502040204020203" pitchFamily="34" charset="0"/>
              </a:rPr>
              <a:t>. Ибо слова сего не выдаем за догмат»</a:t>
            </a:r>
            <a:endParaRPr lang="en-US" sz="2700" dirty="0">
              <a:latin typeface="Bahnschrift Light Condensed" panose="020B0502040204020203" pitchFamily="34" charset="0"/>
            </a:endParaRP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400" b="1" dirty="0" err="1"/>
              <a:t>Свт</a:t>
            </a:r>
            <a:r>
              <a:rPr lang="ru-RU" sz="2400" b="1" dirty="0"/>
              <a:t>. Григорий Нисский</a:t>
            </a:r>
            <a:br>
              <a:rPr lang="ru-RU" sz="2400" dirty="0"/>
            </a:br>
            <a:r>
              <a:rPr lang="ru-RU" sz="2400" dirty="0"/>
              <a:t>«О </a:t>
            </a:r>
            <a:r>
              <a:rPr lang="ru-RU" sz="2400" dirty="0" err="1"/>
              <a:t>Шестодневе</a:t>
            </a:r>
            <a:r>
              <a:rPr lang="ru-RU" sz="2400" dirty="0"/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ED9D8AA-D3D7-485B-BAA4-FFE3842B5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52091"/>
            <a:ext cx="7886700" cy="5624872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1" dirty="0"/>
              <a:t>Свет до Солнца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«Тогда произведено было самое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естество света</a:t>
            </a:r>
            <a:r>
              <a:rPr lang="ru-RU" sz="3600" dirty="0">
                <a:latin typeface="Bahnschrift Light Condensed" panose="020B0502040204020203" pitchFamily="34" charset="0"/>
              </a:rPr>
              <a:t>, а теперь приуготовляется это солнечное тело, чтобы оно служило колесницею тому первобытному свету» 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b="1" dirty="0" err="1"/>
              <a:t>Свт</a:t>
            </a:r>
            <a:r>
              <a:rPr lang="ru-RU" sz="2400" b="1" dirty="0"/>
              <a:t>. Василий Великий.</a:t>
            </a:r>
            <a:br>
              <a:rPr lang="ru-RU" sz="2400" b="1" dirty="0"/>
            </a:br>
            <a:r>
              <a:rPr lang="ru-RU" sz="2400" i="1" dirty="0"/>
              <a:t>«</a:t>
            </a:r>
            <a:r>
              <a:rPr lang="ru-RU" sz="2400" dirty="0"/>
              <a:t>Беседы на </a:t>
            </a:r>
            <a:r>
              <a:rPr lang="ru-RU" sz="2400" dirty="0" err="1"/>
              <a:t>шестоднев</a:t>
            </a:r>
            <a:r>
              <a:rPr lang="ru-RU" sz="2400" dirty="0"/>
              <a:t>»</a:t>
            </a:r>
          </a:p>
          <a:p>
            <a:pPr marL="0" indent="0" algn="ctr">
              <a:spcBef>
                <a:spcPts val="3000"/>
              </a:spcBef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Реликтовое излучение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149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B4B617F-9B25-4028-AE02-4A312954A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7916" y="536895"/>
            <a:ext cx="7497433" cy="564006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3200" dirty="0">
                <a:solidFill>
                  <a:srgbClr val="FF0000"/>
                </a:solidFill>
              </a:rPr>
              <a:t>«Книга Иова»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baseline="30000" dirty="0">
                <a:latin typeface="Bahnschrift Light Condensed" panose="020B0502040204020203" pitchFamily="34" charset="0"/>
              </a:rPr>
              <a:t>4 </a:t>
            </a:r>
            <a:r>
              <a:rPr lang="ru-RU" sz="3600" dirty="0">
                <a:latin typeface="Bahnschrift Light Condensed" panose="020B0502040204020203" pitchFamily="34" charset="0"/>
              </a:rPr>
              <a:t>И отвечал сатана Господу и сказал: кожу за кожу, а за жизнь свою отдаст человек все, что есть у него; </a:t>
            </a:r>
            <a:br>
              <a:rPr lang="ru-RU" sz="3600" dirty="0">
                <a:latin typeface="Bahnschrift Light Condensed" panose="020B0502040204020203" pitchFamily="34" charset="0"/>
              </a:rPr>
            </a:br>
            <a:r>
              <a:rPr lang="ru-RU" sz="3600" baseline="30000" dirty="0">
                <a:latin typeface="Bahnschrift Light Condensed" panose="020B0502040204020203" pitchFamily="34" charset="0"/>
              </a:rPr>
              <a:t>5 </a:t>
            </a:r>
            <a:r>
              <a:rPr lang="ru-RU" sz="3600" dirty="0">
                <a:latin typeface="Bahnschrift Light Condensed" panose="020B0502040204020203" pitchFamily="34" charset="0"/>
              </a:rPr>
              <a:t>но простри руку Твою и коснись кости его и плоти его, - благословит ли он Тебя? </a:t>
            </a:r>
            <a:br>
              <a:rPr lang="ru-RU" sz="3600" dirty="0">
                <a:latin typeface="Bahnschrift Light Condensed" panose="020B0502040204020203" pitchFamily="34" charset="0"/>
              </a:rPr>
            </a:br>
            <a:r>
              <a:rPr lang="ru-RU" sz="3600" baseline="30000" dirty="0">
                <a:latin typeface="Bahnschrift Light Condensed" panose="020B0502040204020203" pitchFamily="34" charset="0"/>
              </a:rPr>
              <a:t>6 </a:t>
            </a:r>
            <a:r>
              <a:rPr lang="ru-RU" sz="3600" dirty="0">
                <a:latin typeface="Bahnschrift Light Condensed" panose="020B0502040204020203" pitchFamily="34" charset="0"/>
              </a:rPr>
              <a:t>И сказал Господь сатане: вот, он в руке твоей, только душу его сбереги. </a:t>
            </a:r>
          </a:p>
        </p:txBody>
      </p:sp>
    </p:spTree>
    <p:extLst>
      <p:ext uri="{BB962C8B-B14F-4D97-AF65-F5344CB8AC3E}">
        <p14:creationId xmlns:p14="http://schemas.microsoft.com/office/powerpoint/2010/main" val="76597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99A6FE7-0549-4B31-946A-7273023A0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4566" y="604006"/>
            <a:ext cx="7350784" cy="5788167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100" baseline="30000" dirty="0">
                <a:latin typeface="Bahnschrift Light Condensed" panose="020B0502040204020203" pitchFamily="34" charset="0"/>
              </a:rPr>
              <a:t>1 </a:t>
            </a:r>
            <a:r>
              <a:rPr lang="ru-RU" sz="3100" dirty="0">
                <a:latin typeface="Bahnschrift Light Condensed" panose="020B0502040204020203" pitchFamily="34" charset="0"/>
              </a:rPr>
              <a:t>И отвечал Господь Иову из бури и сказал: </a:t>
            </a:r>
            <a:br>
              <a:rPr lang="ru-RU" sz="3100" dirty="0">
                <a:latin typeface="Bahnschrift Light Condensed" panose="020B0502040204020203" pitchFamily="34" charset="0"/>
              </a:rPr>
            </a:br>
            <a:r>
              <a:rPr lang="ru-RU" sz="3100" baseline="30000" dirty="0">
                <a:latin typeface="Bahnschrift Light Condensed" panose="020B0502040204020203" pitchFamily="34" charset="0"/>
              </a:rPr>
              <a:t>2 </a:t>
            </a:r>
            <a:r>
              <a:rPr lang="ru-RU" sz="31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препояшь, как муж, чресла твои</a:t>
            </a:r>
            <a:r>
              <a:rPr lang="ru-RU" sz="3100" dirty="0">
                <a:latin typeface="Bahnschrift Light Condensed" panose="020B0502040204020203" pitchFamily="34" charset="0"/>
              </a:rPr>
              <a:t>: Я буду спрашивать тебя, а ты объясняй Мне. </a:t>
            </a:r>
            <a:br>
              <a:rPr lang="ru-RU" sz="3100" dirty="0">
                <a:latin typeface="Bahnschrift Light Condensed" panose="020B0502040204020203" pitchFamily="34" charset="0"/>
              </a:rPr>
            </a:br>
            <a:r>
              <a:rPr lang="ru-RU" sz="3100" baseline="30000" dirty="0">
                <a:latin typeface="Bahnschrift Light Condensed" panose="020B0502040204020203" pitchFamily="34" charset="0"/>
              </a:rPr>
              <a:t>3 </a:t>
            </a:r>
            <a:r>
              <a:rPr lang="ru-RU" sz="3100" dirty="0">
                <a:latin typeface="Bahnschrift Light Condensed" panose="020B0502040204020203" pitchFamily="34" charset="0"/>
              </a:rPr>
              <a:t>Ты хочешь ниспровергнуть суд Мой, обвинить Меня, чтобы оправдать себя? </a:t>
            </a:r>
            <a:br>
              <a:rPr lang="ru-RU" sz="3100" dirty="0">
                <a:latin typeface="Bahnschrift Light Condensed" panose="020B0502040204020203" pitchFamily="34" charset="0"/>
              </a:rPr>
            </a:br>
            <a:r>
              <a:rPr lang="ru-RU" sz="3100" baseline="30000" dirty="0">
                <a:latin typeface="Bahnschrift Light Condensed" panose="020B0502040204020203" pitchFamily="34" charset="0"/>
              </a:rPr>
              <a:t>4 </a:t>
            </a:r>
            <a:r>
              <a:rPr lang="ru-RU" sz="3100" dirty="0">
                <a:latin typeface="Bahnschrift Light Condensed" panose="020B0502040204020203" pitchFamily="34" charset="0"/>
              </a:rPr>
              <a:t>Такая ли у тебя мышца, как у Бога? И можешь ли возгреметь голосом, как Он? </a:t>
            </a:r>
            <a:br>
              <a:rPr lang="ru-RU" sz="3100" dirty="0">
                <a:latin typeface="Bahnschrift Light Condensed" panose="020B0502040204020203" pitchFamily="34" charset="0"/>
              </a:rPr>
            </a:br>
            <a:r>
              <a:rPr lang="ru-RU" sz="3100" dirty="0">
                <a:latin typeface="Bahnschrift Light Condensed" panose="020B0502040204020203" pitchFamily="34" charset="0"/>
              </a:rPr>
              <a:t>……………………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100" baseline="30000" dirty="0">
                <a:latin typeface="Bahnschrift Light Condensed" panose="020B0502040204020203" pitchFamily="34" charset="0"/>
              </a:rPr>
              <a:t>9 </a:t>
            </a:r>
            <a:r>
              <a:rPr lang="ru-RU" sz="3100" dirty="0">
                <a:latin typeface="Bahnschrift Light Condensed" panose="020B0502040204020203" pitchFamily="34" charset="0"/>
              </a:rPr>
              <a:t>Тогда и Я признаю, что десница твоя может спасать тебя.</a:t>
            </a:r>
          </a:p>
        </p:txBody>
      </p:sp>
    </p:spTree>
    <p:extLst>
      <p:ext uri="{BB962C8B-B14F-4D97-AF65-F5344CB8AC3E}">
        <p14:creationId xmlns:p14="http://schemas.microsoft.com/office/powerpoint/2010/main" val="2606283262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F207E0F-F1A8-474E-9C71-A4D84282C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04006"/>
            <a:ext cx="7886700" cy="576323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ru-RU" sz="3000" b="1" dirty="0"/>
              <a:t>Страдания – наказания за грех?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«И, проходя, увидел человека, слепого от рождения. Ученики Его спросили у Него: Равви! кто согрешил, он или родители его, что родился слепым? Иисус отвечал: не согрешил ни он, ни родители его, но это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для того, чтобы на нем явились дела Божии</a:t>
            </a:r>
            <a:r>
              <a:rPr lang="ru-RU" sz="3600" dirty="0">
                <a:latin typeface="Bahnschrift Light Condensed" panose="020B0502040204020203" pitchFamily="34" charset="0"/>
              </a:rPr>
              <a:t>» </a:t>
            </a:r>
          </a:p>
          <a:p>
            <a:pPr marL="0" indent="0" algn="r">
              <a:lnSpc>
                <a:spcPct val="110000"/>
              </a:lnSpc>
              <a:buNone/>
            </a:pPr>
            <a:r>
              <a:rPr lang="ru-RU" sz="2400" dirty="0"/>
              <a:t>Ин. 9, 1-3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310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B59BAE0-F202-48D3-BCD2-7B9501B13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52091"/>
            <a:ext cx="7886700" cy="562487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ru-RU" sz="3000" b="1" dirty="0"/>
              <a:t>Страдания – лекарство от греха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«Итак, как Христос пострадал за нас </a:t>
            </a:r>
            <a:r>
              <a:rPr lang="ru-RU" sz="3600" dirty="0" err="1">
                <a:latin typeface="Bahnschrift Light Condensed" panose="020B0502040204020203" pitchFamily="34" charset="0"/>
              </a:rPr>
              <a:t>плотию</a:t>
            </a:r>
            <a:r>
              <a:rPr lang="ru-RU" sz="3600" dirty="0">
                <a:latin typeface="Bahnschrift Light Condensed" panose="020B0502040204020203" pitchFamily="34" charset="0"/>
              </a:rPr>
              <a:t>, то и вы вооружитесь тою же мыслью; ибо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страдающий </a:t>
            </a:r>
            <a:r>
              <a:rPr lang="ru-RU" sz="3600" dirty="0" err="1">
                <a:solidFill>
                  <a:srgbClr val="FF0000"/>
                </a:solidFill>
                <a:latin typeface="Bahnschrift Light Condensed" panose="020B0502040204020203" pitchFamily="34" charset="0"/>
              </a:rPr>
              <a:t>плотию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 перестает грешить</a:t>
            </a:r>
            <a:r>
              <a:rPr lang="ru-RU" sz="3600" dirty="0">
                <a:latin typeface="Bahnschrift Light Condensed" panose="020B0502040204020203" pitchFamily="34" charset="0"/>
              </a:rPr>
              <a:t>,  чтобы остальное во плоти время жить уже не по человеческим похотям, но по воле Божией» </a:t>
            </a:r>
          </a:p>
          <a:p>
            <a:pPr marL="0" indent="0" algn="r">
              <a:lnSpc>
                <a:spcPct val="110000"/>
              </a:lnSpc>
              <a:spcBef>
                <a:spcPts val="2400"/>
              </a:spcBef>
              <a:buNone/>
            </a:pPr>
            <a:r>
              <a:rPr lang="ru-RU" sz="2400" dirty="0"/>
              <a:t>1 Петр. 4, 1-2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013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712D5B3-AE8D-4B6D-A651-91E8A9A39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94950"/>
            <a:ext cx="7886700" cy="58974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000" b="1" dirty="0"/>
              <a:t>Страдания дают нам свободу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dirty="0">
                <a:latin typeface="Bahnschrift Light Condensed" panose="020B0502040204020203" pitchFamily="34" charset="0"/>
              </a:rPr>
              <a:t>«Лишь кто возложит крест на плечи свои и последует за Христом, обретет подлинную жизнь и подлинный смысл жизни. И это есть не </a:t>
            </a:r>
            <a:r>
              <a:rPr lang="en-US" dirty="0">
                <a:latin typeface="Bahnschrift Light Condensed" panose="020B0502040204020203" pitchFamily="34" charset="0"/>
              </a:rPr>
              <a:t>“</a:t>
            </a:r>
            <a:r>
              <a:rPr lang="ru-RU" dirty="0">
                <a:latin typeface="Bahnschrift Light Condensed" panose="020B0502040204020203" pitchFamily="34" charset="0"/>
              </a:rPr>
              <a:t>печальная необходимость</a:t>
            </a:r>
            <a:r>
              <a:rPr lang="en-US" dirty="0">
                <a:latin typeface="Bahnschrift Light Condensed" panose="020B0502040204020203" pitchFamily="34" charset="0"/>
              </a:rPr>
              <a:t>”</a:t>
            </a:r>
            <a:r>
              <a:rPr lang="ru-RU" dirty="0">
                <a:latin typeface="Bahnschrift Light Condensed" panose="020B0502040204020203" pitchFamily="34" charset="0"/>
              </a:rPr>
              <a:t>, основанная на каком-то непонятном случайном, внешнем для нас несовершенстве мира; это есть глубочайший, таинственный внутренний закон человеческой жизни, в силу которого самое существо жизни </a:t>
            </a:r>
            <a:r>
              <a:rPr lang="ru-RU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состоит в свободе, в </a:t>
            </a:r>
            <a:r>
              <a:rPr lang="ru-RU" dirty="0" err="1">
                <a:solidFill>
                  <a:srgbClr val="FF0000"/>
                </a:solidFill>
                <a:latin typeface="Bahnschrift Light Condensed" panose="020B0502040204020203" pitchFamily="34" charset="0"/>
              </a:rPr>
              <a:t>самопреодолении</a:t>
            </a:r>
            <a:r>
              <a:rPr lang="ru-RU" dirty="0">
                <a:latin typeface="Bahnschrift Light Condensed" panose="020B0502040204020203" pitchFamily="34" charset="0"/>
              </a:rPr>
              <a:t>, в возрождении через умирание»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b="1" dirty="0"/>
              <a:t>С.Л. Франк</a:t>
            </a:r>
            <a:br>
              <a:rPr lang="ru-RU" sz="2400" dirty="0"/>
            </a:br>
            <a:r>
              <a:rPr lang="ru-RU" sz="2400" dirty="0"/>
              <a:t>«Смысл жизни»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396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F6474F8-8DAE-46E4-961B-CB6039FC6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43464"/>
            <a:ext cx="7886700" cy="5633499"/>
          </a:xfrm>
        </p:spPr>
        <p:txBody>
          <a:bodyPr/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000" b="1" dirty="0"/>
              <a:t>Сострадание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«Ибо мы имеем не такого первосвященника, который не может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сострадать</a:t>
            </a:r>
            <a:r>
              <a:rPr lang="ru-RU" sz="3600" dirty="0">
                <a:latin typeface="Bahnschrift Light Condensed" panose="020B0502040204020203" pitchFamily="34" charset="0"/>
              </a:rPr>
              <a:t>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нам</a:t>
            </a:r>
            <a:r>
              <a:rPr lang="ru-RU" sz="3600" dirty="0">
                <a:latin typeface="Bahnschrift Light Condensed" panose="020B0502040204020203" pitchFamily="34" charset="0"/>
              </a:rPr>
              <a:t> в немощах наших, но Который, подобно нам, искушен во всем, кроме греха» 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400" dirty="0"/>
              <a:t>Евр. 4, 15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335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F12ED89-1318-4B36-BF3F-CB9B77EE4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3698" y="545284"/>
            <a:ext cx="5021652" cy="5813571"/>
          </a:xfrm>
        </p:spPr>
        <p:txBody>
          <a:bodyPr>
            <a:noAutofit/>
          </a:bodyPr>
          <a:lstStyle/>
          <a:p>
            <a:pPr marL="0" indent="0" algn="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100" dirty="0">
                <a:latin typeface="Bahnschrift Light Condensed" panose="020B0502040204020203" pitchFamily="34" charset="0"/>
              </a:rPr>
              <a:t>«Участие в чужом </a:t>
            </a:r>
            <a:r>
              <a:rPr lang="ru-RU" sz="31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удовольствии</a:t>
            </a:r>
            <a:r>
              <a:rPr lang="ru-RU" sz="3100" dirty="0">
                <a:latin typeface="Bahnschrift Light Condensed" panose="020B0502040204020203" pitchFamily="34" charset="0"/>
              </a:rPr>
              <a:t> или радости бывает хорошо или дурно, смотря по предмету, и, следовательно, оно само по себе никак </a:t>
            </a:r>
            <a:r>
              <a:rPr lang="ru-RU" sz="31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не есть основание нравственных отношений</a:t>
            </a:r>
            <a:r>
              <a:rPr lang="ru-RU" sz="3100" dirty="0">
                <a:latin typeface="Bahnschrift Light Condensed" panose="020B0502040204020203" pitchFamily="34" charset="0"/>
              </a:rPr>
              <a:t>, так как может быть и безнравственным.</a:t>
            </a:r>
          </a:p>
          <a:p>
            <a:pPr marL="0" indent="0" algn="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100" dirty="0">
                <a:latin typeface="Bahnschrift Light Condensed" panose="020B0502040204020203" pitchFamily="34" charset="0"/>
              </a:rPr>
              <a:t>Нельзя сказать того же о страдании и сострадании».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dirty="0"/>
              <a:t>«Оправдание Добра»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CE2603-5966-4102-ACB6-F6F43F7F66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" y="750498"/>
            <a:ext cx="2571750" cy="3388281"/>
          </a:xfrm>
          <a:prstGeom prst="roundRect">
            <a:avLst>
              <a:gd name="adj" fmla="val 11971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E14A20-BDFE-47D7-A6D6-0C7512435014}"/>
              </a:ext>
            </a:extLst>
          </p:cNvPr>
          <p:cNvSpPr txBox="1"/>
          <p:nvPr/>
        </p:nvSpPr>
        <p:spPr>
          <a:xfrm>
            <a:off x="628650" y="4744853"/>
            <a:ext cx="25717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Соловьев В.С.</a:t>
            </a:r>
            <a:br>
              <a:rPr lang="ru-RU" sz="2000" dirty="0"/>
            </a:br>
            <a:r>
              <a:rPr lang="ru-RU" sz="2000" dirty="0"/>
              <a:t>(1853-1900)</a:t>
            </a:r>
          </a:p>
        </p:txBody>
      </p:sp>
    </p:spTree>
    <p:extLst>
      <p:ext uri="{BB962C8B-B14F-4D97-AF65-F5344CB8AC3E}">
        <p14:creationId xmlns:p14="http://schemas.microsoft.com/office/powerpoint/2010/main" val="4016038060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583DF24-36C2-454B-94D0-9FC40FE48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34838"/>
            <a:ext cx="7886700" cy="5642125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«Действительное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сострадание</a:t>
            </a:r>
            <a:r>
              <a:rPr lang="ru-RU" sz="3600" dirty="0">
                <a:latin typeface="Bahnschrift Light Condensed" panose="020B0502040204020203" pitchFamily="34" charset="0"/>
              </a:rPr>
              <a:t>, или жалость, не может иметь своекорыстных мотивов, и есть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чувство чисто альтруистическое</a:t>
            </a:r>
            <a:r>
              <a:rPr lang="ru-RU" sz="3600" dirty="0">
                <a:latin typeface="Bahnschrift Light Condensed" panose="020B0502040204020203" pitchFamily="34" charset="0"/>
              </a:rPr>
              <a:t>, в противоположность со-радованию, или со-наслаждению, которое есть чувство смешанного и неопределенного (в нравственном смысле) характера»</a:t>
            </a:r>
          </a:p>
          <a:p>
            <a:pPr marL="0" indent="0" algn="r">
              <a:lnSpc>
                <a:spcPct val="110000"/>
              </a:lnSpc>
              <a:spcBef>
                <a:spcPts val="2400"/>
              </a:spcBef>
              <a:buNone/>
            </a:pPr>
            <a:r>
              <a:rPr lang="ru-RU" sz="2400" b="1" dirty="0"/>
              <a:t>В.С. Соловьев</a:t>
            </a:r>
            <a:br>
              <a:rPr lang="ru-RU" sz="2400" dirty="0"/>
            </a:br>
            <a:r>
              <a:rPr lang="ru-RU" sz="2400" dirty="0"/>
              <a:t>«Оправдание Добра»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2400427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B2C21EF-6699-4D77-B414-30AFB6DA0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03848"/>
            <a:ext cx="7886700" cy="5719313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13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«Бог допу­скает зло, поскольку, с одной стороны, прямое его отрицание или уничтожение было бы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нарушением человеческой свободы</a:t>
            </a:r>
            <a:r>
              <a:rPr lang="ru-RU" sz="3200" dirty="0">
                <a:latin typeface="Bahnschrift Light Condensed" panose="020B0502040204020203" pitchFamily="34" charset="0"/>
              </a:rPr>
              <a:t>, т.е. </a:t>
            </a:r>
            <a:r>
              <a:rPr lang="ru-RU" sz="3200" dirty="0" err="1">
                <a:latin typeface="Bahnschrift Light Condensed" panose="020B0502040204020203" pitchFamily="34" charset="0"/>
              </a:rPr>
              <a:t>бóльшим</a:t>
            </a:r>
            <a:r>
              <a:rPr lang="ru-RU" sz="3200" dirty="0">
                <a:latin typeface="Bahnschrift Light Condensed" panose="020B0502040204020203" pitchFamily="34" charset="0"/>
              </a:rPr>
              <a:t> злом, так как делало бы совершенное (свободное) добро в мире </a:t>
            </a:r>
            <a:r>
              <a:rPr lang="ru-RU" sz="3200" i="1" dirty="0">
                <a:latin typeface="Bahnschrift Light Condensed" panose="020B0502040204020203" pitchFamily="34" charset="0"/>
              </a:rPr>
              <a:t>невозможным, </a:t>
            </a:r>
            <a:r>
              <a:rPr lang="ru-RU" sz="3200" dirty="0">
                <a:latin typeface="Bahnschrift Light Condensed" panose="020B0502040204020203" pitchFamily="34" charset="0"/>
              </a:rPr>
              <a:t>а с другой стороны, Бог допуска­ет зло, поскольку имеет в своей Премудрости </a:t>
            </a:r>
            <a:r>
              <a:rPr lang="ru-RU" sz="3200" i="1" dirty="0">
                <a:latin typeface="Bahnschrift Light Condensed" panose="020B0502040204020203" pitchFamily="34" charset="0"/>
              </a:rPr>
              <a:t>возможность </a:t>
            </a:r>
            <a:r>
              <a:rPr lang="ru-RU" sz="3200" dirty="0">
                <a:latin typeface="Bahnschrift Light Condensed" panose="020B0502040204020203" pitchFamily="34" charset="0"/>
              </a:rPr>
              <a:t>извлекать из зла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большее благо</a:t>
            </a:r>
            <a:r>
              <a:rPr lang="ru-RU" sz="3200" dirty="0">
                <a:latin typeface="Bahnschrift Light Condensed" panose="020B0502040204020203" pitchFamily="34" charset="0"/>
              </a:rPr>
              <a:t>, или наибольшее возможное совершенство, что и есть причина существования зла».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400" dirty="0"/>
              <a:t>«Оправдание Добра»</a:t>
            </a:r>
            <a:endParaRPr lang="ru-RU" sz="2400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260569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D1524F3-A6A0-496D-8C52-E39EE3927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026" y="620785"/>
            <a:ext cx="7592324" cy="5556178"/>
          </a:xfrm>
        </p:spPr>
        <p:txBody>
          <a:bodyPr/>
          <a:lstStyle/>
          <a:p>
            <a:pPr marL="0" indent="0" algn="ctr">
              <a:buNone/>
            </a:pPr>
            <a:r>
              <a:rPr lang="ru-RU" sz="3000" b="1" dirty="0"/>
              <a:t>Для совершенствования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Всякая скорбь «посылается от Бога, чтобы предотвратить порождение истинных зол</a:t>
            </a:r>
            <a:r>
              <a:rPr lang="ru-RU" sz="3600" b="1" dirty="0">
                <a:latin typeface="Bahnschrift Light Condensed" panose="020B0502040204020203" pitchFamily="34" charset="0"/>
              </a:rPr>
              <a:t>.</a:t>
            </a:r>
            <a:r>
              <a:rPr lang="ru-RU" sz="3600" dirty="0">
                <a:latin typeface="Bahnschrift Light Condensed" panose="020B0502040204020203" pitchFamily="34" charset="0"/>
              </a:rPr>
              <a:t> Ибо и телесные страдания, и внешние бедствия измышлены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к обузданию греха</a:t>
            </a:r>
            <a:r>
              <a:rPr lang="ru-RU" sz="3600" dirty="0">
                <a:latin typeface="Bahnschrift Light Condensed" panose="020B0502040204020203" pitchFamily="34" charset="0"/>
              </a:rPr>
              <a:t>. Итак, Бог истребляет зло, а не от Бога зло» 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b="1" dirty="0" err="1"/>
              <a:t>Свт</a:t>
            </a:r>
            <a:r>
              <a:rPr lang="ru-RU" sz="2400" b="1" dirty="0"/>
              <a:t>. Василий Великий</a:t>
            </a:r>
            <a:br>
              <a:rPr lang="ru-RU" sz="2400" dirty="0"/>
            </a:br>
            <a:r>
              <a:rPr lang="ru-RU" sz="2400" dirty="0"/>
              <a:t>«О том, что Бог не виновник зла»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370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96285" y="357189"/>
            <a:ext cx="7990515" cy="6043611"/>
          </a:xfrm>
        </p:spPr>
        <p:txBody>
          <a:bodyPr rtlCol="0">
            <a:normAutofit fontScale="77500" lnSpcReduction="20000"/>
          </a:bodyPr>
          <a:lstStyle/>
          <a:p>
            <a:pPr marL="0" indent="0" algn="ctr">
              <a:lnSpc>
                <a:spcPct val="140000"/>
              </a:lnSpc>
              <a:buNone/>
              <a:defRPr/>
            </a:pPr>
            <a:r>
              <a:rPr lang="ru-RU" sz="4000" b="1" dirty="0"/>
              <a:t>Второй день творения</a:t>
            </a:r>
          </a:p>
          <a:p>
            <a:pPr marL="0" indent="0" algn="ctr" eaLnBrk="1" fontAlgn="auto" hangingPunct="1">
              <a:lnSpc>
                <a:spcPct val="140000"/>
              </a:lnSpc>
              <a:spcAft>
                <a:spcPts val="0"/>
              </a:spcAft>
              <a:buNone/>
              <a:defRPr/>
            </a:pPr>
            <a:r>
              <a:rPr lang="ru-RU" sz="4000" baseline="30000" dirty="0">
                <a:latin typeface="Bahnschrift Light Condensed" panose="020B0502040204020203" pitchFamily="34" charset="0"/>
              </a:rPr>
              <a:t>6 </a:t>
            </a:r>
            <a:r>
              <a:rPr lang="ru-RU" sz="4000" dirty="0">
                <a:latin typeface="Bahnschrift Light Condensed" panose="020B0502040204020203" pitchFamily="34" charset="0"/>
              </a:rPr>
              <a:t>И сказал Бог: да будет твердь посреди воды, и да отделяет она воду от воды.  </a:t>
            </a:r>
            <a:br>
              <a:rPr lang="ru-RU" sz="4000" dirty="0">
                <a:latin typeface="Bahnschrift Light Condensed" panose="020B0502040204020203" pitchFamily="34" charset="0"/>
              </a:rPr>
            </a:br>
            <a:r>
              <a:rPr lang="ru-RU" sz="4000" baseline="30000" dirty="0">
                <a:latin typeface="Bahnschrift Light Condensed" panose="020B0502040204020203" pitchFamily="34" charset="0"/>
              </a:rPr>
              <a:t>7 </a:t>
            </a:r>
            <a:r>
              <a:rPr lang="ru-RU" sz="4000" dirty="0">
                <a:latin typeface="Bahnschrift Light Condensed" panose="020B0502040204020203" pitchFamily="34" charset="0"/>
              </a:rPr>
              <a:t>И создал Бог твердь, и отделил воду, которая под твердью, от воды, которая над твердью. И стало так. </a:t>
            </a:r>
            <a:br>
              <a:rPr lang="ru-RU" sz="4000" dirty="0">
                <a:latin typeface="Bahnschrift Light Condensed" panose="020B0502040204020203" pitchFamily="34" charset="0"/>
              </a:rPr>
            </a:br>
            <a:r>
              <a:rPr lang="ru-RU" sz="4000" baseline="30000" dirty="0">
                <a:latin typeface="Bahnschrift Light Condensed" panose="020B0502040204020203" pitchFamily="34" charset="0"/>
              </a:rPr>
              <a:t>8 </a:t>
            </a:r>
            <a:r>
              <a:rPr lang="ru-RU" sz="4000" dirty="0">
                <a:latin typeface="Bahnschrift Light Condensed" panose="020B0502040204020203" pitchFamily="34" charset="0"/>
              </a:rPr>
              <a:t>И назвал Бог твердь небом. И был вечер, и было утро: </a:t>
            </a:r>
            <a:r>
              <a:rPr lang="ru-RU" sz="40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день второй</a:t>
            </a:r>
            <a:r>
              <a:rPr lang="ru-RU" sz="4000" dirty="0">
                <a:latin typeface="Bahnschrift Light Condensed" panose="020B0502040204020203" pitchFamily="34" charset="0"/>
              </a:rPr>
              <a:t>. </a:t>
            </a:r>
            <a:endParaRPr lang="en-US" sz="4000" dirty="0">
              <a:latin typeface="Bahnschrift Light Condensed" panose="020B0502040204020203" pitchFamily="34" charset="0"/>
            </a:endParaRPr>
          </a:p>
          <a:p>
            <a:pPr marL="0" indent="0" eaLnBrk="1" fontAlgn="auto" hangingPunct="1">
              <a:lnSpc>
                <a:spcPct val="100000"/>
              </a:lnSpc>
              <a:spcAft>
                <a:spcPts val="0"/>
              </a:spcAft>
              <a:buNone/>
              <a:defRPr/>
            </a:pPr>
            <a:endParaRPr lang="ru-RU" sz="3200" dirty="0"/>
          </a:p>
          <a:p>
            <a:pPr marL="0" indent="0" algn="ctr" eaLnBrk="1" fontAlgn="auto" hangingPunct="1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ru-RU" sz="4200" dirty="0">
                <a:latin typeface="Bahnschrift Light Condensed" panose="020B0502040204020203" pitchFamily="34" charset="0"/>
              </a:rPr>
              <a:t>Формирование Вселенной.</a:t>
            </a:r>
            <a:br>
              <a:rPr lang="ru-RU" sz="4200" dirty="0">
                <a:latin typeface="Bahnschrift Light Condensed" panose="020B0502040204020203" pitchFamily="34" charset="0"/>
              </a:rPr>
            </a:b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4B75378-7AD9-4336-9D31-8369C39B2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65826"/>
            <a:ext cx="7886700" cy="5848710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30000"/>
              </a:lnSpc>
              <a:buNone/>
            </a:pPr>
            <a:r>
              <a:rPr lang="ru-RU" sz="3500" dirty="0">
                <a:latin typeface="Bahnschrift Light Condensed" panose="020B0502040204020203" pitchFamily="34" charset="0"/>
              </a:rPr>
              <a:t>«Он наказывает не одним голодом, но и другими бесчисленными бедствиями. Бедного Он часто вразумляет голодом, а богатого и в изобилии живущего </a:t>
            </a:r>
            <a:r>
              <a:rPr lang="ru-RU" sz="3600" dirty="0">
                <a:latin typeface="Bahnschrift Light Condensed" panose="020B0502040204020203" pitchFamily="34" charset="0"/>
              </a:rPr>
              <a:t>—</a:t>
            </a:r>
            <a:r>
              <a:rPr lang="ru-RU" sz="3500" dirty="0">
                <a:latin typeface="Bahnschrift Light Condensed" panose="020B0502040204020203" pitchFamily="34" charset="0"/>
              </a:rPr>
              <a:t> опасностями, болезнями и преждевременными смертями, потому что Он изобретателен и имеет различные </a:t>
            </a:r>
            <a:r>
              <a:rPr lang="ru-RU" sz="3500" dirty="0" err="1">
                <a:latin typeface="Bahnschrift Light Condensed" panose="020B0502040204020203" pitchFamily="34" charset="0"/>
              </a:rPr>
              <a:t>врачевства</a:t>
            </a:r>
            <a:r>
              <a:rPr lang="ru-RU" sz="3500" dirty="0">
                <a:latin typeface="Bahnschrift Light Condensed" panose="020B0502040204020203" pitchFamily="34" charset="0"/>
              </a:rPr>
              <a:t> для нашего спасения».</a:t>
            </a:r>
          </a:p>
          <a:p>
            <a:pPr marL="0" indent="0" algn="r">
              <a:lnSpc>
                <a:spcPct val="110000"/>
              </a:lnSpc>
              <a:spcBef>
                <a:spcPts val="2400"/>
              </a:spcBef>
              <a:buNone/>
            </a:pPr>
            <a:r>
              <a:rPr lang="ru-RU" sz="2600" b="1" dirty="0" err="1"/>
              <a:t>Свт</a:t>
            </a:r>
            <a:r>
              <a:rPr lang="ru-RU" sz="2600" b="1" dirty="0"/>
              <a:t>. Иоанн Златоуст </a:t>
            </a:r>
            <a:br>
              <a:rPr lang="ru-RU" sz="2600" i="1" dirty="0"/>
            </a:br>
            <a:r>
              <a:rPr lang="ru-RU" sz="2600" i="1" dirty="0"/>
              <a:t>«</a:t>
            </a:r>
            <a:r>
              <a:rPr lang="ru-RU" sz="2600" dirty="0"/>
              <a:t>Беседы о бессилии диавола»</a:t>
            </a:r>
          </a:p>
        </p:txBody>
      </p:sp>
    </p:spTree>
    <p:extLst>
      <p:ext uri="{BB962C8B-B14F-4D97-AF65-F5344CB8AC3E}">
        <p14:creationId xmlns:p14="http://schemas.microsoft.com/office/powerpoint/2010/main" val="514608040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E0FB019-1335-4F60-B0CB-07213DBA6585}"/>
              </a:ext>
            </a:extLst>
          </p:cNvPr>
          <p:cNvSpPr txBox="1">
            <a:spLocks/>
          </p:cNvSpPr>
          <p:nvPr/>
        </p:nvSpPr>
        <p:spPr>
          <a:xfrm>
            <a:off x="457200" y="1930909"/>
            <a:ext cx="8229600" cy="1856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>
                <a:latin typeface="+mn-lt"/>
              </a:rPr>
              <a:t>Историческая </a:t>
            </a:r>
            <a:br>
              <a:rPr lang="ru-RU" sz="5400" b="1" dirty="0">
                <a:latin typeface="+mn-lt"/>
              </a:rPr>
            </a:br>
            <a:r>
              <a:rPr lang="ru-RU" sz="5400" b="1" dirty="0">
                <a:latin typeface="+mn-lt"/>
              </a:rPr>
              <a:t>апологетика</a:t>
            </a:r>
          </a:p>
        </p:txBody>
      </p:sp>
    </p:spTree>
    <p:extLst>
      <p:ext uri="{BB962C8B-B14F-4D97-AF65-F5344CB8AC3E}">
        <p14:creationId xmlns:p14="http://schemas.microsoft.com/office/powerpoint/2010/main" val="3721448108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C53F605-DB17-4093-8BA5-E4D0523D5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1956" y="1163302"/>
            <a:ext cx="5116542" cy="4351338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ru-RU" sz="3200" dirty="0">
                <a:effectLst/>
                <a:latin typeface="Bahnschrift Light Condensed" panose="020B0502040204020203" pitchFamily="34" charset="0"/>
                <a:ea typeface="Calibri" panose="020F0502020204030204" pitchFamily="34" charset="0"/>
              </a:rPr>
              <a:t>«</a:t>
            </a:r>
            <a:r>
              <a:rPr lang="ru-RU" sz="3200" dirty="0">
                <a:latin typeface="Bahnschrift Light Condensed" panose="020B0502040204020203" pitchFamily="34" charset="0"/>
              </a:rPr>
              <a:t>Одни из наук суть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науки о законах</a:t>
            </a:r>
            <a:r>
              <a:rPr lang="ru-RU" sz="3200" dirty="0">
                <a:latin typeface="Bahnschrift Light Condensed" panose="020B0502040204020203" pitchFamily="34" charset="0"/>
              </a:rPr>
              <a:t>, другие —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науки о событиях</a:t>
            </a:r>
            <a:r>
              <a:rPr lang="ru-RU" sz="3200" dirty="0">
                <a:latin typeface="Bahnschrift Light Condensed" panose="020B0502040204020203" pitchFamily="34" charset="0"/>
              </a:rPr>
              <a:t>; первые учат тому, что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всегда имеет место</a:t>
            </a:r>
            <a:r>
              <a:rPr lang="ru-RU" sz="3200" dirty="0">
                <a:latin typeface="Bahnschrift Light Condensed" panose="020B0502040204020203" pitchFamily="34" charset="0"/>
              </a:rPr>
              <a:t>, последние — тому, что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однажды было»</a:t>
            </a:r>
            <a:r>
              <a:rPr lang="ru-RU" sz="3200" dirty="0">
                <a:effectLst/>
                <a:latin typeface="Bahnschrift Light Condensed" panose="020B0502040204020203" pitchFamily="34" charset="0"/>
                <a:ea typeface="Calibri" panose="020F0502020204030204" pitchFamily="34" charset="0"/>
              </a:rPr>
              <a:t>.</a:t>
            </a:r>
          </a:p>
          <a:p>
            <a:pPr marL="0" indent="0" algn="r">
              <a:spcBef>
                <a:spcPts val="2400"/>
              </a:spcBef>
              <a:buNone/>
            </a:pPr>
            <a:r>
              <a:rPr lang="ru-RU" sz="2400" dirty="0"/>
              <a:t>«Прелюдии. История </a:t>
            </a:r>
            <a:br>
              <a:rPr lang="ru-RU" sz="2400" dirty="0"/>
            </a:br>
            <a:r>
              <a:rPr lang="ru-RU" sz="2400" dirty="0"/>
              <a:t>и естествознание»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6812D6-F6C4-472E-B7F1-1A7D41EEC3A6}"/>
              </a:ext>
            </a:extLst>
          </p:cNvPr>
          <p:cNvSpPr txBox="1"/>
          <p:nvPr/>
        </p:nvSpPr>
        <p:spPr>
          <a:xfrm>
            <a:off x="468113" y="5283117"/>
            <a:ext cx="25814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Вильгельм </a:t>
            </a:r>
            <a:r>
              <a:rPr lang="ru-RU" sz="2000" dirty="0" err="1"/>
              <a:t>Виндельбанд</a:t>
            </a:r>
            <a:r>
              <a:rPr lang="ru-RU" sz="2000" dirty="0"/>
              <a:t> </a:t>
            </a:r>
            <a:br>
              <a:rPr lang="ru-RU" sz="2000" dirty="0"/>
            </a:br>
            <a:r>
              <a:rPr lang="ru-RU" sz="2000" dirty="0"/>
              <a:t>(1848–1915)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629AAE-6740-4281-BE72-76FC891131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13" y="1361709"/>
            <a:ext cx="2581419" cy="3529462"/>
          </a:xfrm>
          <a:prstGeom prst="roundRect">
            <a:avLst>
              <a:gd name="adj" fmla="val 13325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5E92B3-00DD-4F61-A0B3-0B1ED14F742E}"/>
              </a:ext>
            </a:extLst>
          </p:cNvPr>
          <p:cNvSpPr txBox="1"/>
          <p:nvPr/>
        </p:nvSpPr>
        <p:spPr>
          <a:xfrm>
            <a:off x="468113" y="319177"/>
            <a:ext cx="7761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История как наука</a:t>
            </a:r>
          </a:p>
        </p:txBody>
      </p:sp>
    </p:spTree>
    <p:extLst>
      <p:ext uri="{BB962C8B-B14F-4D97-AF65-F5344CB8AC3E}">
        <p14:creationId xmlns:p14="http://schemas.microsoft.com/office/powerpoint/2010/main" val="89716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9CEA483-BEFE-4D44-A244-9F24BC34B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4136" y="583113"/>
            <a:ext cx="5401214" cy="5800433"/>
          </a:xfrm>
        </p:spPr>
        <p:txBody>
          <a:bodyPr>
            <a:normAutofit lnSpcReduction="10000"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dirty="0">
                <a:latin typeface="Bahnschrift Light Condensed" panose="020B0502040204020203" pitchFamily="34" charset="0"/>
              </a:rPr>
              <a:t>«</a:t>
            </a:r>
            <a:r>
              <a:rPr lang="ru-RU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История не есть наука</a:t>
            </a:r>
            <a:r>
              <a:rPr lang="ru-RU" dirty="0">
                <a:latin typeface="Bahnschrift Light Condensed" panose="020B0502040204020203" pitchFamily="34" charset="0"/>
              </a:rPr>
              <a:t>, и если называется наукой, то если можно так выразиться — только </a:t>
            </a:r>
            <a:r>
              <a:rPr lang="ru-RU" dirty="0" err="1">
                <a:latin typeface="Bahnschrift Light Condensed" panose="020B0502040204020203" pitchFamily="34" charset="0"/>
              </a:rPr>
              <a:t>honoris</a:t>
            </a:r>
            <a:r>
              <a:rPr lang="ru-RU" dirty="0">
                <a:latin typeface="Bahnschrift Light Condensed" panose="020B0502040204020203" pitchFamily="34" charset="0"/>
              </a:rPr>
              <a:t> </a:t>
            </a:r>
            <a:r>
              <a:rPr lang="ru-RU" dirty="0" err="1">
                <a:latin typeface="Bahnschrift Light Condensed" panose="020B0502040204020203" pitchFamily="34" charset="0"/>
              </a:rPr>
              <a:t>causa</a:t>
            </a:r>
            <a:r>
              <a:rPr lang="ru-RU" dirty="0">
                <a:latin typeface="Bahnschrift Light Condensed" panose="020B0502040204020203" pitchFamily="34" charset="0"/>
              </a:rPr>
              <a:t>»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ru-RU" dirty="0">
                <a:latin typeface="Bahnschrift Light Condensed" panose="020B0502040204020203" pitchFamily="34" charset="0"/>
              </a:rPr>
              <a:t>«Не зная законов исторической жизни, история не может похвалиться способностью предсказывать будущее. Если бы история знала свои законы, то она могла бы восстановить недостающие сведения и о прошедшем путем вычислений».</a:t>
            </a:r>
          </a:p>
          <a:p>
            <a:pPr marL="0" indent="0" algn="r">
              <a:lnSpc>
                <a:spcPct val="110000"/>
              </a:lnSpc>
              <a:spcBef>
                <a:spcPts val="2400"/>
              </a:spcBef>
              <a:buNone/>
            </a:pPr>
            <a:r>
              <a:rPr lang="ru-RU" sz="2400" dirty="0"/>
              <a:t>«Лекции по истории древней Церкви»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574C6A-C4C6-46E2-AE06-A0949B3E85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98" y="680048"/>
            <a:ext cx="2354400" cy="3037936"/>
          </a:xfrm>
          <a:prstGeom prst="roundRect">
            <a:avLst>
              <a:gd name="adj" fmla="val 13003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2E8BEE-5B02-4975-8F23-F2090B9B05E4}"/>
              </a:ext>
            </a:extLst>
          </p:cNvPr>
          <p:cNvSpPr txBox="1"/>
          <p:nvPr/>
        </p:nvSpPr>
        <p:spPr>
          <a:xfrm>
            <a:off x="453893" y="4094399"/>
            <a:ext cx="24858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Василий Васильевич Болотов</a:t>
            </a:r>
            <a:br>
              <a:rPr lang="ru-RU" sz="2000" dirty="0"/>
            </a:br>
            <a:r>
              <a:rPr lang="ru-RU" sz="2000" dirty="0"/>
              <a:t>(1853-1900)</a:t>
            </a:r>
          </a:p>
        </p:txBody>
      </p:sp>
    </p:spTree>
    <p:extLst>
      <p:ext uri="{BB962C8B-B14F-4D97-AF65-F5344CB8AC3E}">
        <p14:creationId xmlns:p14="http://schemas.microsoft.com/office/powerpoint/2010/main" val="2126060679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67161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400" dirty="0">
                <a:latin typeface="Bahnschrift Light Condensed" panose="020B0502040204020203" pitchFamily="34" charset="0"/>
              </a:rPr>
              <a:t>«Поэтому должно иметь силу и простейшее определение истории как повествования о замечательных событиях, замечательных уже тем, что </a:t>
            </a:r>
            <a:r>
              <a:rPr lang="ru-RU" sz="3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люди их заметили</a:t>
            </a:r>
            <a:r>
              <a:rPr lang="ru-RU" sz="3400" dirty="0">
                <a:latin typeface="Bahnschrift Light Condensed" panose="020B0502040204020203" pitchFamily="34" charset="0"/>
              </a:rPr>
              <a:t>»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400" dirty="0">
                <a:latin typeface="Bahnschrift Light Condensed" panose="020B0502040204020203" pitchFamily="34" charset="0"/>
              </a:rPr>
              <a:t>«Чтобы изучить историческое явление, нужно </a:t>
            </a:r>
            <a:r>
              <a:rPr lang="ru-RU" sz="3400" i="1" dirty="0">
                <a:latin typeface="Bahnschrift Light Condensed" panose="020B0502040204020203" pitchFamily="34" charset="0"/>
              </a:rPr>
              <a:t>прочитать</a:t>
            </a:r>
            <a:r>
              <a:rPr lang="ru-RU" sz="3400" dirty="0">
                <a:latin typeface="Bahnschrift Light Condensed" panose="020B0502040204020203" pitchFamily="34" charset="0"/>
              </a:rPr>
              <a:t> известие о нем </a:t>
            </a:r>
            <a:r>
              <a:rPr lang="ru-RU" sz="3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в письменных памятниках</a:t>
            </a:r>
            <a:r>
              <a:rPr lang="ru-RU" sz="3400" dirty="0">
                <a:latin typeface="Bahnschrift Light Condensed" panose="020B0502040204020203" pitchFamily="34" charset="0"/>
              </a:rPr>
              <a:t>»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b="1" dirty="0" err="1"/>
              <a:t>В.В.Болотов</a:t>
            </a:r>
            <a:br>
              <a:rPr lang="ru-RU" sz="2400" b="1" dirty="0"/>
            </a:br>
            <a:r>
              <a:rPr lang="ru-RU" sz="2400" dirty="0"/>
              <a:t>«Лекции по истории древней Церкви»</a:t>
            </a:r>
          </a:p>
        </p:txBody>
      </p:sp>
    </p:spTree>
    <p:extLst>
      <p:ext uri="{BB962C8B-B14F-4D97-AF65-F5344CB8AC3E}">
        <p14:creationId xmlns:p14="http://schemas.microsoft.com/office/powerpoint/2010/main" val="118114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58F3EAE-FDB4-4FF7-9E98-2E869119D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03849"/>
            <a:ext cx="7886700" cy="5573114"/>
          </a:xfrm>
        </p:spPr>
        <p:txBody>
          <a:bodyPr/>
          <a:lstStyle/>
          <a:p>
            <a:pPr marL="0" indent="0" algn="ctr">
              <a:spcAft>
                <a:spcPts val="1800"/>
              </a:spcAft>
              <a:buNone/>
            </a:pPr>
            <a:r>
              <a:rPr lang="ru-RU" sz="3200" b="1" dirty="0"/>
              <a:t>Требования к источникам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1. Многочисленность списков;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2. Согласие друг с другом;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3. Древность списков;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4. Несколько авторов.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875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EF23599-7E95-4F24-8B14-C2901CF55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6663" y="1204186"/>
            <a:ext cx="5228686" cy="5050202"/>
          </a:xfrm>
        </p:spPr>
        <p:txBody>
          <a:bodyPr>
            <a:normAutofit fontScale="92500" lnSpcReduction="20000"/>
          </a:bodyPr>
          <a:lstStyle/>
          <a:p>
            <a:pPr marL="0" indent="0" algn="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«В настоящее время известно более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5300</a:t>
            </a:r>
            <a:r>
              <a:rPr lang="ru-RU" sz="3200" dirty="0">
                <a:latin typeface="Bahnschrift Light Condensed" panose="020B0502040204020203" pitchFamily="34" charset="0"/>
              </a:rPr>
              <a:t> греческих рукописей Нового Завета. Добавив более 10000 копий латинской Вульгаты и по меньшей мере 9300 других ранних рукописей, мы получим, что различные фрагменты Нового Завета существуют в настоящее время более чем в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24 тысячах</a:t>
            </a:r>
            <a:r>
              <a:rPr lang="ru-RU" sz="3200" dirty="0">
                <a:latin typeface="Bahnschrift Light Condensed" panose="020B0502040204020203" pitchFamily="34" charset="0"/>
              </a:rPr>
              <a:t> рукописных экземпляров.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600" dirty="0"/>
              <a:t>«Неоспоримые свидетельства»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E22EA1-9947-42FF-A9D4-DECA4AF6DB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8" r="11252"/>
          <a:stretch/>
        </p:blipFill>
        <p:spPr>
          <a:xfrm>
            <a:off x="871267" y="1342209"/>
            <a:ext cx="2337759" cy="3066691"/>
          </a:xfrm>
          <a:prstGeom prst="roundRect">
            <a:avLst>
              <a:gd name="adj" fmla="val 11501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2CA3AB-E794-4688-9C0A-92634EBBA193}"/>
              </a:ext>
            </a:extLst>
          </p:cNvPr>
          <p:cNvSpPr txBox="1"/>
          <p:nvPr/>
        </p:nvSpPr>
        <p:spPr>
          <a:xfrm>
            <a:off x="871267" y="4719451"/>
            <a:ext cx="22601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Джош Макдауэлл</a:t>
            </a:r>
            <a:br>
              <a:rPr lang="ru-RU" b="1" dirty="0"/>
            </a:br>
            <a:r>
              <a:rPr lang="ru-RU" b="1" dirty="0"/>
              <a:t> 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B16CD1-2065-4EC6-A36A-07F6256A797D}"/>
              </a:ext>
            </a:extLst>
          </p:cNvPr>
          <p:cNvSpPr txBox="1"/>
          <p:nvPr/>
        </p:nvSpPr>
        <p:spPr>
          <a:xfrm>
            <a:off x="793628" y="250166"/>
            <a:ext cx="7721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Многочисленность</a:t>
            </a:r>
          </a:p>
        </p:txBody>
      </p:sp>
    </p:spTree>
    <p:extLst>
      <p:ext uri="{BB962C8B-B14F-4D97-AF65-F5344CB8AC3E}">
        <p14:creationId xmlns:p14="http://schemas.microsoft.com/office/powerpoint/2010/main" val="239300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52C8FB6-9FAF-42D7-93E8-C80DA5892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60717"/>
            <a:ext cx="7886700" cy="577969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Ни один другой документ древности не переписывался так часто и не пользовался таким признанием. По сравнению с Новым Заветом, </a:t>
            </a:r>
            <a:r>
              <a:rPr lang="en-US" sz="3600" dirty="0">
                <a:latin typeface="Bahnschrift Light Condensed" panose="020B0502040204020203" pitchFamily="34" charset="0"/>
              </a:rPr>
              <a:t>“</a:t>
            </a:r>
            <a:r>
              <a:rPr lang="ru-RU" sz="3600" dirty="0">
                <a:latin typeface="Bahnschrift Light Condensed" panose="020B0502040204020203" pitchFamily="34" charset="0"/>
              </a:rPr>
              <a:t>Илиада</a:t>
            </a:r>
            <a:r>
              <a:rPr lang="en-US" sz="3600" dirty="0">
                <a:latin typeface="Bahnschrift Light Condensed" panose="020B0502040204020203" pitchFamily="34" charset="0"/>
              </a:rPr>
              <a:t>”</a:t>
            </a:r>
            <a:r>
              <a:rPr lang="ru-RU" sz="3600" dirty="0">
                <a:latin typeface="Bahnschrift Light Condensed" panose="020B0502040204020203" pitchFamily="34" charset="0"/>
              </a:rPr>
              <a:t> Гомера – следующий по количеству списков текст – дошла до нас в количестве </a:t>
            </a:r>
            <a:br>
              <a:rPr lang="ru-RU" sz="3600" dirty="0">
                <a:latin typeface="Bahnschrift Light Condensed" panose="020B0502040204020203" pitchFamily="34" charset="0"/>
              </a:rPr>
            </a:br>
            <a:r>
              <a:rPr lang="ru-RU" sz="3600" dirty="0">
                <a:latin typeface="Bahnschrift Light Condensed" panose="020B0502040204020203" pitchFamily="34" charset="0"/>
              </a:rPr>
              <a:t>643 рукописей».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400" dirty="0"/>
              <a:t>«Неоспоримые свидетельства»</a:t>
            </a:r>
            <a:endParaRPr lang="en-US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885666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1BDC507-987D-4B18-8273-AE3AB8D6C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79508"/>
            <a:ext cx="7886700" cy="54974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>
                <a:solidFill>
                  <a:srgbClr val="FF0000"/>
                </a:solidFill>
              </a:rPr>
              <a:t>Согласие друг с другом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«Сомнению подвергается всего 40 строк (около 400 слов) Нового Завета, в то время как для Илиады эта цифра достигает 764 строк. Иными словами, текст Илиады искажён на пять процентов, а текст Нового Завета – всего на половину процента».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dirty="0"/>
              <a:t>«Неоспоримые свидетельства»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5110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ABAB9E1-0300-4918-926E-451176BA4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17585"/>
            <a:ext cx="7886700" cy="5659378"/>
          </a:xfrm>
        </p:spPr>
        <p:txBody>
          <a:bodyPr/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«Доля слов, которые безо всякого сомнения принимаются всеми читателями, весьма высока и достигает по меньшей мере семи восьмых текста. Вся критика, таким образом, сосредоточивается на остающейся одной восьмой текста, где искажения сводятся в основном к переменам в порядке следования слов и другим сравнительно тривиальным вещам».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400" dirty="0"/>
              <a:t>«Неоспоримые свидетельства»</a:t>
            </a:r>
            <a:endParaRPr lang="ru-RU" sz="2400" dirty="0">
              <a:latin typeface="Bahnschrift Light Condensed" panose="020B0502040204020203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2930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4785" y="357166"/>
            <a:ext cx="7712016" cy="597462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b="1" dirty="0"/>
              <a:t>Третий день творения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baseline="30000" dirty="0">
                <a:latin typeface="Bahnschrift Light Condensed" panose="020B0502040204020203" pitchFamily="34" charset="0"/>
              </a:rPr>
              <a:t>9 </a:t>
            </a:r>
            <a:r>
              <a:rPr lang="ru-RU" sz="3600" dirty="0">
                <a:latin typeface="Bahnschrift Light Condensed" panose="020B0502040204020203" pitchFamily="34" charset="0"/>
              </a:rPr>
              <a:t>И сказал Бог: да соберется вода, которая под небом, в одно место, и да явится суша. И стало так. [И собралась вода под небом в свои места, и явилась суша.] </a:t>
            </a:r>
            <a:br>
              <a:rPr lang="ru-RU" sz="3600" dirty="0">
                <a:latin typeface="Bahnschrift Light Condensed" panose="020B0502040204020203" pitchFamily="34" charset="0"/>
              </a:rPr>
            </a:br>
            <a:r>
              <a:rPr lang="ru-RU" sz="3600" baseline="30000" dirty="0">
                <a:latin typeface="Bahnschrift Light Condensed" panose="020B0502040204020203" pitchFamily="34" charset="0"/>
              </a:rPr>
              <a:t>10 </a:t>
            </a:r>
            <a:r>
              <a:rPr lang="ru-RU" sz="3600" dirty="0">
                <a:latin typeface="Bahnschrift Light Condensed" panose="020B0502040204020203" pitchFamily="34" charset="0"/>
              </a:rPr>
              <a:t>И назвал Бог сушу землею, а собрание вод назвал морями. И увидел Бог, что это хорошо. </a:t>
            </a:r>
          </a:p>
          <a:p>
            <a:pPr marL="0" indent="0" algn="ctr">
              <a:lnSpc>
                <a:spcPct val="120000"/>
              </a:lnSpc>
              <a:spcBef>
                <a:spcPts val="3000"/>
              </a:spcBef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Формирование Земли.</a:t>
            </a:r>
            <a:endParaRPr lang="ru-RU" sz="24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2BCE0DB-8716-4B03-87D6-993688F8C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642" y="425818"/>
            <a:ext cx="7177178" cy="5458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>
                <a:solidFill>
                  <a:srgbClr val="FF0000"/>
                </a:solidFill>
              </a:rPr>
              <a:t>Древность</a:t>
            </a:r>
            <a:r>
              <a:rPr lang="ru-RU" i="1" dirty="0"/>
              <a:t> 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03E127F3-9995-496A-B63D-466B4913C9B2}"/>
              </a:ext>
            </a:extLst>
          </p:cNvPr>
          <p:cNvGraphicFramePr>
            <a:graphicFrameLocks noGrp="1"/>
          </p:cNvGraphicFramePr>
          <p:nvPr/>
        </p:nvGraphicFramePr>
        <p:xfrm>
          <a:off x="862642" y="1116294"/>
          <a:ext cx="7177178" cy="42924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6101">
                  <a:extLst>
                    <a:ext uri="{9D8B030D-6E8A-4147-A177-3AD203B41FA5}">
                      <a16:colId xmlns:a16="http://schemas.microsoft.com/office/drawing/2014/main" val="3950136547"/>
                    </a:ext>
                  </a:extLst>
                </a:gridCol>
                <a:gridCol w="2006101">
                  <a:extLst>
                    <a:ext uri="{9D8B030D-6E8A-4147-A177-3AD203B41FA5}">
                      <a16:colId xmlns:a16="http://schemas.microsoft.com/office/drawing/2014/main" val="3090505944"/>
                    </a:ext>
                  </a:extLst>
                </a:gridCol>
                <a:gridCol w="2006101">
                  <a:extLst>
                    <a:ext uri="{9D8B030D-6E8A-4147-A177-3AD203B41FA5}">
                      <a16:colId xmlns:a16="http://schemas.microsoft.com/office/drawing/2014/main" val="39831268"/>
                    </a:ext>
                  </a:extLst>
                </a:gridCol>
                <a:gridCol w="1158875">
                  <a:extLst>
                    <a:ext uri="{9D8B030D-6E8A-4147-A177-3AD203B41FA5}">
                      <a16:colId xmlns:a16="http://schemas.microsoft.com/office/drawing/2014/main" val="969082005"/>
                    </a:ext>
                  </a:extLst>
                </a:gridCol>
              </a:tblGrid>
              <a:tr h="832078">
                <a:tc>
                  <a:txBody>
                    <a:bodyPr/>
                    <a:lstStyle/>
                    <a:p>
                      <a:r>
                        <a:rPr lang="ru-RU" dirty="0"/>
                        <a:t>Автор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Время</a:t>
                      </a:r>
                      <a:r>
                        <a:rPr lang="en-US" dirty="0"/>
                        <a:t> </a:t>
                      </a:r>
                      <a:r>
                        <a:rPr lang="ru-RU" dirty="0"/>
                        <a:t>написания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Древнейший</a:t>
                      </a:r>
                      <a:r>
                        <a:rPr lang="en-US" dirty="0"/>
                        <a:t> </a:t>
                      </a:r>
                      <a:r>
                        <a:rPr lang="ru-RU" dirty="0"/>
                        <a:t>список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Число</a:t>
                      </a:r>
                      <a:r>
                        <a:rPr lang="en-US" dirty="0"/>
                        <a:t> </a:t>
                      </a:r>
                      <a:r>
                        <a:rPr lang="ru-RU" dirty="0"/>
                        <a:t>списков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521654"/>
                  </a:ext>
                </a:extLst>
              </a:tr>
              <a:tr h="482078">
                <a:tc>
                  <a:txBody>
                    <a:bodyPr/>
                    <a:lstStyle/>
                    <a:p>
                      <a:r>
                        <a:rPr lang="ru-RU" dirty="0"/>
                        <a:t>Юлий Цезарь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100–44 до Р.Х.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3623023"/>
                  </a:ext>
                </a:extLst>
              </a:tr>
              <a:tr h="832078">
                <a:tc>
                  <a:txBody>
                    <a:bodyPr/>
                    <a:lstStyle/>
                    <a:p>
                      <a:r>
                        <a:rPr lang="ru-RU" dirty="0"/>
                        <a:t>Тацит («Анналы»)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3981354"/>
                  </a:ext>
                </a:extLst>
              </a:tr>
              <a:tr h="832078">
                <a:tc>
                  <a:txBody>
                    <a:bodyPr/>
                    <a:lstStyle/>
                    <a:p>
                      <a:r>
                        <a:rPr lang="ru-RU"/>
                        <a:t>Плиний Младший</a:t>
                      </a:r>
                      <a:r>
                        <a:rPr lang="en-US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61–113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064261"/>
                  </a:ext>
                </a:extLst>
              </a:tr>
              <a:tr h="832078">
                <a:tc>
                  <a:txBody>
                    <a:bodyPr/>
                    <a:lstStyle/>
                    <a:p>
                      <a:r>
                        <a:rPr lang="ru-RU" dirty="0"/>
                        <a:t>Фукидид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460–400 до Р.Х.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900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3436045"/>
                  </a:ext>
                </a:extLst>
              </a:tr>
              <a:tr h="4820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/>
                        <a:t>Светоний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75–160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950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7447785"/>
                  </a:ext>
                </a:extLst>
              </a:tr>
            </a:tbl>
          </a:graphicData>
        </a:graphic>
      </p:graphicFrame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08EEFD49-9321-4400-B8A6-30AFC70DE80C}"/>
              </a:ext>
            </a:extLst>
          </p:cNvPr>
          <p:cNvGraphicFramePr>
            <a:graphicFrameLocks noGrp="1"/>
          </p:cNvGraphicFramePr>
          <p:nvPr/>
        </p:nvGraphicFramePr>
        <p:xfrm>
          <a:off x="862642" y="5618268"/>
          <a:ext cx="7177178" cy="540992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008958">
                  <a:extLst>
                    <a:ext uri="{9D8B030D-6E8A-4147-A177-3AD203B41FA5}">
                      <a16:colId xmlns:a16="http://schemas.microsoft.com/office/drawing/2014/main" val="3425104627"/>
                    </a:ext>
                  </a:extLst>
                </a:gridCol>
                <a:gridCol w="2008958">
                  <a:extLst>
                    <a:ext uri="{9D8B030D-6E8A-4147-A177-3AD203B41FA5}">
                      <a16:colId xmlns:a16="http://schemas.microsoft.com/office/drawing/2014/main" val="3813770205"/>
                    </a:ext>
                  </a:extLst>
                </a:gridCol>
                <a:gridCol w="2008958">
                  <a:extLst>
                    <a:ext uri="{9D8B030D-6E8A-4147-A177-3AD203B41FA5}">
                      <a16:colId xmlns:a16="http://schemas.microsoft.com/office/drawing/2014/main" val="3899038045"/>
                    </a:ext>
                  </a:extLst>
                </a:gridCol>
                <a:gridCol w="1150304">
                  <a:extLst>
                    <a:ext uri="{9D8B030D-6E8A-4147-A177-3AD203B41FA5}">
                      <a16:colId xmlns:a16="http://schemas.microsoft.com/office/drawing/2014/main" val="4217275099"/>
                    </a:ext>
                  </a:extLst>
                </a:gridCol>
              </a:tblGrid>
              <a:tr h="540992">
                <a:tc>
                  <a:txBody>
                    <a:bodyPr/>
                    <a:lstStyle/>
                    <a:p>
                      <a:r>
                        <a:rPr lang="ru-RU" dirty="0"/>
                        <a:t>Новый Завет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40-100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Ок. 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24000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16701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173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A50F993-A355-4C11-9BC1-DE0D1528A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9464" y="620785"/>
            <a:ext cx="5685886" cy="5556178"/>
          </a:xfrm>
        </p:spPr>
        <p:txBody>
          <a:bodyPr>
            <a:norm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Фрагмент Дж. </a:t>
            </a:r>
            <a:r>
              <a:rPr lang="ru-RU" sz="3600" dirty="0" err="1">
                <a:solidFill>
                  <a:srgbClr val="FF0000"/>
                </a:solidFill>
                <a:latin typeface="Bahnschrift Light Condensed" panose="020B0502040204020203" pitchFamily="34" charset="0"/>
              </a:rPr>
              <a:t>Райленда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 - </a:t>
            </a:r>
            <a:r>
              <a:rPr lang="ru-RU" sz="3600" dirty="0">
                <a:latin typeface="Bahnschrift Light Condensed" panose="020B0502040204020203" pitchFamily="34" charset="0"/>
              </a:rPr>
              <a:t>самая древняя рукопись Нового Завета (117 – 138 гг.) 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(часть Евангелия от Иоанна: 18:31-33, 37-38)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2C4E17-B7E4-48AC-8650-4C9A31A63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" y="620784"/>
            <a:ext cx="1769493" cy="27835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7094F2-B347-43D4-8BCC-F8C5628976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" y="3429000"/>
            <a:ext cx="1769492" cy="278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322406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CAF2FA0-D4C0-4AC7-B3EC-7B31CE7E0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3094" y="836762"/>
            <a:ext cx="4892255" cy="5340201"/>
          </a:xfrm>
        </p:spPr>
        <p:txBody>
          <a:bodyPr/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Папирус </a:t>
            </a:r>
            <a:r>
              <a:rPr lang="ru-RU" dirty="0" err="1">
                <a:solidFill>
                  <a:srgbClr val="FF0000"/>
                </a:solidFill>
                <a:latin typeface="Bahnschrift Light Condensed" panose="020B0502040204020203" pitchFamily="34" charset="0"/>
              </a:rPr>
              <a:t>Бодмера</a:t>
            </a:r>
            <a:r>
              <a:rPr lang="ru-RU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. 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ru-RU" dirty="0">
                <a:latin typeface="Bahnschrift Light Condensed" panose="020B0502040204020203" pitchFamily="34" charset="0"/>
              </a:rPr>
              <a:t>На 102 уцелевших страницах содержатся тексты Евангелий от Луки и Иоанна. 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ru-RU" dirty="0">
                <a:latin typeface="Bahnschrift Light Condensed" panose="020B0502040204020203" pitchFamily="34" charset="0"/>
              </a:rPr>
              <a:t>Написан в период между 175 и 225 г. Это самый ранний из имеющихся на сегодняшний день списков Евангелия от Луки и Евангелия от Иоанна.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97773B-DF45-403C-BCEF-B5DBF380D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95" y="985568"/>
            <a:ext cx="2923212" cy="328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00991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89849" y="1250829"/>
            <a:ext cx="5796952" cy="5275913"/>
          </a:xfrm>
        </p:spPr>
        <p:txBody>
          <a:bodyPr>
            <a:normAutofit lnSpcReduction="10000"/>
          </a:bodyPr>
          <a:lstStyle/>
          <a:p>
            <a:pPr marL="0" indent="0" algn="r">
              <a:lnSpc>
                <a:spcPct val="130000"/>
              </a:lnSpc>
              <a:buNone/>
            </a:pPr>
            <a:r>
              <a:rPr lang="ru-RU" sz="2400" dirty="0">
                <a:latin typeface="Bahnschrift Light Condensed" panose="020B0502040204020203" pitchFamily="34" charset="0"/>
              </a:rPr>
              <a:t>«Нерон подыскал виновных </a:t>
            </a:r>
            <a:r>
              <a:rPr lang="en-US" sz="2400" dirty="0">
                <a:latin typeface="Bahnschrift Light Condensed" panose="020B0502040204020203" pitchFamily="34" charset="0"/>
              </a:rPr>
              <a:t>[</a:t>
            </a:r>
            <a:r>
              <a:rPr lang="ru-RU" sz="2400" dirty="0">
                <a:latin typeface="Bahnschrift Light Condensed" panose="020B0502040204020203" pitchFamily="34" charset="0"/>
              </a:rPr>
              <a:t>в пожаре</a:t>
            </a:r>
            <a:r>
              <a:rPr lang="en-US" sz="2400" dirty="0">
                <a:latin typeface="Bahnschrift Light Condensed" panose="020B0502040204020203" pitchFamily="34" charset="0"/>
              </a:rPr>
              <a:t>]</a:t>
            </a:r>
            <a:r>
              <a:rPr lang="ru-RU" sz="2400" dirty="0">
                <a:latin typeface="Bahnschrift Light Condensed" panose="020B0502040204020203" pitchFamily="34" charset="0"/>
              </a:rPr>
              <a:t> и подверг тягчайшим мукам людей, ненавидимых за их мерзости, которых чернь называла христианами. {Прозвание это идет </a:t>
            </a:r>
            <a:r>
              <a:rPr lang="ru-RU" sz="2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от Христа</a:t>
            </a:r>
            <a:r>
              <a:rPr lang="ru-RU" sz="2400" dirty="0">
                <a:latin typeface="Bahnschrift Light Condensed" panose="020B0502040204020203" pitchFamily="34" charset="0"/>
              </a:rPr>
              <a:t>, который в правление Тиберия был предан смертной казни прокуратором Понтием Пилатом}. Подавленное на некоторое время это зловредное суеверие распространилось опять, и не только в Иудее, где возникло это зло, но и в самом Городе (Риме), куда отовсюду стекаются гнусности и бесстыдства, и где они процветают» 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200" dirty="0"/>
              <a:t>«Анналы»</a:t>
            </a:r>
          </a:p>
          <a:p>
            <a:endParaRPr lang="ru-RU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5E9363-FEC6-43E1-B691-AB25EDE4BA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67" y="1250830"/>
            <a:ext cx="2117059" cy="2708695"/>
          </a:xfrm>
          <a:prstGeom prst="roundRect">
            <a:avLst>
              <a:gd name="adj" fmla="val 11195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9BA9CB-BE59-47FD-897A-CF201B1E789C}"/>
              </a:ext>
            </a:extLst>
          </p:cNvPr>
          <p:cNvSpPr txBox="1"/>
          <p:nvPr/>
        </p:nvSpPr>
        <p:spPr>
          <a:xfrm>
            <a:off x="414067" y="4426955"/>
            <a:ext cx="21170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Публий Корнелий Тацит</a:t>
            </a:r>
            <a:br>
              <a:rPr lang="ru-RU" sz="2000" dirty="0"/>
            </a:br>
            <a:r>
              <a:rPr lang="ru-RU" sz="2000" dirty="0"/>
              <a:t>(ок.55 – ок.120)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0D5FEE-4B98-4FDA-8078-E45A45C76787}"/>
              </a:ext>
            </a:extLst>
          </p:cNvPr>
          <p:cNvSpPr txBox="1"/>
          <p:nvPr/>
        </p:nvSpPr>
        <p:spPr>
          <a:xfrm>
            <a:off x="534838" y="331258"/>
            <a:ext cx="81519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Нехристианские свидетельства о Христе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FA307C2-0E22-4D75-B10B-FDC7DAD7A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6884" y="690514"/>
            <a:ext cx="5418466" cy="5476971"/>
          </a:xfrm>
        </p:spPr>
        <p:txBody>
          <a:bodyPr>
            <a:normAutofit fontScale="92500"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Христос «был распят в Палестине за то, что основал этот новый культ... Более того, их первый законодатель убедил их в том, что все они братья друг другу, после того, как все они окончательно согрешили, отказавшись от греческих богов, начав молиться этому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распятому софисту</a:t>
            </a:r>
            <a:r>
              <a:rPr lang="ru-RU" sz="3200" dirty="0">
                <a:latin typeface="Bahnschrift Light Condensed" panose="020B0502040204020203" pitchFamily="34" charset="0"/>
              </a:rPr>
              <a:t> и живя согласно его законам» </a:t>
            </a:r>
          </a:p>
          <a:p>
            <a:pPr marL="0" indent="0" algn="r">
              <a:lnSpc>
                <a:spcPct val="150000"/>
              </a:lnSpc>
              <a:spcBef>
                <a:spcPts val="2400"/>
              </a:spcBef>
              <a:buNone/>
            </a:pPr>
            <a:r>
              <a:rPr lang="ru-RU" sz="2600" dirty="0"/>
              <a:t>«</a:t>
            </a:r>
            <a:r>
              <a:rPr lang="ru-RU" sz="2600" dirty="0" err="1"/>
              <a:t>Перегрин</a:t>
            </a:r>
            <a:r>
              <a:rPr lang="ru-RU" sz="2600" dirty="0"/>
              <a:t>»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A3CF78-DEF8-4451-9472-B21DBDA1B0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98"/>
          <a:stretch/>
        </p:blipFill>
        <p:spPr>
          <a:xfrm>
            <a:off x="292340" y="854974"/>
            <a:ext cx="2307372" cy="3156310"/>
          </a:xfrm>
          <a:prstGeom prst="roundRect">
            <a:avLst>
              <a:gd name="adj" fmla="val 12422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43F0CD-FE72-47B8-91DC-51B5DD2E2C72}"/>
              </a:ext>
            </a:extLst>
          </p:cNvPr>
          <p:cNvSpPr txBox="1"/>
          <p:nvPr/>
        </p:nvSpPr>
        <p:spPr>
          <a:xfrm>
            <a:off x="292340" y="4564175"/>
            <a:ext cx="24077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Лукиан из </a:t>
            </a:r>
            <a:r>
              <a:rPr lang="ru-RU" sz="2000" dirty="0" err="1"/>
              <a:t>Самосаты</a:t>
            </a:r>
            <a:br>
              <a:rPr lang="ru-RU" sz="2000" dirty="0"/>
            </a:br>
            <a:r>
              <a:rPr lang="ru-RU" sz="2000" dirty="0"/>
              <a:t>(ок.120 - </a:t>
            </a:r>
            <a:r>
              <a:rPr lang="ru-RU" sz="2000" dirty="0" err="1"/>
              <a:t>ок</a:t>
            </a:r>
            <a:r>
              <a:rPr lang="ru-RU" sz="2000" dirty="0"/>
              <a:t>. 192) </a:t>
            </a:r>
          </a:p>
        </p:txBody>
      </p:sp>
    </p:spTree>
    <p:extLst>
      <p:ext uri="{BB962C8B-B14F-4D97-AF65-F5344CB8AC3E}">
        <p14:creationId xmlns:p14="http://schemas.microsoft.com/office/powerpoint/2010/main" val="1193508010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14137" y="896571"/>
            <a:ext cx="5572664" cy="5064858"/>
          </a:xfrm>
        </p:spPr>
        <p:txBody>
          <a:bodyPr/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«Поскольку евреи постоянно устраивали беспорядки по наущению </a:t>
            </a:r>
            <a:r>
              <a:rPr lang="ru-RU" sz="3600" dirty="0" err="1">
                <a:latin typeface="Bahnschrift Light Condensed" panose="020B0502040204020203" pitchFamily="34" charset="0"/>
              </a:rPr>
              <a:t>Хрестуса</a:t>
            </a:r>
            <a:r>
              <a:rPr lang="ru-RU" sz="3600" dirty="0">
                <a:latin typeface="Bahnschrift Light Condensed" panose="020B0502040204020203" pitchFamily="34" charset="0"/>
              </a:rPr>
              <a:t>, он выслал их из Рима» 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400" dirty="0"/>
              <a:t>«Жизнь двенадцати цезарей» </a:t>
            </a:r>
            <a:br>
              <a:rPr lang="ru-RU" sz="2400" dirty="0"/>
            </a:br>
            <a:r>
              <a:rPr lang="ru-RU" sz="2400" dirty="0"/>
              <a:t>(Клавдий)</a:t>
            </a:r>
          </a:p>
          <a:p>
            <a:endParaRPr lang="ru-RU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A3FD67-409B-44D6-A9C1-29D7AAE72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061305"/>
            <a:ext cx="2406769" cy="3212606"/>
          </a:xfrm>
          <a:prstGeom prst="roundRect">
            <a:avLst>
              <a:gd name="adj" fmla="val 12455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47D4F3-38BF-4076-B4B1-61E95061ABF0}"/>
              </a:ext>
            </a:extLst>
          </p:cNvPr>
          <p:cNvSpPr txBox="1"/>
          <p:nvPr/>
        </p:nvSpPr>
        <p:spPr>
          <a:xfrm>
            <a:off x="353683" y="4676125"/>
            <a:ext cx="251028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000" dirty="0"/>
              <a:t>Гай </a:t>
            </a:r>
            <a:r>
              <a:rPr lang="ru-RU" sz="2000" dirty="0" err="1"/>
              <a:t>Светоний</a:t>
            </a:r>
            <a:r>
              <a:rPr lang="ru-RU" sz="2000" dirty="0"/>
              <a:t> </a:t>
            </a:r>
            <a:r>
              <a:rPr lang="ru-RU" sz="2000" dirty="0" err="1"/>
              <a:t>Транквилл</a:t>
            </a:r>
            <a:br>
              <a:rPr lang="ru-RU" sz="2000" dirty="0"/>
            </a:br>
            <a:r>
              <a:rPr lang="ru-RU" sz="2000" dirty="0"/>
              <a:t>(</a:t>
            </a:r>
            <a:r>
              <a:rPr lang="ru-RU" sz="2000" dirty="0" err="1"/>
              <a:t>ок</a:t>
            </a:r>
            <a:r>
              <a:rPr lang="ru-RU" sz="2000" dirty="0"/>
              <a:t>. 70 – ок.120 г.)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3750166-8A8E-47B7-8F6C-B7024AB56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1826" y="543464"/>
            <a:ext cx="5763523" cy="5891842"/>
          </a:xfrm>
        </p:spPr>
        <p:txBody>
          <a:bodyPr>
            <a:normAutofit fontScale="92500" lnSpcReduction="20000"/>
          </a:bodyPr>
          <a:lstStyle/>
          <a:p>
            <a:pPr marL="0" indent="0" algn="r">
              <a:lnSpc>
                <a:spcPct val="140000"/>
              </a:lnSpc>
              <a:buNone/>
            </a:pPr>
            <a:r>
              <a:rPr lang="ru-RU" sz="2800" dirty="0">
                <a:latin typeface="Bahnschrift Light Condensed" panose="020B0502040204020203" pitchFamily="34" charset="0"/>
              </a:rPr>
              <a:t>«Они утверждают, однако, что вся их вина или заблуждение состояли в том, что они имели привычку собираться по определённым дням засветло, и распевать различные гимны </a:t>
            </a:r>
            <a:r>
              <a:rPr lang="ru-RU" sz="28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Христу как Богу</a:t>
            </a:r>
            <a:r>
              <a:rPr lang="ru-RU" sz="2800" dirty="0">
                <a:latin typeface="Bahnschrift Light Condensed" panose="020B0502040204020203" pitchFamily="34" charset="0"/>
              </a:rPr>
              <a:t>, а также приносить торжественную клятву, не призывавшую ни к каким злым целям, но лишь к тому, чтобы никогда не обманывать, не воровать, не изменять супругам, не лгать и не отступать от данной клятвы, когда наступит время выполнять её» </a:t>
            </a:r>
          </a:p>
          <a:p>
            <a:pPr marL="0" indent="0" algn="r">
              <a:lnSpc>
                <a:spcPct val="130000"/>
              </a:lnSpc>
              <a:spcBef>
                <a:spcPts val="2400"/>
              </a:spcBef>
              <a:buNone/>
            </a:pPr>
            <a:r>
              <a:rPr lang="ru-RU" sz="2400" b="1" dirty="0"/>
              <a:t>Плиний Младший</a:t>
            </a:r>
            <a:br>
              <a:rPr lang="ru-RU" sz="2400" b="1" dirty="0"/>
            </a:br>
            <a:r>
              <a:rPr lang="ru-RU" sz="2400" dirty="0"/>
              <a:t>«Письмо к императору Траяну» 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64ED02-8BAD-4586-B4C5-95A75089DD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8" y="733246"/>
            <a:ext cx="2119383" cy="2609490"/>
          </a:xfrm>
          <a:prstGeom prst="roundRect">
            <a:avLst>
              <a:gd name="adj" fmla="val 10562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8E9899-DA9C-4B0A-BAFC-539F179A02C4}"/>
              </a:ext>
            </a:extLst>
          </p:cNvPr>
          <p:cNvSpPr txBox="1"/>
          <p:nvPr/>
        </p:nvSpPr>
        <p:spPr>
          <a:xfrm>
            <a:off x="406798" y="3830931"/>
            <a:ext cx="2119383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Император Траян</a:t>
            </a:r>
            <a:br>
              <a:rPr lang="ru-RU" sz="2000" dirty="0"/>
            </a:br>
            <a:r>
              <a:rPr lang="ru-RU" sz="2000" dirty="0"/>
              <a:t>(53-117)</a:t>
            </a:r>
            <a:br>
              <a:rPr lang="ru-RU" sz="2000" dirty="0"/>
            </a:br>
            <a:r>
              <a:rPr lang="ru-RU" sz="1800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3152264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1" y="428605"/>
            <a:ext cx="8229600" cy="594631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lnSpc>
                <a:spcPct val="140000"/>
              </a:lnSpc>
              <a:buNone/>
            </a:pPr>
            <a:r>
              <a:rPr lang="ru-RU" sz="2900" dirty="0">
                <a:latin typeface="Bahnschrift Light Condensed" panose="020B0502040204020203" pitchFamily="34" charset="0"/>
              </a:rPr>
              <a:t>«Что выиграли афиняне, казнив Сократа? Голод и чума обрушились на них в наказание за их преступление. Что выиграли жители </a:t>
            </a:r>
            <a:r>
              <a:rPr lang="ru-RU" sz="2900" dirty="0" err="1">
                <a:latin typeface="Bahnschrift Light Condensed" panose="020B0502040204020203" pitchFamily="34" charset="0"/>
              </a:rPr>
              <a:t>Самоса</a:t>
            </a:r>
            <a:r>
              <a:rPr lang="ru-RU" sz="2900" dirty="0">
                <a:latin typeface="Bahnschrift Light Condensed" panose="020B0502040204020203" pitchFamily="34" charset="0"/>
              </a:rPr>
              <a:t>, предав сожжению дом Пифагора? В одно мгновение пески покрыли их землю. А что выиграли евреи, казнив своего мудрого Царя? Не вскоре ли после этого погибло их царство? Бог справедливо отомстил за этих трёх мудрых мужей: голод поразил Афины, море затопило </a:t>
            </a:r>
            <a:r>
              <a:rPr lang="ru-RU" sz="2900" dirty="0" err="1">
                <a:latin typeface="Bahnschrift Light Condensed" panose="020B0502040204020203" pitchFamily="34" charset="0"/>
              </a:rPr>
              <a:t>Самос</a:t>
            </a:r>
            <a:r>
              <a:rPr lang="ru-RU" sz="2900" dirty="0">
                <a:latin typeface="Bahnschrift Light Condensed" panose="020B0502040204020203" pitchFamily="34" charset="0"/>
              </a:rPr>
              <a:t>, а евреи, потерпевшие поражение и изгнанные из своей страны, живут в полном рассеянии. Но Сократ не погиб навеки — он продолжал жить в учении Платона. Пифагор не погиб навеки — он продолжал жить в статуе Геры. Не навеки погиб и мудрый Царь: Он продолжал жить в Своём учении».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400" b="1" dirty="0"/>
              <a:t>Мара Бар-Серапион </a:t>
            </a:r>
            <a:br>
              <a:rPr lang="ru-RU" sz="2400" b="1" dirty="0"/>
            </a:br>
            <a:r>
              <a:rPr lang="ru-RU" sz="2400" dirty="0"/>
              <a:t>(позднее 73 г. от Р.Х.)</a:t>
            </a:r>
            <a:br>
              <a:rPr lang="ru-RU" sz="2400" dirty="0"/>
            </a:br>
            <a:r>
              <a:rPr lang="ru-RU" sz="2400" dirty="0"/>
              <a:t>«Письмо к сыну»</a:t>
            </a:r>
          </a:p>
          <a:p>
            <a:pPr marL="0" indent="0">
              <a:buNone/>
            </a:pPr>
            <a:endParaRPr lang="ru-RU" sz="2400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27872" y="357166"/>
            <a:ext cx="5658929" cy="6035008"/>
          </a:xfrm>
        </p:spPr>
        <p:txBody>
          <a:bodyPr>
            <a:normAutofit lnSpcReduction="10000"/>
          </a:bodyPr>
          <a:lstStyle/>
          <a:p>
            <a:pPr marL="0" indent="0" algn="r">
              <a:lnSpc>
                <a:spcPct val="130000"/>
              </a:lnSpc>
              <a:buNone/>
            </a:pPr>
            <a:r>
              <a:rPr lang="ru-RU" sz="2400" dirty="0">
                <a:latin typeface="Bahnschrift Light Condensed" panose="020B0502040204020203" pitchFamily="34" charset="0"/>
              </a:rPr>
              <a:t>«Около этого времени жил </a:t>
            </a:r>
            <a:r>
              <a:rPr lang="ru-RU" sz="2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Иисус</a:t>
            </a:r>
            <a:r>
              <a:rPr lang="ru-RU" sz="2400" dirty="0">
                <a:latin typeface="Bahnschrift Light Condensed" panose="020B0502040204020203" pitchFamily="34" charset="0"/>
              </a:rPr>
              <a:t>, мудрый человек, если только справедливо назвать его человеком, ибо он совершал чудеса и был учителем мужей, радостно принимающих истину. Он привлёк к себе множество евреев и язычников. </a:t>
            </a:r>
            <a:r>
              <a:rPr lang="ru-RU" sz="2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Он был Христос</a:t>
            </a:r>
            <a:r>
              <a:rPr lang="ru-RU" sz="2400" dirty="0">
                <a:latin typeface="Bahnschrift Light Condensed" panose="020B0502040204020203" pitchFamily="34" charset="0"/>
              </a:rPr>
              <a:t>, и когда Пилат по наущению начальствующих среди нас осудил его на распятие, то любившие его сначала не отказались от него, ибо он </a:t>
            </a:r>
            <a:r>
              <a:rPr lang="ru-RU" sz="2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явился к ним живым на третий день</a:t>
            </a:r>
            <a:r>
              <a:rPr lang="ru-RU" sz="2400" dirty="0">
                <a:latin typeface="Bahnschrift Light Condensed" panose="020B0502040204020203" pitchFamily="34" charset="0"/>
              </a:rPr>
              <a:t>, согласно предсказаниям пророков, говоривших и об этих и о десяти тысячах других чудес, связанных с ним. Племя же христиан, получивших от него своё имя, живо и до сего дня»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200" dirty="0"/>
              <a:t>«Иудейские древности»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A3819A-255E-401B-834C-544DB4C1F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37" y="578246"/>
            <a:ext cx="2177850" cy="3258628"/>
          </a:xfrm>
          <a:prstGeom prst="roundRect">
            <a:avLst>
              <a:gd name="adj" fmla="val 13102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5A9695-D829-4999-B934-1F41B4019510}"/>
              </a:ext>
            </a:extLst>
          </p:cNvPr>
          <p:cNvSpPr txBox="1"/>
          <p:nvPr/>
        </p:nvSpPr>
        <p:spPr>
          <a:xfrm>
            <a:off x="457199" y="4244999"/>
            <a:ext cx="21778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000" dirty="0"/>
              <a:t>Иосиф Флавий </a:t>
            </a:r>
            <a:br>
              <a:rPr lang="ru-RU" sz="2000" dirty="0"/>
            </a:br>
            <a:r>
              <a:rPr lang="ru-RU" sz="2000" dirty="0"/>
              <a:t>(37 - </a:t>
            </a:r>
            <a:r>
              <a:rPr lang="ru-RU" sz="2000" dirty="0" err="1"/>
              <a:t>ок</a:t>
            </a:r>
            <a:r>
              <a:rPr lang="ru-RU" sz="2000" dirty="0"/>
              <a:t>. 100)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2B334DE-07F6-4170-9796-F943AE10F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03849"/>
            <a:ext cx="7886700" cy="5573114"/>
          </a:xfrm>
        </p:spPr>
        <p:txBody>
          <a:bodyPr/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Варианты объяснения воскресения Христа</a:t>
            </a:r>
          </a:p>
          <a:p>
            <a:pPr marL="0" indent="0" algn="ct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Мифы и философия</a:t>
            </a:r>
          </a:p>
          <a:p>
            <a:pPr marL="0" indent="0" algn="ctr">
              <a:lnSpc>
                <a:spcPct val="120000"/>
              </a:lnSpc>
              <a:spcBef>
                <a:spcPts val="1200"/>
              </a:spcBef>
              <a:buNone/>
            </a:pPr>
            <a:r>
              <a:rPr lang="ru-RU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Обман со </a:t>
            </a:r>
            <a:r>
              <a:rPr lang="ru-RU" sz="3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стороны апостолов</a:t>
            </a:r>
            <a:endParaRPr lang="ru-RU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Обморок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980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2191942-B8D6-4DDA-8B40-DB2D6971D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81487"/>
            <a:ext cx="7886700" cy="5495476"/>
          </a:xfrm>
        </p:spPr>
        <p:txBody>
          <a:bodyPr/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2800" baseline="30000" dirty="0">
                <a:latin typeface="Bahnschrift Light Condensed" panose="020B0502040204020203" pitchFamily="34" charset="0"/>
              </a:rPr>
              <a:t>11 </a:t>
            </a:r>
            <a:r>
              <a:rPr lang="ru-RU" sz="2800" dirty="0">
                <a:latin typeface="Bahnschrift Light Condensed" panose="020B0502040204020203" pitchFamily="34" charset="0"/>
              </a:rPr>
              <a:t>И сказал Бог: </a:t>
            </a:r>
            <a:r>
              <a:rPr lang="ru-RU" sz="28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да произрастит земля </a:t>
            </a:r>
            <a:r>
              <a:rPr lang="ru-RU" sz="2800" dirty="0">
                <a:latin typeface="Bahnschrift Light Condensed" panose="020B0502040204020203" pitchFamily="34" charset="0"/>
              </a:rPr>
              <a:t>зелень, траву, сеющую семя [по роду и по подобию ее, и] дерево плодовитое, приносящее по роду своему плод, в котором семя его на земле. И стало так. </a:t>
            </a:r>
            <a:br>
              <a:rPr lang="ru-RU" sz="2800" dirty="0">
                <a:latin typeface="Bahnschrift Light Condensed" panose="020B0502040204020203" pitchFamily="34" charset="0"/>
              </a:rPr>
            </a:br>
            <a:r>
              <a:rPr lang="ru-RU" sz="2800" baseline="30000" dirty="0">
                <a:latin typeface="Bahnschrift Light Condensed" panose="020B0502040204020203" pitchFamily="34" charset="0"/>
              </a:rPr>
              <a:t>12 </a:t>
            </a:r>
            <a:r>
              <a:rPr lang="ru-RU" sz="2800" dirty="0">
                <a:latin typeface="Bahnschrift Light Condensed" panose="020B0502040204020203" pitchFamily="34" charset="0"/>
              </a:rPr>
              <a:t>И </a:t>
            </a:r>
            <a:r>
              <a:rPr lang="ru-RU" sz="28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произвела земля </a:t>
            </a:r>
            <a:r>
              <a:rPr lang="ru-RU" sz="2800" dirty="0">
                <a:latin typeface="Bahnschrift Light Condensed" panose="020B0502040204020203" pitchFamily="34" charset="0"/>
              </a:rPr>
              <a:t>зелень, траву, сеющую семя по роду [и по подобию] ее, и дерево [плодовитое], приносящее плод, в котором семя его по роду его [на земле]. И увидел Бог, что это хорошо. </a:t>
            </a:r>
            <a:br>
              <a:rPr lang="ru-RU" sz="2800" dirty="0">
                <a:latin typeface="Bahnschrift Light Condensed" panose="020B0502040204020203" pitchFamily="34" charset="0"/>
              </a:rPr>
            </a:br>
            <a:r>
              <a:rPr lang="ru-RU" sz="2800" baseline="30000" dirty="0">
                <a:latin typeface="Bahnschrift Light Condensed" panose="020B0502040204020203" pitchFamily="34" charset="0"/>
              </a:rPr>
              <a:t>13 </a:t>
            </a:r>
            <a:r>
              <a:rPr lang="ru-RU" sz="2800" dirty="0">
                <a:latin typeface="Bahnschrift Light Condensed" panose="020B0502040204020203" pitchFamily="34" charset="0"/>
              </a:rPr>
              <a:t>И был вечер, и было утро: </a:t>
            </a:r>
            <a:r>
              <a:rPr lang="ru-RU" sz="28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день третий.</a:t>
            </a:r>
            <a:endParaRPr lang="ru-RU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519520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5400D8B-1B8C-4AD7-B86A-94CA53A0D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4354" y="767750"/>
            <a:ext cx="5590995" cy="5107288"/>
          </a:xfrm>
        </p:spPr>
        <p:txBody>
          <a:bodyPr/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«Александрийский еврей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Филон</a:t>
            </a:r>
            <a:r>
              <a:rPr lang="ru-RU" sz="3200" dirty="0">
                <a:latin typeface="Bahnschrift Light Condensed" panose="020B0502040204020203" pitchFamily="34" charset="0"/>
              </a:rPr>
              <a:t>, который жил еще в 40-м году нашего летосчисления, правда, глубоким уже стариком, был настоящим отцом христианства, а римский стоик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Сенека</a:t>
            </a:r>
            <a:r>
              <a:rPr lang="ru-RU" sz="3200" dirty="0">
                <a:latin typeface="Bahnschrift Light Condensed" panose="020B0502040204020203" pitchFamily="34" charset="0"/>
              </a:rPr>
              <a:t> был, так сказать, его дядей». 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dirty="0"/>
              <a:t>«Бруно Бауэр и раннее христианство»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3AE091-4FB9-49B9-B2E5-B433DD46FA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42" y="879320"/>
            <a:ext cx="2425845" cy="3640922"/>
          </a:xfrm>
          <a:prstGeom prst="roundRect">
            <a:avLst>
              <a:gd name="adj" fmla="val 12755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35E246-28CC-45D9-B590-99256D31C82B}"/>
              </a:ext>
            </a:extLst>
          </p:cNvPr>
          <p:cNvSpPr txBox="1"/>
          <p:nvPr/>
        </p:nvSpPr>
        <p:spPr>
          <a:xfrm>
            <a:off x="362942" y="4960991"/>
            <a:ext cx="24258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Фридрих Энгельс </a:t>
            </a:r>
            <a:br>
              <a:rPr lang="ru-RU" sz="2000" dirty="0"/>
            </a:br>
            <a:r>
              <a:rPr lang="ru-RU" sz="2000" dirty="0"/>
              <a:t>(1820-1895)</a:t>
            </a:r>
          </a:p>
        </p:txBody>
      </p:sp>
    </p:spTree>
    <p:extLst>
      <p:ext uri="{BB962C8B-B14F-4D97-AF65-F5344CB8AC3E}">
        <p14:creationId xmlns:p14="http://schemas.microsoft.com/office/powerpoint/2010/main" val="730095472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609053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000" dirty="0">
                <a:latin typeface="Bahnschrift Light Condensed" panose="020B0502040204020203" pitchFamily="34" charset="0"/>
              </a:rPr>
              <a:t>«</a:t>
            </a:r>
            <a:r>
              <a:rPr lang="ru-RU" sz="30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Предположение, что апостолы были обманщиками</a:t>
            </a:r>
            <a:r>
              <a:rPr lang="ru-RU" sz="3000" dirty="0">
                <a:latin typeface="Bahnschrift Light Condensed" panose="020B0502040204020203" pitchFamily="34" charset="0"/>
              </a:rPr>
              <a:t>, нелепо. Продолжим его до конца, представим себе, как эти двенадцать человек собираются после смерти И. Х. и сговариваются сказать, что Он воскрес. Они бросали этим вызов всем властям. Сердца человеческие удивительно склонны к легкомыслию, к переменчивости, к обещаниям, к богатствам, так что если бы хоть один из них признался во лжи из-за этих приманок, не говоря уж о темницах, пытках и смерти, они бы погибли».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b="1" dirty="0"/>
              <a:t>Б. Паскаль</a:t>
            </a:r>
            <a:br>
              <a:rPr lang="ru-RU" sz="2400" dirty="0"/>
            </a:br>
            <a:r>
              <a:rPr lang="ru-RU" sz="2400" dirty="0"/>
              <a:t>«Мысли»</a:t>
            </a:r>
            <a:endParaRPr lang="en-US" sz="2400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3288F9C-5CBC-4BAF-B8CA-8855921DFA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949" y="223118"/>
            <a:ext cx="4405745" cy="570323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9B3A17-3DA9-49F2-BD16-33E97B4AFD1F}"/>
              </a:ext>
            </a:extLst>
          </p:cNvPr>
          <p:cNvSpPr txBox="1"/>
          <p:nvPr/>
        </p:nvSpPr>
        <p:spPr>
          <a:xfrm>
            <a:off x="1181817" y="6167887"/>
            <a:ext cx="61420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Караваджо</a:t>
            </a:r>
            <a:r>
              <a:rPr lang="ru-RU" sz="2000" dirty="0"/>
              <a:t>. Распятие святого Петра</a:t>
            </a:r>
          </a:p>
        </p:txBody>
      </p:sp>
    </p:spTree>
    <p:extLst>
      <p:ext uri="{BB962C8B-B14F-4D97-AF65-F5344CB8AC3E}">
        <p14:creationId xmlns:p14="http://schemas.microsoft.com/office/powerpoint/2010/main" val="3818506078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09FBF17-8C05-4355-A18E-A44CC645B4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096" y="612476"/>
            <a:ext cx="6514898" cy="497789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9EC4FF-FF01-4F71-9487-D34E6C70616B}"/>
              </a:ext>
            </a:extLst>
          </p:cNvPr>
          <p:cNvSpPr txBox="1"/>
          <p:nvPr/>
        </p:nvSpPr>
        <p:spPr>
          <a:xfrm>
            <a:off x="1173192" y="5986732"/>
            <a:ext cx="652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/>
              <a:t>Мурильо</a:t>
            </a:r>
            <a:r>
              <a:rPr lang="ru-RU" b="1" dirty="0"/>
              <a:t>.</a:t>
            </a:r>
            <a:r>
              <a:rPr lang="ru-RU" dirty="0"/>
              <a:t> Мученичество св. Андрея</a:t>
            </a:r>
          </a:p>
        </p:txBody>
      </p:sp>
    </p:spTree>
    <p:extLst>
      <p:ext uri="{BB962C8B-B14F-4D97-AF65-F5344CB8AC3E}">
        <p14:creationId xmlns:p14="http://schemas.microsoft.com/office/powerpoint/2010/main" val="478819418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9B328AD-DF62-45CF-B688-7A7E5CA24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35180"/>
            <a:ext cx="7886700" cy="4351338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20000"/>
              </a:lnSpc>
              <a:spcAft>
                <a:spcPts val="800"/>
              </a:spcAft>
              <a:buNone/>
            </a:pPr>
            <a:r>
              <a:rPr lang="ru-RU" sz="3600" dirty="0"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«Итак пришли воины, и у первого перебили голени, и у другого, распятого с Ним. Но, придя к Иисусу, как увидели Его уже умершим, не перебили у Него голеней, но один из воинов копьем пронзил Ему ребра, и тотчас истекла кровь и вода».</a:t>
            </a:r>
          </a:p>
          <a:p>
            <a:pPr marL="0" indent="0" algn="r">
              <a:buNone/>
            </a:pPr>
            <a:r>
              <a:rPr lang="ru-RU" sz="2400" dirty="0"/>
              <a:t>Ин. 19, 32-34</a:t>
            </a:r>
          </a:p>
        </p:txBody>
      </p:sp>
    </p:spTree>
    <p:extLst>
      <p:ext uri="{BB962C8B-B14F-4D97-AF65-F5344CB8AC3E}">
        <p14:creationId xmlns:p14="http://schemas.microsoft.com/office/powerpoint/2010/main" val="3832824751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9B328AD-DF62-45CF-B688-7A7E5CA24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35180"/>
            <a:ext cx="7886700" cy="4351338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20000"/>
              </a:lnSpc>
              <a:spcAft>
                <a:spcPts val="800"/>
              </a:spcAft>
              <a:buNone/>
            </a:pPr>
            <a:r>
              <a:rPr lang="ru-RU" sz="3600" dirty="0"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«Итак пришли воины, и у первого перебили голени, и у другого, распятого с Ним. Но, придя к Иисусу, как увидели Его уже умершим, </a:t>
            </a:r>
            <a:r>
              <a:rPr lang="ru-RU" sz="3600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перебили у Него голеней</a:t>
            </a:r>
            <a:r>
              <a:rPr lang="ru-RU" sz="3600" dirty="0"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но один из воинов копьем пронзил Ему ребра, и тотчас истекла кровь и вода».</a:t>
            </a:r>
          </a:p>
          <a:p>
            <a:pPr marL="0" indent="0" algn="r">
              <a:buNone/>
            </a:pPr>
            <a:r>
              <a:rPr lang="ru-RU" sz="2400" dirty="0"/>
              <a:t>Ин. 19, 32-34</a:t>
            </a:r>
          </a:p>
        </p:txBody>
      </p:sp>
    </p:spTree>
    <p:extLst>
      <p:ext uri="{BB962C8B-B14F-4D97-AF65-F5344CB8AC3E}">
        <p14:creationId xmlns:p14="http://schemas.microsoft.com/office/powerpoint/2010/main" val="848448436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9B328AD-DF62-45CF-B688-7A7E5CA24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35180"/>
            <a:ext cx="7886700" cy="4351338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20000"/>
              </a:lnSpc>
              <a:spcAft>
                <a:spcPts val="800"/>
              </a:spcAft>
              <a:buNone/>
            </a:pPr>
            <a:r>
              <a:rPr lang="ru-RU" sz="3600" dirty="0"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«Итак пришли воины, и у первого перебили голени, и у другого, распятого с Ним. Но, придя к Иисусу, как увидели Его уже умершим, не перебили у Него голеней, но один из воинов копьем </a:t>
            </a:r>
            <a:r>
              <a:rPr lang="ru-RU" sz="3600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пронзил Ему ребра</a:t>
            </a:r>
            <a:r>
              <a:rPr lang="ru-RU" sz="3600" dirty="0"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и тотчас истекла кровь и вода».</a:t>
            </a:r>
          </a:p>
          <a:p>
            <a:pPr marL="0" indent="0" algn="r">
              <a:buNone/>
            </a:pPr>
            <a:r>
              <a:rPr lang="ru-RU" sz="2400" dirty="0"/>
              <a:t>Ин. 19, 32-34</a:t>
            </a:r>
          </a:p>
        </p:txBody>
      </p:sp>
    </p:spTree>
    <p:extLst>
      <p:ext uri="{BB962C8B-B14F-4D97-AF65-F5344CB8AC3E}">
        <p14:creationId xmlns:p14="http://schemas.microsoft.com/office/powerpoint/2010/main" val="3448613849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9B328AD-DF62-45CF-B688-7A7E5CA24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35180"/>
            <a:ext cx="7886700" cy="4351338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20000"/>
              </a:lnSpc>
              <a:spcAft>
                <a:spcPts val="800"/>
              </a:spcAft>
              <a:buNone/>
            </a:pPr>
            <a:r>
              <a:rPr lang="ru-RU" sz="3600" dirty="0"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«Итак пришли воины, и у первого перебили голени, и у другого, распятого с Ним. Но, придя к Иисусу, как увидели Его уже умершим, не перебили у Него голеней, но один из воинов копьем пронзил Ему ребра, и тотчас </a:t>
            </a:r>
            <a:r>
              <a:rPr lang="ru-RU" sz="3600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истекла кровь и вода</a:t>
            </a:r>
            <a:r>
              <a:rPr lang="ru-RU" sz="3600" dirty="0"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</a:p>
          <a:p>
            <a:pPr marL="0" indent="0" algn="r">
              <a:buNone/>
            </a:pPr>
            <a:r>
              <a:rPr lang="ru-RU" sz="2400" dirty="0"/>
              <a:t>Ин. 19, 32-34</a:t>
            </a:r>
          </a:p>
        </p:txBody>
      </p:sp>
    </p:spTree>
    <p:extLst>
      <p:ext uri="{BB962C8B-B14F-4D97-AF65-F5344CB8AC3E}">
        <p14:creationId xmlns:p14="http://schemas.microsoft.com/office/powerpoint/2010/main" val="1753790028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9C85A87-42A1-4E75-ACA4-AE50EC995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741872"/>
            <a:ext cx="7886700" cy="5667554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spcAft>
                <a:spcPts val="800"/>
              </a:spcAft>
              <a:buNone/>
            </a:pPr>
            <a:r>
              <a:rPr lang="ru-RU" sz="2700" dirty="0"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«В первый же день недели Мария Магдалина приходит ко гробу рано, когда было еще темно, и видит, что камень отвален от гроба. Итак, бежит и приходит к Симону Петру и к другому ученику, которого любил Иисус, и говорит им: унесли Господа из гроба, и не знаем, где положили Его. Тотчас вышел Петр и другой ученик, и пошли ко гробу. Они побежали оба вместе; но другой ученик бежал скорее Петра, и пришел ко гробу первый. И, наклонившись, увидел </a:t>
            </a:r>
            <a:r>
              <a:rPr lang="ru-RU" sz="2700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лежащие пелены</a:t>
            </a:r>
            <a:r>
              <a:rPr lang="ru-RU" sz="2700" dirty="0"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но не вошел во гроб.</a:t>
            </a:r>
            <a:r>
              <a:rPr lang="ru-RU" sz="2700" dirty="0">
                <a:effectLst/>
                <a:latin typeface="Bahnschrift Light Condensed" panose="020B0502040204020203" pitchFamily="34" charset="0"/>
                <a:ea typeface="Calibri" panose="020F0502020204030204" pitchFamily="34" charset="0"/>
              </a:rPr>
              <a:t> Вслед за ним приходит Симон Петр, и входит во гроб, и видит одни пелены лежащие»</a:t>
            </a:r>
          </a:p>
          <a:p>
            <a:pPr marL="0" indent="0" algn="r">
              <a:lnSpc>
                <a:spcPct val="120000"/>
              </a:lnSpc>
              <a:spcAft>
                <a:spcPts val="800"/>
              </a:spcAft>
              <a:buNone/>
            </a:pPr>
            <a:r>
              <a:rPr lang="ru-RU" sz="2400" dirty="0"/>
              <a:t>Ин. 20, 1-6</a:t>
            </a:r>
          </a:p>
        </p:txBody>
      </p:sp>
    </p:spTree>
    <p:extLst>
      <p:ext uri="{BB962C8B-B14F-4D97-AF65-F5344CB8AC3E}">
        <p14:creationId xmlns:p14="http://schemas.microsoft.com/office/powerpoint/2010/main" val="760795832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78D3CA-EE33-4BB9-B874-985B4720D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319" y="5863206"/>
            <a:ext cx="5995359" cy="652791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Туринская плащаница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5671B02-49D7-4515-B12A-5C0DE4E249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638" y="342003"/>
            <a:ext cx="3020723" cy="5242104"/>
          </a:xfrm>
        </p:spPr>
      </p:pic>
    </p:spTree>
    <p:extLst>
      <p:ext uri="{BB962C8B-B14F-4D97-AF65-F5344CB8AC3E}">
        <p14:creationId xmlns:p14="http://schemas.microsoft.com/office/powerpoint/2010/main" val="3686352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99071" y="476672"/>
            <a:ext cx="7487729" cy="5993139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dirty="0"/>
              <a:t>Возникновение жизни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2800" dirty="0">
                <a:latin typeface="Bahnschrift Light Condensed" panose="020B0502040204020203" pitchFamily="34" charset="0"/>
              </a:rPr>
              <a:t>«Мы вынуждены признать, что не можем дать точного определения, что же такое жизнь, и не можем сказать, как и когда она возникла»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2800" dirty="0">
                <a:latin typeface="Bahnschrift Light Condensed" panose="020B0502040204020203" pitchFamily="34" charset="0"/>
              </a:rPr>
              <a:t>«Вопреки бытующим представлениям, наука не в состоянии опровергнуть идею о божественном происхождении Вселенной… Наука никогда не сможет ни доказать, ни опровергнуть эту концепцию» 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b="1" dirty="0"/>
              <a:t>Тейлор Д., Грин Н., Стаут У. </a:t>
            </a:r>
            <a:br>
              <a:rPr lang="ru-RU" sz="2400" b="1" dirty="0"/>
            </a:br>
            <a:r>
              <a:rPr lang="ru-RU" sz="2400" i="1" dirty="0"/>
              <a:t>«</a:t>
            </a:r>
            <a:r>
              <a:rPr lang="ru-RU" sz="2400" dirty="0"/>
              <a:t>Биология: В 3 т.».</a:t>
            </a:r>
          </a:p>
          <a:p>
            <a:endParaRPr lang="ru-RU" sz="2800" dirty="0"/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730CE84F-441E-41E9-9CFF-EC0ABC4508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433797"/>
            <a:ext cx="7886700" cy="3651250"/>
          </a:xfrm>
        </p:spPr>
      </p:pic>
    </p:spTree>
    <p:extLst>
      <p:ext uri="{BB962C8B-B14F-4D97-AF65-F5344CB8AC3E}">
        <p14:creationId xmlns:p14="http://schemas.microsoft.com/office/powerpoint/2010/main" val="1038208367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69A267C-9C89-487D-91C0-432A005C7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86596"/>
            <a:ext cx="7886700" cy="5590367"/>
          </a:xfrm>
        </p:spPr>
        <p:txBody>
          <a:bodyPr/>
          <a:lstStyle/>
          <a:p>
            <a:r>
              <a:rPr lang="ru-RU" dirty="0"/>
              <a:t>Льняное полотно размером 4,37 на 1,11 метра</a:t>
            </a:r>
          </a:p>
        </p:txBody>
      </p:sp>
    </p:spTree>
    <p:extLst>
      <p:ext uri="{BB962C8B-B14F-4D97-AF65-F5344CB8AC3E}">
        <p14:creationId xmlns:p14="http://schemas.microsoft.com/office/powerpoint/2010/main" val="1886278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66226" y="1356504"/>
            <a:ext cx="5029200" cy="3120606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Второе начало термодинамики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«Энтропия изолированной системы не может уменьшаться»</a:t>
            </a:r>
            <a:r>
              <a:rPr lang="en-US" sz="3600" dirty="0">
                <a:latin typeface="Bahnschrift Light Condensed" panose="020B0502040204020203" pitchFamily="34" charset="0"/>
              </a:rPr>
              <a:t>.</a:t>
            </a: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78ED836-FC82-433C-9CCF-C6C65771E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69" y="1356503"/>
            <a:ext cx="2851426" cy="3491542"/>
          </a:xfrm>
          <a:prstGeom prst="roundRect">
            <a:avLst>
              <a:gd name="adj" fmla="val 10011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3BE816-2233-47D8-ACC5-473E724C785B}"/>
              </a:ext>
            </a:extLst>
          </p:cNvPr>
          <p:cNvSpPr txBox="1"/>
          <p:nvPr/>
        </p:nvSpPr>
        <p:spPr>
          <a:xfrm>
            <a:off x="375070" y="5179610"/>
            <a:ext cx="28514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Людвиг Больцман</a:t>
            </a:r>
          </a:p>
          <a:p>
            <a:pPr algn="ctr"/>
            <a:r>
              <a:rPr lang="ru-RU" sz="2000" dirty="0"/>
              <a:t>(1844-1906) </a:t>
            </a:r>
          </a:p>
        </p:txBody>
      </p:sp>
    </p:spTree>
    <p:extLst>
      <p:ext uri="{BB962C8B-B14F-4D97-AF65-F5344CB8AC3E}">
        <p14:creationId xmlns:p14="http://schemas.microsoft.com/office/powerpoint/2010/main" val="4299848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4B720BE-17F3-4FB1-9D2D-1524819D4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52090"/>
            <a:ext cx="7886700" cy="5771071"/>
          </a:xfrm>
        </p:spPr>
        <p:txBody>
          <a:bodyPr/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«Когда законы термодинамики применяются к живым организмам, возникает проблема. Одним из основных свойств жизни является ее высокая степень упорядоченности, поэтому, когда организм развивается или размножается, порядок увеличивается. Это </a:t>
            </a:r>
            <a:r>
              <a:rPr lang="ru-RU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противоположно заявкам второго закона</a:t>
            </a:r>
            <a:r>
              <a:rPr lang="ru-RU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Рост зародыша, образование молекулы ДНК, появление нового вида и возрастающее развитие биосферы в целом - все это примеры увеличения порядка и уменьшения энтропии»</a:t>
            </a:r>
          </a:p>
          <a:p>
            <a:pPr marL="0" indent="0" algn="r">
              <a:spcBef>
                <a:spcPts val="2400"/>
              </a:spcBef>
              <a:buNone/>
            </a:pPr>
            <a:r>
              <a:rPr lang="ru-RU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Пол Дэвис</a:t>
            </a:r>
            <a:br>
              <a:rPr lang="ru-RU" sz="2400" dirty="0"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«Пятое чудо»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61175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A198A7E-E43A-4127-BAE8-6779F4801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453" y="2812210"/>
            <a:ext cx="8229600" cy="25538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 – </a:t>
            </a:r>
            <a:r>
              <a:rPr lang="ru-RU" dirty="0"/>
              <a:t>число состояний, характеризующее энтропию.</a:t>
            </a:r>
          </a:p>
          <a:p>
            <a:pPr marL="0" indent="0">
              <a:buNone/>
            </a:pPr>
            <a:r>
              <a:rPr lang="ru-RU" dirty="0"/>
              <a:t>Для </a:t>
            </a:r>
            <a:r>
              <a:rPr lang="en-US" dirty="0"/>
              <a:t>I</a:t>
            </a:r>
            <a:r>
              <a:rPr lang="ru-RU" dirty="0"/>
              <a:t> </a:t>
            </a:r>
            <a:r>
              <a:rPr lang="en-US" dirty="0"/>
              <a:t>    W=6 (12-34, 13-24, 14-23, 23-14, 24-13, 34-12)</a:t>
            </a:r>
          </a:p>
          <a:p>
            <a:pPr marL="0" indent="0">
              <a:buNone/>
            </a:pPr>
            <a:r>
              <a:rPr lang="ru-RU" dirty="0"/>
              <a:t>Для </a:t>
            </a:r>
            <a:r>
              <a:rPr lang="en-US" dirty="0"/>
              <a:t>II    W=4 (1-234, 2-134, 3-124, 4-123)</a:t>
            </a:r>
          </a:p>
          <a:p>
            <a:pPr marL="0" indent="0">
              <a:buNone/>
            </a:pPr>
            <a:r>
              <a:rPr lang="ru-RU" dirty="0"/>
              <a:t>Для </a:t>
            </a:r>
            <a:r>
              <a:rPr lang="en-US" dirty="0"/>
              <a:t>IV   W=1</a:t>
            </a:r>
          </a:p>
          <a:p>
            <a:endParaRPr lang="en-US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8B1722-78AD-4A3F-9B7F-6C1DD0BA8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390" y="849487"/>
            <a:ext cx="7734960" cy="163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4149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5C814EFD-6F47-4800-B646-7ACF1C92A1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54" y="2264566"/>
            <a:ext cx="7886700" cy="2904112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4656B1-4D66-40D2-BA9F-87AB250FE216}"/>
              </a:ext>
            </a:extLst>
          </p:cNvPr>
          <p:cNvSpPr txBox="1"/>
          <p:nvPr/>
        </p:nvSpPr>
        <p:spPr>
          <a:xfrm>
            <a:off x="1276709" y="992038"/>
            <a:ext cx="6159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Демон Максвелла</a:t>
            </a:r>
          </a:p>
        </p:txBody>
      </p:sp>
    </p:spTree>
    <p:extLst>
      <p:ext uri="{BB962C8B-B14F-4D97-AF65-F5344CB8AC3E}">
        <p14:creationId xmlns:p14="http://schemas.microsoft.com/office/powerpoint/2010/main" val="14776203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1" y="285729"/>
            <a:ext cx="8229600" cy="608919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600" dirty="0"/>
              <a:t>Проблемы: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2700" dirty="0">
                <a:latin typeface="Bahnschrift Light Condensed" panose="020B0502040204020203" pitchFamily="34" charset="0"/>
              </a:rPr>
              <a:t>1. </a:t>
            </a:r>
            <a:r>
              <a:rPr lang="ru-RU" sz="2700" dirty="0" err="1">
                <a:latin typeface="Bahnschrift Light Condensed" panose="020B0502040204020203" pitchFamily="34" charset="0"/>
              </a:rPr>
              <a:t>Опаринский</a:t>
            </a:r>
            <a:r>
              <a:rPr lang="ru-RU" sz="2700" dirty="0">
                <a:latin typeface="Bahnschrift Light Condensed" panose="020B0502040204020203" pitchFamily="34" charset="0"/>
              </a:rPr>
              <a:t> «первичный бульон» даже теоретически не мог быть источником пищи для «первичной жизни», т. к. является конечным, </a:t>
            </a:r>
            <a:r>
              <a:rPr lang="ru-RU" sz="2700" i="1" dirty="0" err="1">
                <a:latin typeface="Bahnschrift Light Condensed" panose="020B0502040204020203" pitchFamily="34" charset="0"/>
              </a:rPr>
              <a:t>исчерпаемым</a:t>
            </a:r>
            <a:r>
              <a:rPr lang="ru-RU" sz="2700" dirty="0">
                <a:latin typeface="Bahnschrift Light Condensed" panose="020B0502040204020203" pitchFamily="34" charset="0"/>
              </a:rPr>
              <a:t> ресурсом.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2700" dirty="0">
                <a:latin typeface="Bahnschrift Light Condensed" panose="020B0502040204020203" pitchFamily="34" charset="0"/>
              </a:rPr>
              <a:t>2. Сложные молекулы полимерных органических соединений крайне неустойчивы, и их распад преобладает над синтезом.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2700" dirty="0">
                <a:latin typeface="Bahnschrift Light Condensed" panose="020B0502040204020203" pitchFamily="34" charset="0"/>
              </a:rPr>
              <a:t>3. Спонтанно возникшая молекула ДНК (даже если пренебречь близкой к нулевой вероятностью такого события) не будет нести информации о структуре гипотетической </a:t>
            </a:r>
            <a:r>
              <a:rPr lang="ru-RU" sz="2700" dirty="0" err="1">
                <a:latin typeface="Bahnschrift Light Condensed" panose="020B0502040204020203" pitchFamily="34" charset="0"/>
              </a:rPr>
              <a:t>протоклетки</a:t>
            </a:r>
            <a:r>
              <a:rPr lang="ru-RU" sz="2700" dirty="0">
                <a:latin typeface="Bahnschrift Light Condensed" panose="020B0502040204020203" pitchFamily="34" charset="0"/>
              </a:rPr>
              <a:t> и, следовательно, останется совершенно бесполезной с точки зрения биохимической эволюции структурой. </a:t>
            </a:r>
          </a:p>
        </p:txBody>
      </p:sp>
    </p:spTree>
    <p:extLst>
      <p:ext uri="{BB962C8B-B14F-4D97-AF65-F5344CB8AC3E}">
        <p14:creationId xmlns:p14="http://schemas.microsoft.com/office/powerpoint/2010/main" val="34046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19577" y="1127341"/>
            <a:ext cx="5167224" cy="5697559"/>
          </a:xfrm>
        </p:spPr>
        <p:txBody>
          <a:bodyPr>
            <a:normAutofit fontScale="92500"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«Но ты, как бы на горе Синай, оставив внизу многочисленный народ, и превысив других разумением, усиливаешься с великим Моисеем войти в тот мрак созерцания тайн, в котором был он, и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видел</a:t>
            </a:r>
            <a:r>
              <a:rPr lang="ru-RU" sz="3600" dirty="0">
                <a:latin typeface="Bahnschrift Light Condensed" panose="020B0502040204020203" pitchFamily="34" charset="0"/>
              </a:rPr>
              <a:t> незримое, слышал неизглаголанное словом» 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400" dirty="0"/>
              <a:t>«О </a:t>
            </a:r>
            <a:r>
              <a:rPr lang="ru-RU" sz="2400" dirty="0" err="1"/>
              <a:t>Шестодневе</a:t>
            </a:r>
            <a:r>
              <a:rPr lang="ru-RU" sz="2400" dirty="0"/>
              <a:t>»</a:t>
            </a:r>
          </a:p>
        </p:txBody>
      </p:sp>
      <p:pic>
        <p:nvPicPr>
          <p:cNvPr id="1026" name="Picture 2" descr="Святитель Григорий, епископ Нисский / Патриархия.ru">
            <a:extLst>
              <a:ext uri="{FF2B5EF4-FFF2-40B4-BE49-F238E27FC236}">
                <a16:creationId xmlns:a16="http://schemas.microsoft.com/office/drawing/2014/main" id="{442F0C45-4AA4-4A06-8B57-6B44D24F7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312021"/>
            <a:ext cx="2551877" cy="3605032"/>
          </a:xfrm>
          <a:prstGeom prst="roundRect">
            <a:avLst>
              <a:gd name="adj" fmla="val 1193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835934-054B-4548-A103-3A754982742D}"/>
              </a:ext>
            </a:extLst>
          </p:cNvPr>
          <p:cNvSpPr txBox="1"/>
          <p:nvPr/>
        </p:nvSpPr>
        <p:spPr>
          <a:xfrm>
            <a:off x="345057" y="5331923"/>
            <a:ext cx="26640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 err="1"/>
              <a:t>Свт</a:t>
            </a:r>
            <a:r>
              <a:rPr lang="ru-RU" sz="2000" dirty="0"/>
              <a:t>. Григорий Нисский</a:t>
            </a:r>
            <a:br>
              <a:rPr lang="ru-RU" sz="2000" dirty="0"/>
            </a:br>
            <a:r>
              <a:rPr lang="ru-RU" sz="2000" dirty="0"/>
              <a:t>(ок.335-394)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624585-B36E-4AED-AA8D-26BF2BDA9821}"/>
              </a:ext>
            </a:extLst>
          </p:cNvPr>
          <p:cNvSpPr txBox="1"/>
          <p:nvPr/>
        </p:nvSpPr>
        <p:spPr>
          <a:xfrm>
            <a:off x="345057" y="353683"/>
            <a:ext cx="8203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Происхождение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1" y="428605"/>
            <a:ext cx="8229600" cy="569755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4. </a:t>
            </a:r>
            <a:r>
              <a:rPr lang="ru-RU" sz="3600" i="1" dirty="0">
                <a:latin typeface="Bahnschrift Light Condensed" panose="020B0502040204020203" pitchFamily="34" charset="0"/>
              </a:rPr>
              <a:t>Автономное существование</a:t>
            </a:r>
            <a:r>
              <a:rPr lang="ru-RU" sz="3600" dirty="0">
                <a:latin typeface="Bahnschrift Light Condensed" panose="020B0502040204020203" pitchFamily="34" charset="0"/>
              </a:rPr>
              <a:t> ДНК и РНК невозможно – они нуждаются в сложнейшей системе белков, т.е. в клетке.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5. Жизнь скорее всего появляется сразу на уровне отлаженных экосистем, а не отдельных особей или популяций.</a:t>
            </a:r>
          </a:p>
        </p:txBody>
      </p:sp>
    </p:spTree>
    <p:extLst>
      <p:ext uri="{BB962C8B-B14F-4D97-AF65-F5344CB8AC3E}">
        <p14:creationId xmlns:p14="http://schemas.microsoft.com/office/powerpoint/2010/main" val="116615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ECD7411-45FE-40D2-90CB-6DE2D5394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588" y="819284"/>
            <a:ext cx="4926761" cy="5219431"/>
          </a:xfrm>
        </p:spPr>
        <p:txBody>
          <a:bodyPr>
            <a:normAutofit lnSpcReduction="10000"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«В некотором смысле, возникновение жизни представляется сейчас </a:t>
            </a:r>
            <a:r>
              <a:rPr lang="ru-RU" sz="3200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почти чудом</a:t>
            </a:r>
            <a:r>
              <a:rPr lang="ru-RU" sz="32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, ведь для того, чтобы начался этот процесс, необходимо было выполнить так много условий». 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400" dirty="0">
                <a:effectLst/>
                <a:ea typeface="Times New Roman" panose="02020603050405020304" pitchFamily="18" charset="0"/>
              </a:rPr>
              <a:t>«Жизнь как она есть: </a:t>
            </a:r>
            <a:br>
              <a:rPr lang="ru-RU" sz="2400" dirty="0">
                <a:effectLst/>
                <a:ea typeface="Times New Roman" panose="02020603050405020304" pitchFamily="18" charset="0"/>
              </a:rPr>
            </a:br>
            <a:r>
              <a:rPr lang="ru-RU" sz="2400" dirty="0">
                <a:effectLst/>
                <a:ea typeface="Times New Roman" panose="02020603050405020304" pitchFamily="18" charset="0"/>
              </a:rPr>
              <a:t>её зарождение и сущность</a:t>
            </a:r>
            <a:r>
              <a:rPr lang="ru-RU" sz="2400" dirty="0">
                <a:ea typeface="Times New Roman" panose="02020603050405020304" pitchFamily="18" charset="0"/>
              </a:rPr>
              <a:t>»</a:t>
            </a:r>
            <a:endParaRPr lang="ru-RU" sz="2400" dirty="0">
              <a:effectLst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64F6A2-096A-4C65-9450-1EB18E5434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6" r="10818"/>
          <a:stretch/>
        </p:blipFill>
        <p:spPr>
          <a:xfrm>
            <a:off x="525132" y="957532"/>
            <a:ext cx="2718399" cy="3429000"/>
          </a:xfrm>
          <a:prstGeom prst="roundRect">
            <a:avLst>
              <a:gd name="adj" fmla="val 11590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40517D-FE0D-47A9-AFD8-5E22F521B47B}"/>
              </a:ext>
            </a:extLst>
          </p:cNvPr>
          <p:cNvSpPr txBox="1"/>
          <p:nvPr/>
        </p:nvSpPr>
        <p:spPr>
          <a:xfrm>
            <a:off x="525132" y="4814341"/>
            <a:ext cx="27183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ea typeface="Times New Roman" panose="02020603050405020304" pitchFamily="18" charset="0"/>
              </a:rPr>
              <a:t>Френсис Крик</a:t>
            </a:r>
            <a:br>
              <a:rPr lang="ru-RU" sz="2000" dirty="0">
                <a:ea typeface="Times New Roman" panose="02020603050405020304" pitchFamily="18" charset="0"/>
              </a:rPr>
            </a:br>
            <a:r>
              <a:rPr lang="ru-RU" sz="2000" dirty="0">
                <a:ea typeface="Times New Roman" panose="02020603050405020304" pitchFamily="18" charset="0"/>
              </a:rPr>
              <a:t>(1916-2004)</a:t>
            </a:r>
            <a:endParaRPr lang="ru-RU" sz="20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337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944D8C-1B07-4BA3-BC23-93B617047D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88" y="783820"/>
            <a:ext cx="2189043" cy="2736304"/>
          </a:xfrm>
          <a:prstGeom prst="roundRect">
            <a:avLst>
              <a:gd name="adj" fmla="val 12726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7A9A48-A499-45B9-BD20-0D0FEFCC4E02}"/>
              </a:ext>
            </a:extLst>
          </p:cNvPr>
          <p:cNvSpPr txBox="1"/>
          <p:nvPr/>
        </p:nvSpPr>
        <p:spPr>
          <a:xfrm>
            <a:off x="448687" y="4183920"/>
            <a:ext cx="2189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Евгений </a:t>
            </a:r>
            <a:r>
              <a:rPr lang="ru-RU" dirty="0" err="1"/>
              <a:t>Кунин</a:t>
            </a:r>
            <a:r>
              <a:rPr lang="ru-RU" dirty="0"/>
              <a:t>,</a:t>
            </a:r>
            <a:br>
              <a:rPr lang="ru-RU" dirty="0"/>
            </a:br>
            <a:r>
              <a:rPr lang="ru-RU" dirty="0"/>
              <a:t>член Национальной академии наук США</a:t>
            </a:r>
          </a:p>
          <a:p>
            <a:endParaRPr lang="ru-RU" dirty="0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92D08EDD-3854-476F-8301-61F261017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838" y="620689"/>
            <a:ext cx="5865962" cy="5505476"/>
          </a:xfrm>
        </p:spPr>
        <p:txBody>
          <a:bodyPr>
            <a:normAutofit lnSpcReduction="10000"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«Таким образом, возникновение жизни требует исключительно маловероятных событий, и, следовательно,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мы одни в нашей Вселенной</a:t>
            </a:r>
            <a:r>
              <a:rPr lang="ru-RU" sz="3600" dirty="0">
                <a:latin typeface="Bahnschrift Light Condensed" panose="020B0502040204020203" pitchFamily="34" charset="0"/>
              </a:rPr>
              <a:t>. Не только мы — разумные существа, но шире — живые существа вообще»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400" dirty="0"/>
              <a:t>«Вероятность зарождения жизни» </a:t>
            </a:r>
            <a:r>
              <a:rPr lang="en-US" sz="2400" dirty="0"/>
              <a:t>// </a:t>
            </a:r>
            <a:br>
              <a:rPr lang="ru-RU" sz="2400" dirty="0"/>
            </a:br>
            <a:r>
              <a:rPr lang="ru-RU" sz="2400" dirty="0"/>
              <a:t>«Троицкий вариант»,</a:t>
            </a:r>
            <a:r>
              <a:rPr lang="en-US" sz="2400" dirty="0"/>
              <a:t> 2019</a:t>
            </a:r>
            <a:r>
              <a:rPr lang="ru-RU" sz="2400" dirty="0"/>
              <a:t>, март.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67099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1" y="428624"/>
            <a:ext cx="8229600" cy="5929043"/>
          </a:xfrm>
        </p:spPr>
        <p:txBody>
          <a:bodyPr rtlCol="0">
            <a:noAutofit/>
          </a:bodyPr>
          <a:lstStyle/>
          <a:p>
            <a:pPr marL="0" indent="0" algn="ctr">
              <a:lnSpc>
                <a:spcPct val="120000"/>
              </a:lnSpc>
              <a:buNone/>
              <a:defRPr/>
            </a:pPr>
            <a:r>
              <a:rPr lang="ru-RU" sz="3600" b="1" dirty="0"/>
              <a:t>Четвертый день творения</a:t>
            </a:r>
          </a:p>
          <a:p>
            <a:pPr marL="0" indent="0" algn="ctr" eaLnBrk="1" fontAlgn="auto" hangingPunct="1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ru-RU" sz="3600" baseline="30000" dirty="0">
                <a:latin typeface="Bahnschrift Light Condensed" panose="020B0502040204020203" pitchFamily="34" charset="0"/>
              </a:rPr>
              <a:t>14 </a:t>
            </a:r>
            <a:r>
              <a:rPr lang="ru-RU" sz="3600" dirty="0">
                <a:latin typeface="Bahnschrift Light Condensed" panose="020B0502040204020203" pitchFamily="34" charset="0"/>
              </a:rPr>
              <a:t>И сказал Бог: да будут светила на тверди небесной [для освещения земли и] для отделения дня от ночи, и для знамений, и времен, и дней, </a:t>
            </a:r>
            <a:br>
              <a:rPr lang="ru-RU" sz="3600" dirty="0">
                <a:latin typeface="Bahnschrift Light Condensed" panose="020B0502040204020203" pitchFamily="34" charset="0"/>
              </a:rPr>
            </a:br>
            <a:r>
              <a:rPr lang="ru-RU" sz="3600" dirty="0">
                <a:latin typeface="Bahnschrift Light Condensed" panose="020B0502040204020203" pitchFamily="34" charset="0"/>
              </a:rPr>
              <a:t>и годов; </a:t>
            </a:r>
            <a:br>
              <a:rPr lang="ru-RU" sz="3600" dirty="0">
                <a:latin typeface="Bahnschrift Light Condensed" panose="020B0502040204020203" pitchFamily="34" charset="0"/>
              </a:rPr>
            </a:br>
            <a:r>
              <a:rPr lang="ru-RU" sz="3600" baseline="30000" dirty="0">
                <a:latin typeface="Bahnschrift Light Condensed" panose="020B0502040204020203" pitchFamily="34" charset="0"/>
              </a:rPr>
              <a:t>15 </a:t>
            </a:r>
            <a:r>
              <a:rPr lang="ru-RU" sz="3600" dirty="0">
                <a:latin typeface="Bahnschrift Light Condensed" panose="020B0502040204020203" pitchFamily="34" charset="0"/>
              </a:rPr>
              <a:t>и да будут они светильниками на тверди небесной, чтобы светить на землю. И стало так.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9D6AD8F-877C-497C-AA06-A97465433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64234"/>
            <a:ext cx="7886700" cy="551272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200" baseline="30000" dirty="0">
                <a:latin typeface="Bahnschrift Light Condensed" panose="020B0502040204020203" pitchFamily="34" charset="0"/>
              </a:rPr>
              <a:t>16 </a:t>
            </a:r>
            <a:r>
              <a:rPr lang="ru-RU" sz="3200" dirty="0">
                <a:latin typeface="Bahnschrift Light Condensed" panose="020B0502040204020203" pitchFamily="34" charset="0"/>
              </a:rPr>
              <a:t>И создал Бог два светила великие: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светило большее, для управления днем</a:t>
            </a:r>
            <a:r>
              <a:rPr lang="ru-RU" sz="3200" dirty="0">
                <a:latin typeface="Bahnschrift Light Condensed" panose="020B0502040204020203" pitchFamily="34" charset="0"/>
              </a:rPr>
              <a:t>, и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светило меньшее, для управления ночью</a:t>
            </a:r>
            <a:r>
              <a:rPr lang="ru-RU" sz="3200" dirty="0">
                <a:latin typeface="Bahnschrift Light Condensed" panose="020B0502040204020203" pitchFamily="34" charset="0"/>
              </a:rPr>
              <a:t>, и звезды; </a:t>
            </a:r>
            <a:br>
              <a:rPr lang="ru-RU" sz="3200" dirty="0">
                <a:latin typeface="Bahnschrift Light Condensed" panose="020B0502040204020203" pitchFamily="34" charset="0"/>
              </a:rPr>
            </a:br>
            <a:r>
              <a:rPr lang="ru-RU" sz="3200" baseline="30000" dirty="0">
                <a:latin typeface="Bahnschrift Light Condensed" panose="020B0502040204020203" pitchFamily="34" charset="0"/>
              </a:rPr>
              <a:t>17 </a:t>
            </a:r>
            <a:r>
              <a:rPr lang="ru-RU" sz="3200" dirty="0">
                <a:latin typeface="Bahnschrift Light Condensed" panose="020B0502040204020203" pitchFamily="34" charset="0"/>
              </a:rPr>
              <a:t>и поставил их Бог на тверди небесной, чтобы светить на землю, </a:t>
            </a:r>
            <a:br>
              <a:rPr lang="ru-RU" sz="3200" dirty="0">
                <a:latin typeface="Bahnschrift Light Condensed" panose="020B0502040204020203" pitchFamily="34" charset="0"/>
              </a:rPr>
            </a:br>
            <a:r>
              <a:rPr lang="ru-RU" sz="3200" baseline="30000" dirty="0">
                <a:latin typeface="Bahnschrift Light Condensed" panose="020B0502040204020203" pitchFamily="34" charset="0"/>
              </a:rPr>
              <a:t>18 </a:t>
            </a:r>
            <a:r>
              <a:rPr lang="ru-RU" sz="3200" dirty="0">
                <a:latin typeface="Bahnschrift Light Condensed" panose="020B0502040204020203" pitchFamily="34" charset="0"/>
              </a:rPr>
              <a:t>и управлять днем и ночью, и отделять свет от тьмы. И увидел Бог, что это хорошо. </a:t>
            </a:r>
            <a:br>
              <a:rPr lang="ru-RU" sz="3200" dirty="0">
                <a:latin typeface="Bahnschrift Light Condensed" panose="020B0502040204020203" pitchFamily="34" charset="0"/>
              </a:rPr>
            </a:br>
            <a:r>
              <a:rPr lang="ru-RU" sz="3200" baseline="30000" dirty="0">
                <a:latin typeface="Bahnschrift Light Condensed" panose="020B0502040204020203" pitchFamily="34" charset="0"/>
              </a:rPr>
              <a:t>19 </a:t>
            </a:r>
            <a:r>
              <a:rPr lang="ru-RU" sz="3200" dirty="0">
                <a:latin typeface="Bahnschrift Light Condensed" panose="020B0502040204020203" pitchFamily="34" charset="0"/>
              </a:rPr>
              <a:t>И был вечер, и было утро: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день четвёртый</a:t>
            </a:r>
            <a:r>
              <a:rPr lang="ru-RU" sz="3200" dirty="0">
                <a:latin typeface="Bahnschrift Light Condensed" panose="020B0502040204020203" pitchFamily="34" charset="0"/>
              </a:rPr>
              <a:t>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6716380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1" y="428605"/>
            <a:ext cx="8229600" cy="5885931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«Светила сии велики не потому, что они больше меньших звезд, но потому, что имеют объем, достаточный к тому, чтобы изливаемыми из них лучами </a:t>
            </a:r>
            <a:r>
              <a:rPr lang="ru-RU" sz="3200" dirty="0" err="1">
                <a:latin typeface="Bahnschrift Light Condensed" panose="020B0502040204020203" pitchFamily="34" charset="0"/>
              </a:rPr>
              <a:t>осиявать</a:t>
            </a:r>
            <a:r>
              <a:rPr lang="ru-RU" sz="3200" dirty="0">
                <a:latin typeface="Bahnschrift Light Condensed" panose="020B0502040204020203" pitchFamily="34" charset="0"/>
              </a:rPr>
              <a:t> небо и воздух и вдруг распростираться по всей земле и морю. В какой части неба ни бывают они, восходят ли и заходят или занимают средину неба, отовсюду представляются людям равными; а сие служит ясным доказательством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чрезмерной их величины</a:t>
            </a:r>
            <a:r>
              <a:rPr lang="ru-RU" sz="3200" dirty="0">
                <a:latin typeface="Bahnschrift Light Condensed" panose="020B0502040204020203" pitchFamily="34" charset="0"/>
              </a:rPr>
              <a:t>, пред которою широта земли ничего не значит…</a:t>
            </a:r>
            <a:br>
              <a:rPr lang="ru-RU" sz="3200" dirty="0">
                <a:latin typeface="Bahnschrift Light Condensed" panose="020B0502040204020203" pitchFamily="34" charset="0"/>
              </a:rPr>
            </a:br>
            <a:r>
              <a:rPr lang="ru-RU" sz="2400" dirty="0">
                <a:latin typeface="Bahnschrift Light Condensed" panose="020B0502040204020203" pitchFamily="34" charset="0"/>
              </a:rPr>
              <a:t>     </a:t>
            </a:r>
            <a:endParaRPr lang="ru-RU" sz="20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4F865F2-3DC6-49E3-A5AD-85CF4CAAB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00332"/>
            <a:ext cx="7886700" cy="5676631"/>
          </a:xfrm>
        </p:spPr>
        <p:txBody>
          <a:bodyPr/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Ты не обманывайся видимостью, и из того, что солнце для смотрящих представляется величиною в локоть, не заключай, что такова действительная его величина. Ибо на больших расстояниях величина видимых предметов обыкновенно сокращается»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b="1" dirty="0" err="1"/>
              <a:t>Свт</a:t>
            </a:r>
            <a:r>
              <a:rPr lang="ru-RU" sz="2400" b="1" dirty="0"/>
              <a:t>. Василий Великий.</a:t>
            </a:r>
            <a:br>
              <a:rPr lang="ru-RU" sz="2400" b="1" dirty="0"/>
            </a:br>
            <a:r>
              <a:rPr lang="ru-RU" sz="2400" b="1" i="1" dirty="0"/>
              <a:t>«</a:t>
            </a:r>
            <a:r>
              <a:rPr lang="ru-RU" sz="2400" dirty="0"/>
              <a:t>Беседы на </a:t>
            </a:r>
            <a:r>
              <a:rPr lang="ru-RU" sz="2400" dirty="0" err="1"/>
              <a:t>шестоднев</a:t>
            </a:r>
            <a:r>
              <a:rPr lang="ru-RU" sz="2400" dirty="0"/>
              <a:t>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40966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5991" y="476672"/>
            <a:ext cx="7970809" cy="585511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b="1" dirty="0"/>
              <a:t>Пятый день творения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2800" baseline="30000" dirty="0">
                <a:latin typeface="Bahnschrift Light Condensed" panose="020B0502040204020203" pitchFamily="34" charset="0"/>
              </a:rPr>
              <a:t>20 </a:t>
            </a:r>
            <a:r>
              <a:rPr lang="ru-RU" sz="2800" dirty="0">
                <a:latin typeface="Bahnschrift Light Condensed" panose="020B0502040204020203" pitchFamily="34" charset="0"/>
              </a:rPr>
              <a:t>И сказал Бог: </a:t>
            </a:r>
            <a:r>
              <a:rPr lang="ru-RU" sz="28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да произведет вода </a:t>
            </a:r>
            <a:r>
              <a:rPr lang="ru-RU" sz="2800" dirty="0">
                <a:latin typeface="Bahnschrift Light Condensed" panose="020B0502040204020203" pitchFamily="34" charset="0"/>
              </a:rPr>
              <a:t>пресмыкающихся, душу живую; и птицы да полетят над землею, по тверди небесной. [И стало так.] </a:t>
            </a:r>
            <a:br>
              <a:rPr lang="ru-RU" sz="2800" dirty="0">
                <a:latin typeface="Bahnschrift Light Condensed" panose="020B0502040204020203" pitchFamily="34" charset="0"/>
              </a:rPr>
            </a:br>
            <a:r>
              <a:rPr lang="ru-RU" sz="2800" baseline="30000" dirty="0">
                <a:latin typeface="Bahnschrift Light Condensed" panose="020B0502040204020203" pitchFamily="34" charset="0"/>
              </a:rPr>
              <a:t>21 </a:t>
            </a:r>
            <a:r>
              <a:rPr lang="ru-RU" sz="2800" dirty="0">
                <a:latin typeface="Bahnschrift Light Condensed" panose="020B0502040204020203" pitchFamily="34" charset="0"/>
              </a:rPr>
              <a:t>И сотворил Бог рыб больших и всякую душу животных пресмыкающихся, </a:t>
            </a:r>
            <a:r>
              <a:rPr lang="ru-RU" sz="28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которых произвела вода</a:t>
            </a:r>
            <a:r>
              <a:rPr lang="ru-RU" sz="2800" dirty="0">
                <a:latin typeface="Bahnschrift Light Condensed" panose="020B0502040204020203" pitchFamily="34" charset="0"/>
              </a:rPr>
              <a:t>, по роду их, и всякую птицу пернатую по роду ее. И увидел Бог, что это хорошо. </a:t>
            </a:r>
            <a:br>
              <a:rPr lang="ru-RU" sz="2800" dirty="0">
                <a:latin typeface="Bahnschrift Light Condensed" panose="020B0502040204020203" pitchFamily="34" charset="0"/>
              </a:rPr>
            </a:br>
            <a:r>
              <a:rPr lang="ru-RU" sz="2800" baseline="30000" dirty="0">
                <a:latin typeface="Bahnschrift Light Condensed" panose="020B0502040204020203" pitchFamily="34" charset="0"/>
              </a:rPr>
              <a:t>22 </a:t>
            </a:r>
            <a:r>
              <a:rPr lang="ru-RU" sz="2800" dirty="0">
                <a:latin typeface="Bahnschrift Light Condensed" panose="020B0502040204020203" pitchFamily="34" charset="0"/>
              </a:rPr>
              <a:t>И благословил их Бог, говоря: плодитесь и размножайтесь, и наполняйте воды в морях, и птицы да размножаются на земле. </a:t>
            </a:r>
            <a:br>
              <a:rPr lang="ru-RU" sz="2800" dirty="0">
                <a:latin typeface="Bahnschrift Light Condensed" panose="020B0502040204020203" pitchFamily="34" charset="0"/>
              </a:rPr>
            </a:br>
            <a:r>
              <a:rPr lang="ru-RU" sz="2800" baseline="30000" dirty="0">
                <a:latin typeface="Bahnschrift Light Condensed" panose="020B0502040204020203" pitchFamily="34" charset="0"/>
              </a:rPr>
              <a:t>23 </a:t>
            </a:r>
            <a:r>
              <a:rPr lang="ru-RU" sz="2800" dirty="0">
                <a:latin typeface="Bahnschrift Light Condensed" panose="020B0502040204020203" pitchFamily="34" charset="0"/>
              </a:rPr>
              <a:t>И был вечер, и было утро: </a:t>
            </a:r>
            <a:r>
              <a:rPr lang="ru-RU" sz="28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день пятый</a:t>
            </a:r>
            <a:r>
              <a:rPr lang="ru-RU" sz="2800" dirty="0">
                <a:latin typeface="Bahnschrift Light Condensed" panose="020B0502040204020203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9727" y="714375"/>
            <a:ext cx="8057073" cy="5411788"/>
          </a:xfrm>
        </p:spPr>
        <p:txBody>
          <a:bodyPr rtlCol="0">
            <a:normAutofit lnSpcReduction="10000"/>
          </a:bodyPr>
          <a:lstStyle/>
          <a:p>
            <a:pPr marL="0" indent="0" algn="ctr">
              <a:lnSpc>
                <a:spcPct val="120000"/>
              </a:lnSpc>
              <a:buNone/>
              <a:defRPr/>
            </a:pPr>
            <a:r>
              <a:rPr lang="ru-RU" sz="3600" b="1" dirty="0"/>
              <a:t>Шестой день творения</a:t>
            </a:r>
          </a:p>
          <a:p>
            <a:pPr marL="0" indent="0" algn="ctr" eaLnBrk="1" fontAlgn="auto" hangingPunct="1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ru-RU" sz="3600" baseline="30000" dirty="0">
                <a:latin typeface="Bahnschrift Light Condensed" panose="020B0502040204020203" pitchFamily="34" charset="0"/>
              </a:rPr>
              <a:t>24 </a:t>
            </a:r>
            <a:r>
              <a:rPr lang="ru-RU" sz="3600" dirty="0">
                <a:latin typeface="Bahnschrift Light Condensed" panose="020B0502040204020203" pitchFamily="34" charset="0"/>
              </a:rPr>
              <a:t>И сказал Бог: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да произведет земля </a:t>
            </a:r>
            <a:r>
              <a:rPr lang="ru-RU" sz="3600" dirty="0">
                <a:latin typeface="Bahnschrift Light Condensed" panose="020B0502040204020203" pitchFamily="34" charset="0"/>
              </a:rPr>
              <a:t>душу живую по роду ее, скотов, и гадов, и зверей земных по роду их. И стало так. </a:t>
            </a:r>
            <a:br>
              <a:rPr lang="ru-RU" sz="3600" dirty="0">
                <a:latin typeface="Bahnschrift Light Condensed" panose="020B0502040204020203" pitchFamily="34" charset="0"/>
              </a:rPr>
            </a:br>
            <a:r>
              <a:rPr lang="ru-RU" sz="3600" baseline="30000" dirty="0">
                <a:latin typeface="Bahnschrift Light Condensed" panose="020B0502040204020203" pitchFamily="34" charset="0"/>
              </a:rPr>
              <a:t>25 </a:t>
            </a:r>
            <a:r>
              <a:rPr lang="ru-RU" sz="3600" dirty="0">
                <a:latin typeface="Bahnschrift Light Condensed" panose="020B0502040204020203" pitchFamily="34" charset="0"/>
              </a:rPr>
              <a:t>И создал Бог зверей земных по роду их, и скот по роду его, и всех гадов земных по роду их. И увидел Бог, что это хорошо. </a:t>
            </a:r>
            <a:br>
              <a:rPr lang="ru-RU" sz="3600" i="1" dirty="0"/>
            </a:br>
            <a:endParaRPr lang="ru-RU" sz="36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F4EB83-F69E-4489-B487-7A35A4273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534" y="1120985"/>
            <a:ext cx="3718766" cy="510297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33CE67-4711-4B5F-91CE-2A6DED46F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740" y="1119761"/>
            <a:ext cx="3395634" cy="51041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71475A-7D75-4D8F-B96A-1321AD55C541}"/>
              </a:ext>
            </a:extLst>
          </p:cNvPr>
          <p:cNvSpPr txBox="1"/>
          <p:nvPr/>
        </p:nvSpPr>
        <p:spPr>
          <a:xfrm>
            <a:off x="701534" y="319177"/>
            <a:ext cx="7968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Отношение к теории эволюции</a:t>
            </a:r>
          </a:p>
        </p:txBody>
      </p:sp>
    </p:spTree>
    <p:extLst>
      <p:ext uri="{BB962C8B-B14F-4D97-AF65-F5344CB8AC3E}">
        <p14:creationId xmlns:p14="http://schemas.microsoft.com/office/powerpoint/2010/main" val="94976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6104018-3748-40D1-8DA4-CBBB91CF2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60717"/>
            <a:ext cx="7886700" cy="5616246"/>
          </a:xfrm>
        </p:spPr>
        <p:txBody>
          <a:bodyPr/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«Итак, если, любопытствуя об этом и подобном этому, усиливаешься познать все возвышенное, то сам своею мудростью можешь увидеть и что сокрыто во мраке Моисеева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видения</a:t>
            </a:r>
            <a:r>
              <a:rPr lang="ru-RU" sz="3600" dirty="0">
                <a:latin typeface="Bahnschrift Light Condensed" panose="020B0502040204020203" pitchFamily="34" charset="0"/>
              </a:rPr>
              <a:t>» 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400" b="1" dirty="0" err="1"/>
              <a:t>Свт</a:t>
            </a:r>
            <a:r>
              <a:rPr lang="ru-RU" sz="2400" b="1" dirty="0"/>
              <a:t>. Григорий Нисский</a:t>
            </a:r>
            <a:br>
              <a:rPr lang="en-US" sz="2400" b="1" dirty="0"/>
            </a:br>
            <a:r>
              <a:rPr lang="ru-RU" sz="2400" dirty="0"/>
              <a:t>«О </a:t>
            </a:r>
            <a:r>
              <a:rPr lang="ru-RU" sz="2400" dirty="0" err="1"/>
              <a:t>Шестодневе</a:t>
            </a:r>
            <a:r>
              <a:rPr lang="ru-RU" sz="2400" dirty="0"/>
              <a:t>»</a:t>
            </a:r>
          </a:p>
          <a:p>
            <a:pPr marL="0" indent="0">
              <a:spcBef>
                <a:spcPts val="2400"/>
              </a:spcBef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41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49D36DA-C97B-444E-93FD-6366891E6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60717"/>
            <a:ext cx="7886700" cy="5943600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30000"/>
              </a:lnSpc>
              <a:buNone/>
            </a:pPr>
            <a:r>
              <a:rPr lang="ru-RU" sz="2800" dirty="0">
                <a:latin typeface="Bahnschrift Light Condensed" panose="020B0502040204020203" pitchFamily="34" charset="0"/>
                <a:cs typeface="Calibri" pitchFamily="34" charset="0"/>
              </a:rPr>
              <a:t>«Выросло много голов, затылка лишенных и шеи, голые руки блуждали, не знавшие плеч, одиноко очи скитались по свету без лбов».</a:t>
            </a:r>
          </a:p>
          <a:p>
            <a:pPr marL="0" indent="0" algn="ctr">
              <a:lnSpc>
                <a:spcPct val="130000"/>
              </a:lnSpc>
              <a:buNone/>
            </a:pPr>
            <a:r>
              <a:rPr lang="ru-RU" sz="2800" dirty="0">
                <a:latin typeface="Bahnschrift Light Condensed" panose="020B0502040204020203" pitchFamily="34" charset="0"/>
                <a:cs typeface="Calibri" pitchFamily="34" charset="0"/>
              </a:rPr>
              <a:t>«Крупно тогда одинокие члены сошлись, как попало, множество также других </a:t>
            </a:r>
            <a:r>
              <a:rPr lang="ru-RU" sz="2800" dirty="0" err="1">
                <a:latin typeface="Bahnschrift Light Condensed" panose="020B0502040204020203" pitchFamily="34" charset="0"/>
                <a:cs typeface="Calibri" pitchFamily="34" charset="0"/>
              </a:rPr>
              <a:t>прирождалося</a:t>
            </a:r>
            <a:r>
              <a:rPr lang="ru-RU" sz="2800" dirty="0">
                <a:latin typeface="Bahnschrift Light Condensed" panose="020B0502040204020203" pitchFamily="34" charset="0"/>
                <a:cs typeface="Calibri" pitchFamily="34" charset="0"/>
              </a:rPr>
              <a:t> к ним беспрерывно. Множество стало рождаться двуликих существ и </a:t>
            </a:r>
            <a:r>
              <a:rPr lang="ru-RU" sz="2800" dirty="0" err="1">
                <a:latin typeface="Bahnschrift Light Condensed" panose="020B0502040204020203" pitchFamily="34" charset="0"/>
                <a:cs typeface="Calibri" pitchFamily="34" charset="0"/>
              </a:rPr>
              <a:t>двугрудых</a:t>
            </a:r>
            <a:r>
              <a:rPr lang="ru-RU" sz="2800" dirty="0">
                <a:latin typeface="Bahnschrift Light Condensed" panose="020B0502040204020203" pitchFamily="34" charset="0"/>
                <a:cs typeface="Calibri" pitchFamily="34" charset="0"/>
              </a:rPr>
              <a:t>, твари бычачьей породы с лицом человека явились, люди с бычачьими лбами, создания смешанных полов: женской природы мужчины, с бесплодными членами твари».</a:t>
            </a:r>
          </a:p>
          <a:p>
            <a:pPr marL="0" indent="0" algn="r">
              <a:lnSpc>
                <a:spcPct val="110000"/>
              </a:lnSpc>
              <a:spcBef>
                <a:spcPts val="2400"/>
              </a:spcBef>
              <a:buNone/>
            </a:pPr>
            <a:r>
              <a:rPr lang="ru-RU" sz="2400" b="1" dirty="0">
                <a:cs typeface="Calibri" pitchFamily="34" charset="0"/>
              </a:rPr>
              <a:t>Эмпедокл.</a:t>
            </a:r>
            <a:br>
              <a:rPr lang="ru-RU" sz="2400" b="1" dirty="0">
                <a:cs typeface="Calibri" pitchFamily="34" charset="0"/>
              </a:rPr>
            </a:br>
            <a:r>
              <a:rPr lang="ru-RU" sz="2400" dirty="0">
                <a:cs typeface="Calibri" pitchFamily="34" charset="0"/>
              </a:rPr>
              <a:t>«О природе»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3601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A0DC475-C293-4983-81F7-31A63E2A7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830" y="543464"/>
            <a:ext cx="4978520" cy="5633499"/>
          </a:xfrm>
        </p:spPr>
        <p:txBody>
          <a:bodyPr>
            <a:norm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dirty="0">
                <a:solidFill>
                  <a:srgbClr val="000000"/>
                </a:solidFill>
                <a:effectLst/>
                <a:latin typeface="Bahnschrift Light Condensed" panose="020B0502040204020203" pitchFamily="34" charset="0"/>
                <a:ea typeface="Courier New" panose="02070309020205020404" pitchFamily="49" charset="0"/>
              </a:rPr>
              <a:t>«После того как возник воздух, а под ним земля, </a:t>
            </a:r>
            <a:r>
              <a:rPr lang="ru-RU" dirty="0" err="1">
                <a:solidFill>
                  <a:srgbClr val="000000"/>
                </a:solidFill>
                <a:effectLst/>
                <a:latin typeface="Bahnschrift Light Condensed" panose="020B0502040204020203" pitchFamily="34" charset="0"/>
                <a:ea typeface="Courier New" panose="02070309020205020404" pitchFamily="49" charset="0"/>
              </a:rPr>
              <a:t>грязеобразная</a:t>
            </a:r>
            <a:r>
              <a:rPr lang="ru-RU" dirty="0">
                <a:solidFill>
                  <a:srgbClr val="000000"/>
                </a:solidFill>
                <a:effectLst/>
                <a:latin typeface="Bahnschrift Light Condensed" panose="020B0502040204020203" pitchFamily="34" charset="0"/>
                <a:ea typeface="Courier New" panose="02070309020205020404" pitchFamily="49" charset="0"/>
              </a:rPr>
              <a:t> и совсем (еще) мягкая, на ней вспучились пленки, имеющие вид гнойных нарывов или водяных пузырей. Днем их нагревало солнце, ночью их питала лунная влага. После того как они увеличились и лопнули, из них образовались люди и всевозможные виды животных».</a:t>
            </a:r>
            <a:endParaRPr lang="ru-RU" dirty="0">
              <a:latin typeface="Bahnschrift Light Condensed" panose="020B05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2295E2-9CAA-45C2-89CE-3FE146481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26" y="681037"/>
            <a:ext cx="2530188" cy="3347499"/>
          </a:xfrm>
          <a:prstGeom prst="roundRect">
            <a:avLst>
              <a:gd name="adj" fmla="val 12917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8CF34B-4BCF-454C-9D4D-14A3617B246D}"/>
              </a:ext>
            </a:extLst>
          </p:cNvPr>
          <p:cNvSpPr txBox="1"/>
          <p:nvPr/>
        </p:nvSpPr>
        <p:spPr>
          <a:xfrm>
            <a:off x="629728" y="4399472"/>
            <a:ext cx="2448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Демокрит</a:t>
            </a:r>
            <a:br>
              <a:rPr lang="ru-RU" sz="2000" dirty="0"/>
            </a:br>
            <a:r>
              <a:rPr lang="ru-RU" sz="2000" dirty="0"/>
              <a:t>(460-370 до Р.Х.)</a:t>
            </a:r>
          </a:p>
        </p:txBody>
      </p:sp>
    </p:spTree>
    <p:extLst>
      <p:ext uri="{BB962C8B-B14F-4D97-AF65-F5344CB8AC3E}">
        <p14:creationId xmlns:p14="http://schemas.microsoft.com/office/powerpoint/2010/main" val="29077156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9291" y="357166"/>
            <a:ext cx="7677510" cy="594011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dirty="0">
                <a:latin typeface="Bahnschrift Light Condensed" panose="020B0502040204020203" pitchFamily="34" charset="0"/>
              </a:rPr>
              <a:t>«Все вещи были сотворены сразу, будучи изначально включены в материю мира. Но они </a:t>
            </a:r>
            <a:r>
              <a:rPr lang="ru-RU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ждут своего подходящего момента, чтобы появиться</a:t>
            </a:r>
            <a:r>
              <a:rPr lang="ru-RU" dirty="0">
                <a:latin typeface="Bahnschrift Light Condensed" panose="020B0502040204020203" pitchFamily="34" charset="0"/>
              </a:rPr>
              <a:t>. Подобно беременным матерям, носящим свои зародыши, мир </a:t>
            </a:r>
            <a:r>
              <a:rPr lang="ru-RU" dirty="0" err="1">
                <a:latin typeface="Bahnschrift Light Condensed" panose="020B0502040204020203" pitchFamily="34" charset="0"/>
              </a:rPr>
              <a:t>беременен</a:t>
            </a:r>
            <a:r>
              <a:rPr lang="ru-RU" dirty="0">
                <a:latin typeface="Bahnschrift Light Condensed" panose="020B0502040204020203" pitchFamily="34" charset="0"/>
              </a:rPr>
              <a:t> причинами тех вещей, которые еще только будут существовать; и они все без исключения производятся в мире тем высшим существом, в котором нет никакого рождения и никакой смерти, никакого начала, никакого конца»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b="1" dirty="0"/>
              <a:t>Блаж. Августин.</a:t>
            </a:r>
            <a:r>
              <a:rPr lang="ru-RU" sz="2400" i="1" dirty="0"/>
              <a:t> </a:t>
            </a:r>
            <a:br>
              <a:rPr lang="ru-RU" sz="2400" i="1" dirty="0"/>
            </a:br>
            <a:r>
              <a:rPr lang="ru-RU" sz="2400" i="1" dirty="0"/>
              <a:t>«</a:t>
            </a:r>
            <a:r>
              <a:rPr lang="ru-RU" sz="2400" dirty="0"/>
              <a:t>О Троице»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8E6342E-D1D5-48E3-88E5-18EC983BE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366" y="465826"/>
            <a:ext cx="7807984" cy="5711137"/>
          </a:xfrm>
        </p:spPr>
        <p:txBody>
          <a:bodyPr/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«Но одним образом (идеи) существуют в Слове Бога, в котором они </a:t>
            </a:r>
            <a:r>
              <a:rPr lang="ru-RU" sz="3600" dirty="0" err="1">
                <a:latin typeface="Bahnschrift Light Condensed" panose="020B0502040204020203" pitchFamily="34" charset="0"/>
              </a:rPr>
              <a:t>несотворены</a:t>
            </a:r>
            <a:r>
              <a:rPr lang="ru-RU" sz="3600" dirty="0">
                <a:latin typeface="Bahnschrift Light Condensed" panose="020B0502040204020203" pitchFamily="34" charset="0"/>
              </a:rPr>
              <a:t> и вечны, иным — в элементах мира, где все, имевшее явиться к бытию, сотворено разом, иным — в вещах, которые, будучи </a:t>
            </a:r>
            <a:r>
              <a:rPr lang="ru-RU" sz="3600" dirty="0" err="1">
                <a:latin typeface="Bahnschrift Light Condensed" panose="020B0502040204020203" pitchFamily="34" charset="0"/>
              </a:rPr>
              <a:t>причинно</a:t>
            </a:r>
            <a:r>
              <a:rPr lang="ru-RU" sz="3600" dirty="0">
                <a:latin typeface="Bahnschrift Light Condensed" panose="020B0502040204020203" pitchFamily="34" charset="0"/>
              </a:rPr>
              <a:t> сотворены разом, производятся затем порознь,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каждая в свое время</a:t>
            </a:r>
            <a:r>
              <a:rPr lang="ru-RU" sz="3600" dirty="0">
                <a:latin typeface="Bahnschrift Light Condensed" panose="020B0502040204020203" pitchFamily="34" charset="0"/>
              </a:rPr>
              <a:t>» 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ru-RU" sz="2400" b="1" dirty="0"/>
              <a:t>Блаж. Августин. </a:t>
            </a:r>
            <a:br>
              <a:rPr lang="ru-RU" sz="2400" b="1" dirty="0"/>
            </a:br>
            <a:r>
              <a:rPr lang="ru-RU" sz="2400" b="1" dirty="0"/>
              <a:t>«</a:t>
            </a:r>
            <a:r>
              <a:rPr lang="ru-RU" sz="2400" dirty="0"/>
              <a:t>О книге Бытия»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51424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7CE6CB6-2611-462D-A143-16AA31E69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4030" y="674584"/>
            <a:ext cx="4521320" cy="5484675"/>
          </a:xfrm>
        </p:spPr>
        <p:txBody>
          <a:bodyPr>
            <a:normAutofit lnSpcReduction="10000"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dirty="0">
                <a:latin typeface="Bahnschrift Light Condensed" panose="020B0502040204020203" pitchFamily="34" charset="0"/>
              </a:rPr>
              <a:t>Способ, как творил Создатель,</a:t>
            </a:r>
            <a:br>
              <a:rPr lang="ru-RU" dirty="0">
                <a:latin typeface="Bahnschrift Light Condensed" panose="020B0502040204020203" pitchFamily="34" charset="0"/>
              </a:rPr>
            </a:br>
            <a:r>
              <a:rPr lang="ru-RU" dirty="0">
                <a:latin typeface="Bahnschrift Light Condensed" panose="020B0502040204020203" pitchFamily="34" charset="0"/>
              </a:rPr>
              <a:t>Что считал Он боле кстати —</a:t>
            </a:r>
            <a:br>
              <a:rPr lang="ru-RU" dirty="0">
                <a:latin typeface="Bahnschrift Light Condensed" panose="020B0502040204020203" pitchFamily="34" charset="0"/>
              </a:rPr>
            </a:br>
            <a:r>
              <a:rPr lang="ru-RU" dirty="0">
                <a:latin typeface="Bahnschrift Light Condensed" panose="020B0502040204020203" pitchFamily="34" charset="0"/>
              </a:rPr>
              <a:t>Знать не может председатель</a:t>
            </a:r>
            <a:br>
              <a:rPr lang="ru-RU" dirty="0">
                <a:latin typeface="Bahnschrift Light Condensed" panose="020B0502040204020203" pitchFamily="34" charset="0"/>
              </a:rPr>
            </a:br>
            <a:r>
              <a:rPr lang="ru-RU" dirty="0">
                <a:latin typeface="Bahnschrift Light Condensed" panose="020B0502040204020203" pitchFamily="34" charset="0"/>
              </a:rPr>
              <a:t>Комитета о печати.</a:t>
            </a:r>
            <a:br>
              <a:rPr lang="ru-RU" dirty="0">
                <a:latin typeface="Bahnschrift Light Condensed" panose="020B0502040204020203" pitchFamily="34" charset="0"/>
              </a:rPr>
            </a:br>
            <a:br>
              <a:rPr lang="ru-RU" dirty="0">
                <a:latin typeface="Bahnschrift Light Condensed" panose="020B0502040204020203" pitchFamily="34" charset="0"/>
              </a:rPr>
            </a:br>
            <a:r>
              <a:rPr lang="ru-RU" dirty="0">
                <a:latin typeface="Bahnschrift Light Condensed" panose="020B0502040204020203" pitchFamily="34" charset="0"/>
              </a:rPr>
              <a:t>Ограничивать так смело</a:t>
            </a:r>
            <a:br>
              <a:rPr lang="ru-RU" dirty="0">
                <a:latin typeface="Bahnschrift Light Condensed" panose="020B0502040204020203" pitchFamily="34" charset="0"/>
              </a:rPr>
            </a:br>
            <a:r>
              <a:rPr lang="ru-RU" dirty="0">
                <a:latin typeface="Bahnschrift Light Condensed" panose="020B0502040204020203" pitchFamily="34" charset="0"/>
              </a:rPr>
              <a:t>Всесторонность Божьей власти —</a:t>
            </a:r>
            <a:br>
              <a:rPr lang="ru-RU" dirty="0">
                <a:latin typeface="Bahnschrift Light Condensed" panose="020B0502040204020203" pitchFamily="34" charset="0"/>
              </a:rPr>
            </a:br>
            <a:r>
              <a:rPr lang="ru-RU" dirty="0">
                <a:latin typeface="Bahnschrift Light Condensed" panose="020B0502040204020203" pitchFamily="34" charset="0"/>
              </a:rPr>
              <a:t>Ведь такое, Миша, дело</a:t>
            </a:r>
            <a:br>
              <a:rPr lang="ru-RU" dirty="0">
                <a:latin typeface="Bahnschrift Light Condensed" panose="020B0502040204020203" pitchFamily="34" charset="0"/>
              </a:rPr>
            </a:br>
            <a:r>
              <a:rPr lang="ru-RU" dirty="0">
                <a:latin typeface="Bahnschrift Light Condensed" panose="020B0502040204020203" pitchFamily="34" charset="0"/>
              </a:rPr>
              <a:t>Пахнет ересью отчасти!</a:t>
            </a:r>
            <a:endParaRPr lang="en-US" dirty="0">
              <a:latin typeface="Bahnschrift Light Condensed" panose="020B0502040204020203" pitchFamily="34" charset="0"/>
            </a:endParaRP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dirty="0">
                <a:effectLst/>
              </a:rPr>
              <a:t>Послание к М. Н. Лонгинову </a:t>
            </a:r>
            <a:br>
              <a:rPr lang="ru-RU" sz="2400" dirty="0">
                <a:effectLst/>
              </a:rPr>
            </a:br>
            <a:r>
              <a:rPr lang="ru-RU" sz="2400" dirty="0">
                <a:effectLst/>
              </a:rPr>
              <a:t>о </a:t>
            </a:r>
            <a:r>
              <a:rPr lang="ru-RU" sz="2400" dirty="0" err="1">
                <a:effectLst/>
              </a:rPr>
              <a:t>дарвинисме</a:t>
            </a:r>
            <a:endParaRPr lang="ru-RU" sz="2400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0B01DC-D278-4DBE-8BD6-9D9B8457E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12" y="674585"/>
            <a:ext cx="2860062" cy="3660879"/>
          </a:xfrm>
          <a:prstGeom prst="roundRect">
            <a:avLst>
              <a:gd name="adj" fmla="val 12283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AA138C-4534-491B-8A4A-11D561C42CA8}"/>
              </a:ext>
            </a:extLst>
          </p:cNvPr>
          <p:cNvSpPr txBox="1"/>
          <p:nvPr/>
        </p:nvSpPr>
        <p:spPr>
          <a:xfrm>
            <a:off x="788912" y="4702215"/>
            <a:ext cx="28600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Алексей Константинович Толстой</a:t>
            </a:r>
            <a:br>
              <a:rPr lang="ru-RU" sz="2000" dirty="0"/>
            </a:br>
            <a:r>
              <a:rPr lang="ru-RU" sz="2000" dirty="0"/>
              <a:t>(1817-1875)</a:t>
            </a:r>
          </a:p>
        </p:txBody>
      </p:sp>
    </p:spTree>
    <p:extLst>
      <p:ext uri="{BB962C8B-B14F-4D97-AF65-F5344CB8AC3E}">
        <p14:creationId xmlns:p14="http://schemas.microsoft.com/office/powerpoint/2010/main" val="21028003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326F6F7-4851-4667-AFC6-19AB3C6FF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97147"/>
            <a:ext cx="7886700" cy="527981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200" b="1" dirty="0"/>
              <a:t>Смерть до грехопадения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«Бог не сотворил смерти и не радуется погибели живущих» (Прем. 1:13–16)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200" dirty="0">
                <a:effectLst/>
                <a:latin typeface="Bahnschrift Light Condensed" panose="020B0502040204020203" pitchFamily="34" charset="0"/>
              </a:rPr>
              <a:t>«Посему, как одним человеком грех вошёл в мир, и грехом — смерть, так и смерть перешла во всех человеков, потому что в нём все согрешили». </a:t>
            </a:r>
            <a:br>
              <a:rPr lang="ru-RU" sz="3200" dirty="0">
                <a:effectLst/>
                <a:latin typeface="Bahnschrift Light Condensed" panose="020B0502040204020203" pitchFamily="34" charset="0"/>
              </a:rPr>
            </a:br>
            <a:r>
              <a:rPr lang="ru-RU" sz="3200" dirty="0">
                <a:effectLst/>
                <a:latin typeface="Bahnschrift Light Condensed" panose="020B0502040204020203" pitchFamily="34" charset="0"/>
              </a:rPr>
              <a:t>(Рим 5:12)</a:t>
            </a:r>
          </a:p>
        </p:txBody>
      </p:sp>
    </p:spTree>
    <p:extLst>
      <p:ext uri="{BB962C8B-B14F-4D97-AF65-F5344CB8AC3E}">
        <p14:creationId xmlns:p14="http://schemas.microsoft.com/office/powerpoint/2010/main" val="17716502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337D9A8-B520-43FE-BE88-841F8AFA1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884" y="536894"/>
            <a:ext cx="7704466" cy="578626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«Врачующий нашу порочность, чтобы не навсегда в нас оставалась она, конечно </a:t>
            </a:r>
            <a:r>
              <a:rPr lang="ru-RU" sz="3200" dirty="0" err="1">
                <a:latin typeface="Bahnschrift Light Condensed" panose="020B0502040204020203" pitchFamily="34" charset="0"/>
              </a:rPr>
              <a:t>промыслительно</a:t>
            </a:r>
            <a:r>
              <a:rPr lang="ru-RU" sz="3200" dirty="0">
                <a:latin typeface="Bahnschrift Light Condensed" panose="020B0502040204020203" pitchFamily="34" charset="0"/>
              </a:rPr>
              <a:t>, наложил на людей возможность умирать, которая была отличием естества бессловесного. Поэтому, по особому смотрению, с естества бессловесных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перенесена </a:t>
            </a:r>
            <a:r>
              <a:rPr lang="ru-RU" sz="3200" dirty="0" err="1">
                <a:solidFill>
                  <a:srgbClr val="FF0000"/>
                </a:solidFill>
                <a:latin typeface="Bahnschrift Light Condensed" panose="020B0502040204020203" pitchFamily="34" charset="0"/>
              </a:rPr>
              <a:t>мертвость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 </a:t>
            </a:r>
            <a:r>
              <a:rPr lang="ru-RU" sz="3200" dirty="0">
                <a:latin typeface="Bahnschrift Light Condensed" panose="020B0502040204020203" pitchFamily="34" charset="0"/>
              </a:rPr>
              <a:t>на естество, сотворенное для бессмертия» 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b="1" dirty="0" err="1"/>
              <a:t>Свт</a:t>
            </a:r>
            <a:r>
              <a:rPr lang="ru-RU" sz="2400" b="1" dirty="0"/>
              <a:t>. Григорий Нисский.</a:t>
            </a:r>
            <a:br>
              <a:rPr lang="ru-RU" sz="2400" dirty="0"/>
            </a:br>
            <a:r>
              <a:rPr lang="ru-RU" sz="2400" dirty="0"/>
              <a:t>«Большое </a:t>
            </a:r>
            <a:r>
              <a:rPr lang="ru-RU" sz="2400" dirty="0" err="1"/>
              <a:t>огласительное</a:t>
            </a:r>
            <a:r>
              <a:rPr lang="ru-RU" sz="2400" dirty="0"/>
              <a:t> слово»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91131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1F31850-ACAB-4DD5-9EAD-4254B202E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013" y="454024"/>
            <a:ext cx="7886700" cy="5739741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500" baseline="30000" dirty="0">
                <a:latin typeface="Bahnschrift Light Condensed" panose="020B0502040204020203" pitchFamily="34" charset="0"/>
              </a:rPr>
              <a:t>26 </a:t>
            </a:r>
            <a:r>
              <a:rPr lang="ru-RU" sz="3500" dirty="0">
                <a:latin typeface="Bahnschrift Light Condensed" panose="020B0502040204020203" pitchFamily="34" charset="0"/>
              </a:rPr>
              <a:t>И сказал Бог: сотворим человека </a:t>
            </a:r>
            <a:r>
              <a:rPr lang="ru-RU" sz="35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по образу </a:t>
            </a:r>
            <a:r>
              <a:rPr lang="ru-RU" sz="3500" dirty="0">
                <a:latin typeface="Bahnschrift Light Condensed" panose="020B0502040204020203" pitchFamily="34" charset="0"/>
              </a:rPr>
              <a:t>Нашему [и] </a:t>
            </a:r>
            <a:r>
              <a:rPr lang="ru-RU" sz="35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по подобию </a:t>
            </a:r>
            <a:r>
              <a:rPr lang="ru-RU" sz="3500" dirty="0">
                <a:latin typeface="Bahnschrift Light Condensed" panose="020B0502040204020203" pitchFamily="34" charset="0"/>
              </a:rPr>
              <a:t>Нашему, и да владычествуют они над рыбами морскими, и над птицами небесными, [и над зверями,] и над скотом, и над всею землею, и над всеми гадами, пресмыкающимися по земле. </a:t>
            </a:r>
            <a:br>
              <a:rPr lang="ru-RU" sz="3500" dirty="0">
                <a:latin typeface="Bahnschrift Light Condensed" panose="020B0502040204020203" pitchFamily="34" charset="0"/>
              </a:rPr>
            </a:br>
            <a:r>
              <a:rPr lang="ru-RU" sz="3500" baseline="30000" dirty="0">
                <a:latin typeface="Bahnschrift Light Condensed" panose="020B0502040204020203" pitchFamily="34" charset="0"/>
              </a:rPr>
              <a:t>27 </a:t>
            </a:r>
            <a:r>
              <a:rPr lang="ru-RU" sz="3500" dirty="0">
                <a:latin typeface="Bahnschrift Light Condensed" panose="020B0502040204020203" pitchFamily="34" charset="0"/>
              </a:rPr>
              <a:t>И сотворил Бог человека по образу Своему, по образу Божию сотворил его; мужчину и женщину сотворил их.</a:t>
            </a:r>
          </a:p>
        </p:txBody>
      </p:sp>
    </p:spTree>
    <p:extLst>
      <p:ext uri="{BB962C8B-B14F-4D97-AF65-F5344CB8AC3E}">
        <p14:creationId xmlns:p14="http://schemas.microsoft.com/office/powerpoint/2010/main" val="18454494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7FC2553-E45A-4717-8071-06C9594E5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69675"/>
            <a:ext cx="7886700" cy="5107288"/>
          </a:xfrm>
        </p:spPr>
        <p:txBody>
          <a:bodyPr/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baseline="30000" dirty="0">
                <a:latin typeface="Bahnschrift Light Condensed" panose="020B0502040204020203" pitchFamily="34" charset="0"/>
              </a:rPr>
              <a:t>7 </a:t>
            </a:r>
            <a:r>
              <a:rPr lang="ru-RU" sz="36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 создал Господь Бог человека </a:t>
            </a:r>
            <a:r>
              <a:rPr lang="ru-RU" sz="3600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из праха земного</a:t>
            </a:r>
            <a:r>
              <a:rPr lang="ru-RU" sz="36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и вдунул в лице его дыхание жизни, и стал человек </a:t>
            </a:r>
            <a:r>
              <a:rPr lang="ru-RU" sz="3600" dirty="0" err="1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душею</a:t>
            </a:r>
            <a:r>
              <a:rPr lang="ru-RU" sz="36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живою (Быт. 2, 7). </a:t>
            </a:r>
            <a:endParaRPr lang="ru-RU" sz="3600" dirty="0">
              <a:latin typeface="Bahnschrift Light Condensed" panose="020B0502040204020203" pitchFamily="34" charset="0"/>
              <a:cs typeface="Calibri" panose="020F0502020204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07733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5FFFC31-665E-4A94-8211-E62E425B6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3916" y="562062"/>
            <a:ext cx="5211433" cy="5614901"/>
          </a:xfrm>
        </p:spPr>
        <p:txBody>
          <a:bodyPr>
            <a:norm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«Господь не одну плоть Адамову создал от земли, но вместе с ней и душу, и дух человеческий: но до этого мгновения, когда Бог вдунул в него дыхание жизни, Адам был подобен прочим животным».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dirty="0"/>
              <a:t>«Беседа с Н.А. Мотовиловым»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7F7A97-AA8C-42A4-8243-AB3791BBE3DE}"/>
              </a:ext>
            </a:extLst>
          </p:cNvPr>
          <p:cNvSpPr txBox="1"/>
          <p:nvPr/>
        </p:nvSpPr>
        <p:spPr>
          <a:xfrm>
            <a:off x="457199" y="4495164"/>
            <a:ext cx="24326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Преп. Серафим Саровский </a:t>
            </a:r>
            <a:br>
              <a:rPr lang="ru-RU" sz="2000" dirty="0"/>
            </a:br>
            <a:r>
              <a:rPr lang="ru-RU" sz="2000" dirty="0"/>
              <a:t>(1754-1833)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EE5392-697A-4D24-9442-98D70553A0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4" r="10973"/>
          <a:stretch/>
        </p:blipFill>
        <p:spPr>
          <a:xfrm>
            <a:off x="457199" y="810081"/>
            <a:ext cx="2432649" cy="3105509"/>
          </a:xfrm>
          <a:prstGeom prst="roundRect">
            <a:avLst>
              <a:gd name="adj" fmla="val 11348"/>
            </a:avLst>
          </a:prstGeom>
        </p:spPr>
      </p:pic>
    </p:spTree>
    <p:extLst>
      <p:ext uri="{BB962C8B-B14F-4D97-AF65-F5344CB8AC3E}">
        <p14:creationId xmlns:p14="http://schemas.microsoft.com/office/powerpoint/2010/main" val="1983710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32053" y="1302590"/>
            <a:ext cx="4468484" cy="5881286"/>
          </a:xfrm>
        </p:spPr>
        <p:txBody>
          <a:bodyPr/>
          <a:lstStyle/>
          <a:p>
            <a:pPr marL="0" indent="0" algn="ctr">
              <a:lnSpc>
                <a:spcPct val="120000"/>
              </a:lnSpc>
              <a:spcBef>
                <a:spcPts val="4200"/>
              </a:spcBef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«Посему назовешь ли его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днем или веком</a:t>
            </a:r>
            <a:r>
              <a:rPr lang="ru-RU" sz="3600" dirty="0">
                <a:latin typeface="Bahnschrift Light Condensed" panose="020B0502040204020203" pitchFamily="34" charset="0"/>
              </a:rPr>
              <a:t>, выразишь одно и то же понятие» 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400" dirty="0"/>
              <a:t>«Беседы на </a:t>
            </a:r>
            <a:r>
              <a:rPr lang="ru-RU" sz="2400" dirty="0" err="1"/>
              <a:t>шестоднев</a:t>
            </a:r>
            <a:r>
              <a:rPr lang="ru-RU" sz="2400" dirty="0"/>
              <a:t>»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51F78C-FA89-4471-8E04-4A30C7FB8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397480"/>
            <a:ext cx="2489649" cy="3605842"/>
          </a:xfrm>
          <a:prstGeom prst="roundRect">
            <a:avLst>
              <a:gd name="adj" fmla="val 11123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1C000C-5152-4B50-884F-AA6397C6D643}"/>
              </a:ext>
            </a:extLst>
          </p:cNvPr>
          <p:cNvSpPr txBox="1"/>
          <p:nvPr/>
        </p:nvSpPr>
        <p:spPr>
          <a:xfrm>
            <a:off x="543463" y="315376"/>
            <a:ext cx="80570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3200" b="1" dirty="0"/>
              <a:t>О продолжительности дней творения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71BB51-AAD7-49C6-868E-7678FDBDD1C0}"/>
              </a:ext>
            </a:extLst>
          </p:cNvPr>
          <p:cNvSpPr txBox="1"/>
          <p:nvPr/>
        </p:nvSpPr>
        <p:spPr>
          <a:xfrm>
            <a:off x="370937" y="5460520"/>
            <a:ext cx="25759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 err="1"/>
              <a:t>Свт</a:t>
            </a:r>
            <a:r>
              <a:rPr lang="ru-RU" sz="2000" dirty="0"/>
              <a:t>. Василий Великий</a:t>
            </a:r>
            <a:br>
              <a:rPr lang="ru-RU" sz="2000" dirty="0"/>
            </a:br>
            <a:r>
              <a:rPr lang="ru-RU" sz="2000" dirty="0"/>
              <a:t>(330-379)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C2CD8CD-228D-4C3F-9124-BA26DBB4F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1555" y="569342"/>
            <a:ext cx="5133795" cy="5779699"/>
          </a:xfrm>
        </p:spPr>
        <p:txBody>
          <a:bodyPr>
            <a:norm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«Когда Бог творил человека, то образовал прежде тело из персти. Это тело что было? Глиняная </a:t>
            </a:r>
            <a:r>
              <a:rPr lang="ru-RU" sz="3200" dirty="0" err="1">
                <a:latin typeface="Bahnschrift Light Condensed" panose="020B0502040204020203" pitchFamily="34" charset="0"/>
              </a:rPr>
              <a:t>тетерька</a:t>
            </a:r>
            <a:r>
              <a:rPr lang="ru-RU" sz="3200" dirty="0">
                <a:latin typeface="Bahnschrift Light Condensed" panose="020B0502040204020203" pitchFamily="34" charset="0"/>
              </a:rPr>
              <a:t> или живое тело? – Оно было живое тело, было животное в образе человека, с душою животною. Потом Бог вдунул в него дух Свой – и из животного стал человек». 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A7CCB5-66DA-4986-BF32-FF6E9228D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95" y="698740"/>
            <a:ext cx="2668797" cy="3234905"/>
          </a:xfrm>
          <a:prstGeom prst="roundRect">
            <a:avLst>
              <a:gd name="adj" fmla="val 12142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E9EADA-94D3-4E8A-B1AB-4ECED5FE1C26}"/>
              </a:ext>
            </a:extLst>
          </p:cNvPr>
          <p:cNvSpPr txBox="1"/>
          <p:nvPr/>
        </p:nvSpPr>
        <p:spPr>
          <a:xfrm>
            <a:off x="345595" y="4512417"/>
            <a:ext cx="27426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 err="1"/>
              <a:t>Свт</a:t>
            </a:r>
            <a:r>
              <a:rPr lang="ru-RU" sz="2000" dirty="0"/>
              <a:t>. Феофан Затворник</a:t>
            </a:r>
            <a:br>
              <a:rPr lang="ru-RU" sz="2000" dirty="0"/>
            </a:br>
            <a:r>
              <a:rPr lang="ru-RU" sz="2000" dirty="0"/>
              <a:t>(1815-1894)</a:t>
            </a:r>
          </a:p>
        </p:txBody>
      </p:sp>
    </p:spTree>
    <p:extLst>
      <p:ext uri="{BB962C8B-B14F-4D97-AF65-F5344CB8AC3E}">
        <p14:creationId xmlns:p14="http://schemas.microsoft.com/office/powerpoint/2010/main" val="11199802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>
            <a:extLst>
              <a:ext uri="{FF2B5EF4-FFF2-40B4-BE49-F238E27FC236}">
                <a16:creationId xmlns:a16="http://schemas.microsoft.com/office/drawing/2014/main" id="{96DE5DDE-3F15-48B5-9535-20796F8314C0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1021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 душе</a:t>
            </a:r>
          </a:p>
        </p:txBody>
      </p:sp>
    </p:spTree>
    <p:extLst>
      <p:ext uri="{BB962C8B-B14F-4D97-AF65-F5344CB8AC3E}">
        <p14:creationId xmlns:p14="http://schemas.microsoft.com/office/powerpoint/2010/main" val="15073699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24951" y="1716656"/>
            <a:ext cx="7461850" cy="4632385"/>
          </a:xfrm>
        </p:spPr>
        <p:txBody>
          <a:bodyPr/>
          <a:lstStyle/>
          <a:p>
            <a:pPr algn="ctr">
              <a:lnSpc>
                <a:spcPct val="150000"/>
              </a:lnSpc>
              <a:buNone/>
            </a:pPr>
            <a:r>
              <a:rPr lang="ru-RU" sz="4000" dirty="0">
                <a:latin typeface="Bahnschrift Light Condensed" panose="020B0502040204020203" pitchFamily="34" charset="0"/>
              </a:rPr>
              <a:t>Доказательства существования:</a:t>
            </a:r>
          </a:p>
          <a:p>
            <a:pPr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4000" dirty="0">
                <a:latin typeface="Bahnschrift Light Condensed" panose="020B0502040204020203" pitchFamily="34" charset="0"/>
              </a:rPr>
              <a:t>опытное </a:t>
            </a:r>
          </a:p>
          <a:p>
            <a:pPr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4000" dirty="0">
                <a:latin typeface="Bahnschrift Light Condensed" panose="020B0502040204020203" pitchFamily="34" charset="0"/>
              </a:rPr>
              <a:t>теоретические.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16AF53A-933C-4AC8-8C49-B654533BC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69343"/>
            <a:ext cx="7886700" cy="5814204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  <a:buNone/>
            </a:pPr>
            <a:r>
              <a:rPr lang="ru-RU" sz="3600" b="1" dirty="0"/>
              <a:t>Опытное доказательство: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dirty="0"/>
              <a:t>1. </a:t>
            </a:r>
            <a:r>
              <a:rPr lang="ru-RU" sz="3600" b="1" dirty="0"/>
              <a:t>Самопознание</a:t>
            </a:r>
          </a:p>
          <a:p>
            <a:pPr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Душа – нематериальна, увидеть ее можно мысленным взором. Нужно отказаться от материалистической аксиоматики.</a:t>
            </a:r>
            <a:endParaRPr lang="en-US" sz="3600" dirty="0">
              <a:latin typeface="Bahnschrift Light Condensed" panose="020B0502040204020203" pitchFamily="34" charset="0"/>
            </a:endParaRPr>
          </a:p>
          <a:p>
            <a:pPr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Что материального в таких проявлениях, как вера, надежда, справедливость, любовь, истина?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535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836BCF2-E04F-43C1-A413-D24611BE5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0783" y="1184403"/>
            <a:ext cx="5245939" cy="4880418"/>
          </a:xfrm>
        </p:spPr>
        <p:txBody>
          <a:bodyPr/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«Ничего не может быть нелепее утверждения, что видимое нашими глазами существует, а усматриваемое нашим умом не существует».</a:t>
            </a:r>
          </a:p>
          <a:p>
            <a:pPr marL="0" indent="0" algn="r">
              <a:spcBef>
                <a:spcPts val="2400"/>
              </a:spcBef>
              <a:buNone/>
            </a:pPr>
            <a:r>
              <a:rPr lang="ru-RU" sz="2400" dirty="0"/>
              <a:t>«О бессмертии души»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00E3E5-47E2-41C1-A807-37057CEECB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79" y="1331051"/>
            <a:ext cx="2203943" cy="3296126"/>
          </a:xfrm>
          <a:prstGeom prst="roundRect">
            <a:avLst>
              <a:gd name="adj" fmla="val 9189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3C571E-923B-4581-A6AC-3BD6666E8A49}"/>
              </a:ext>
            </a:extLst>
          </p:cNvPr>
          <p:cNvSpPr txBox="1"/>
          <p:nvPr/>
        </p:nvSpPr>
        <p:spPr>
          <a:xfrm>
            <a:off x="761578" y="5032335"/>
            <a:ext cx="2203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Августин, блаж.</a:t>
            </a:r>
            <a:br>
              <a:rPr lang="ru-RU" sz="2000" dirty="0"/>
            </a:br>
            <a:r>
              <a:rPr lang="ru-RU" sz="2000" dirty="0"/>
              <a:t>(354-430)</a:t>
            </a:r>
          </a:p>
        </p:txBody>
      </p:sp>
    </p:spTree>
    <p:extLst>
      <p:ext uri="{BB962C8B-B14F-4D97-AF65-F5344CB8AC3E}">
        <p14:creationId xmlns:p14="http://schemas.microsoft.com/office/powerpoint/2010/main" val="16867845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9437C7-9707-424A-8F4A-499AFFB13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25293"/>
            <a:ext cx="7886700" cy="4351338"/>
          </a:xfrm>
        </p:spPr>
        <p:txBody>
          <a:bodyPr/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Постоянное тождество самопознания </a:t>
            </a:r>
            <a:br>
              <a:rPr lang="ru-RU" sz="3600" dirty="0">
                <a:latin typeface="Bahnschrift Light Condensed" panose="020B0502040204020203" pitchFamily="34" charset="0"/>
              </a:rPr>
            </a:br>
            <a:r>
              <a:rPr lang="ru-RU" sz="3600" dirty="0">
                <a:latin typeface="Bahnschrift Light Condensed" panose="020B0502040204020203" pitchFamily="34" charset="0"/>
              </a:rPr>
              <a:t>(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тождество личности</a:t>
            </a:r>
            <a:r>
              <a:rPr lang="ru-RU" sz="3600" dirty="0">
                <a:latin typeface="Bahnschrift Light Condensed" panose="020B0502040204020203" pitchFamily="34" charset="0"/>
              </a:rPr>
              <a:t>).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Клетки тела постоянно обновляются, </a:t>
            </a:r>
            <a:br>
              <a:rPr lang="ru-RU" sz="3600" dirty="0">
                <a:latin typeface="Bahnschrift Light Condensed" panose="020B0502040204020203" pitchFamily="34" charset="0"/>
              </a:rPr>
            </a:br>
            <a:r>
              <a:rPr lang="ru-RU" sz="3600" dirty="0">
                <a:latin typeface="Bahnschrift Light Condensed" panose="020B0502040204020203" pitchFamily="34" charset="0"/>
              </a:rPr>
              <a:t>личность не меняется.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5757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9E655C7-B3C1-458D-82CA-A13F28015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0182" y="526210"/>
            <a:ext cx="5125168" cy="5865963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dirty="0">
                <a:latin typeface="Bahnschrift Light Condensed" panose="020B0502040204020203" pitchFamily="34" charset="0"/>
              </a:rPr>
              <a:t>«Время не может быть сознано и понято тем, что само временно. Для сознания времени нуж­но, чтобы во временном процессе стояло нечто такое, что им не поглощается и в нем не исчезает и что поэтому может находиться в положительном отношении к его различным моментам. Если можно так выразиться, </a:t>
            </a:r>
            <a:r>
              <a:rPr lang="ru-RU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сознание времени есть субстанциальная функция души</a:t>
            </a:r>
            <a:r>
              <a:rPr lang="ru-RU" dirty="0">
                <a:latin typeface="Bahnschrift Light Condensed" panose="020B0502040204020203" pitchFamily="34" charset="0"/>
              </a:rPr>
              <a:t>».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600" dirty="0"/>
              <a:t>«Понятие о душе по данным внутреннего опыта»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CB23E2-1E45-497B-9CF6-6FFB270591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2" b="-242"/>
          <a:stretch/>
        </p:blipFill>
        <p:spPr>
          <a:xfrm>
            <a:off x="533761" y="707367"/>
            <a:ext cx="2492406" cy="3200400"/>
          </a:xfrm>
          <a:prstGeom prst="roundRect">
            <a:avLst>
              <a:gd name="adj" fmla="val 10437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AA89AB-281C-4C04-A328-0A7D323A527C}"/>
              </a:ext>
            </a:extLst>
          </p:cNvPr>
          <p:cNvSpPr txBox="1"/>
          <p:nvPr/>
        </p:nvSpPr>
        <p:spPr>
          <a:xfrm>
            <a:off x="533761" y="4451230"/>
            <a:ext cx="2492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Лев Михайлович Лопатин</a:t>
            </a:r>
            <a:br>
              <a:rPr lang="ru-RU" sz="2000" dirty="0"/>
            </a:br>
            <a:r>
              <a:rPr lang="ru-RU" sz="2000" dirty="0"/>
              <a:t>(1855-1920)</a:t>
            </a:r>
          </a:p>
        </p:txBody>
      </p:sp>
    </p:spTree>
    <p:extLst>
      <p:ext uri="{BB962C8B-B14F-4D97-AF65-F5344CB8AC3E}">
        <p14:creationId xmlns:p14="http://schemas.microsoft.com/office/powerpoint/2010/main" val="407493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123F165-7C74-4406-816B-72260768B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548680"/>
            <a:ext cx="8003232" cy="597289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30000"/>
              </a:lnSpc>
              <a:buNone/>
            </a:pPr>
            <a:r>
              <a:rPr lang="ru-RU" dirty="0">
                <a:latin typeface="Bahnschrift Light Condensed" panose="020B0502040204020203" pitchFamily="34" charset="0"/>
              </a:rPr>
              <a:t>«Большинство животных – даже социальных животных с хорошо развитой лимбической системой – реагируют на ситуации, полагаясь в основном на инстинкт, вместо того чтобы планировать свое будущее. Так, </a:t>
            </a:r>
            <a:r>
              <a:rPr lang="ru-RU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млекопитающие не планируют </a:t>
            </a:r>
            <a:r>
              <a:rPr lang="ru-RU" dirty="0">
                <a:latin typeface="Bahnschrift Light Condensed" panose="020B0502040204020203" pitchFamily="34" charset="0"/>
              </a:rPr>
              <a:t>зимнюю спячку и не готовятся к ней осознанно, но, когда температура начинает падать, просто следуют инстинкту. …Человек – дело другое. Хотя во многих ситуациях мы полагаемся на инстинкт и эмоции, мы постоянно анализируем и оцениваем информацию, поступающую по множеству петель обратной связи. При этом моделируем будущие события, иногда даже на тысячи лет вперед» </a:t>
            </a:r>
          </a:p>
          <a:p>
            <a:pPr marL="0" indent="0" algn="r">
              <a:lnSpc>
                <a:spcPct val="110000"/>
              </a:lnSpc>
              <a:spcBef>
                <a:spcPts val="2400"/>
              </a:spcBef>
              <a:buNone/>
            </a:pPr>
            <a:r>
              <a:rPr lang="ru-RU" sz="2600" b="1" dirty="0" err="1"/>
              <a:t>Мичио</a:t>
            </a:r>
            <a:r>
              <a:rPr lang="ru-RU" sz="2600" b="1" dirty="0"/>
              <a:t> </a:t>
            </a:r>
            <a:r>
              <a:rPr lang="ru-RU" sz="2600" b="1" dirty="0" err="1"/>
              <a:t>Каку</a:t>
            </a:r>
            <a:r>
              <a:rPr lang="ru-RU" sz="2600" b="1" dirty="0"/>
              <a:t> </a:t>
            </a:r>
            <a:br>
              <a:rPr lang="ru-RU" sz="2600" b="1" dirty="0"/>
            </a:br>
            <a:r>
              <a:rPr lang="ru-RU" sz="2600" b="1" dirty="0"/>
              <a:t>«</a:t>
            </a:r>
            <a:r>
              <a:rPr lang="ru-RU" sz="2600" dirty="0"/>
              <a:t>Будущее разума»</a:t>
            </a:r>
          </a:p>
        </p:txBody>
      </p:sp>
    </p:spTree>
    <p:extLst>
      <p:ext uri="{BB962C8B-B14F-4D97-AF65-F5344CB8AC3E}">
        <p14:creationId xmlns:p14="http://schemas.microsoft.com/office/powerpoint/2010/main" val="8031716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387287A-EE1C-41CB-93B4-AA6D52EA7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9192" y="620688"/>
            <a:ext cx="5227608" cy="5505475"/>
          </a:xfrm>
        </p:spPr>
        <p:txBody>
          <a:bodyPr>
            <a:normAutofit fontScale="92500"/>
          </a:bodyPr>
          <a:lstStyle/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«Величайшее достижение человеческого мозга – его способность воображать объекты и эпизоды, не существующие в реальности, и именно эта способность позволяет ему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думать о будущем</a:t>
            </a:r>
            <a:r>
              <a:rPr lang="ru-RU" sz="3600" dirty="0">
                <a:latin typeface="Bahnschrift Light Condensed" panose="020B0502040204020203" pitchFamily="34" charset="0"/>
              </a:rPr>
              <a:t>».</a:t>
            </a:r>
          </a:p>
          <a:p>
            <a:pPr marL="0" indent="0" algn="r">
              <a:lnSpc>
                <a:spcPct val="110000"/>
              </a:lnSpc>
              <a:spcBef>
                <a:spcPts val="2400"/>
              </a:spcBef>
              <a:buNone/>
            </a:pPr>
            <a:r>
              <a:rPr lang="ru-RU" sz="2600" dirty="0"/>
              <a:t>«Спотыкаясь о счастье»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2CA059-D170-4D94-BD33-5F7C7C451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02" y="862229"/>
            <a:ext cx="2476517" cy="3321584"/>
          </a:xfrm>
          <a:prstGeom prst="roundRect">
            <a:avLst>
              <a:gd name="adj" fmla="val 10745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E93489-86C9-4ADF-89DD-E3111F6AA978}"/>
              </a:ext>
            </a:extLst>
          </p:cNvPr>
          <p:cNvSpPr txBox="1"/>
          <p:nvPr/>
        </p:nvSpPr>
        <p:spPr>
          <a:xfrm>
            <a:off x="221102" y="4452032"/>
            <a:ext cx="24765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Дэниел </a:t>
            </a:r>
            <a:r>
              <a:rPr lang="ru-RU" sz="1800" dirty="0"/>
              <a:t>Гилберт</a:t>
            </a:r>
            <a:endParaRPr lang="ru-RU" dirty="0"/>
          </a:p>
          <a:p>
            <a:pPr algn="ctr"/>
            <a:r>
              <a:rPr lang="ru-RU" dirty="0"/>
              <a:t>(род. 1957)</a:t>
            </a:r>
          </a:p>
          <a:p>
            <a:pPr algn="ctr"/>
            <a:r>
              <a:rPr lang="ru-RU" dirty="0"/>
              <a:t>Гарвардский университет</a:t>
            </a:r>
          </a:p>
        </p:txBody>
      </p:sp>
    </p:spTree>
    <p:extLst>
      <p:ext uri="{BB962C8B-B14F-4D97-AF65-F5344CB8AC3E}">
        <p14:creationId xmlns:p14="http://schemas.microsoft.com/office/powerpoint/2010/main" val="9947874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3F46A38D-EDD8-4FBC-90C6-F7D97799CA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310" y="1153800"/>
            <a:ext cx="3241375" cy="5080727"/>
          </a:xfr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0406CA1C-8B84-4528-943F-F1F97179C789}"/>
              </a:ext>
            </a:extLst>
          </p:cNvPr>
          <p:cNvSpPr txBox="1">
            <a:spLocks/>
          </p:cNvSpPr>
          <p:nvPr/>
        </p:nvSpPr>
        <p:spPr>
          <a:xfrm>
            <a:off x="537726" y="4452620"/>
            <a:ext cx="2468234" cy="7232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 err="1">
                <a:latin typeface="+mn-lt"/>
              </a:rPr>
              <a:t>Реймонд</a:t>
            </a:r>
            <a:r>
              <a:rPr lang="ru-RU" sz="2000" dirty="0">
                <a:latin typeface="+mn-lt"/>
              </a:rPr>
              <a:t> Муди </a:t>
            </a:r>
            <a:br>
              <a:rPr lang="ru-RU" sz="2000" dirty="0">
                <a:latin typeface="+mn-lt"/>
              </a:rPr>
            </a:br>
            <a:r>
              <a:rPr lang="ru-RU" sz="2000" dirty="0">
                <a:latin typeface="+mn-lt"/>
              </a:rPr>
              <a:t>(род. 1944)</a:t>
            </a:r>
          </a:p>
        </p:txBody>
      </p:sp>
      <p:pic>
        <p:nvPicPr>
          <p:cNvPr id="13" name="Объект 4">
            <a:extLst>
              <a:ext uri="{FF2B5EF4-FFF2-40B4-BE49-F238E27FC236}">
                <a16:creationId xmlns:a16="http://schemas.microsoft.com/office/drawing/2014/main" id="{2CC3C943-40B3-403A-A6DD-007ACFCA9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26" y="1153800"/>
            <a:ext cx="2532543" cy="2926495"/>
          </a:xfrm>
          <a:prstGeom prst="roundRect">
            <a:avLst>
              <a:gd name="adj" fmla="val 9514"/>
            </a:avLst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98B274-194E-448F-8166-14CAFF86D262}"/>
              </a:ext>
            </a:extLst>
          </p:cNvPr>
          <p:cNvSpPr txBox="1"/>
          <p:nvPr/>
        </p:nvSpPr>
        <p:spPr>
          <a:xfrm>
            <a:off x="1803998" y="258256"/>
            <a:ext cx="457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3000" dirty="0"/>
              <a:t>2. </a:t>
            </a:r>
            <a:r>
              <a:rPr lang="ru-RU" sz="3000" b="1" dirty="0"/>
              <a:t>Клиническая смерть </a:t>
            </a:r>
          </a:p>
        </p:txBody>
      </p:sp>
    </p:spTree>
    <p:extLst>
      <p:ext uri="{BB962C8B-B14F-4D97-AF65-F5344CB8AC3E}">
        <p14:creationId xmlns:p14="http://schemas.microsoft.com/office/powerpoint/2010/main" val="521752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57D3ED9-A74B-4ED1-A159-9D1919BD1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2874" y="560717"/>
            <a:ext cx="4702475" cy="5616246"/>
          </a:xfrm>
        </p:spPr>
        <p:txBody>
          <a:bodyPr/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«Какого рода эти дни — представить это нам или крайне трудно, или даже совсем невозможно, а тем более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невозможно об этом говорить</a:t>
            </a:r>
            <a:r>
              <a:rPr lang="ru-RU" sz="3600" dirty="0">
                <a:latin typeface="Bahnschrift Light Condensed" panose="020B0502040204020203" pitchFamily="34" charset="0"/>
              </a:rPr>
              <a:t>»</a:t>
            </a:r>
            <a:endParaRPr lang="en-US" sz="3600" dirty="0">
              <a:latin typeface="Bahnschrift Light Condensed" panose="020B0502040204020203" pitchFamily="34" charset="0"/>
            </a:endParaRPr>
          </a:p>
          <a:p>
            <a:pPr marL="0" indent="0" algn="r">
              <a:spcBef>
                <a:spcPts val="2400"/>
              </a:spcBef>
              <a:buNone/>
            </a:pPr>
            <a:r>
              <a:rPr lang="ru-RU" sz="2400" dirty="0"/>
              <a:t>«О граде Божием» 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E8DDF7-AA16-438B-8D54-C8110593DB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00" y="736883"/>
            <a:ext cx="2545075" cy="3806308"/>
          </a:xfrm>
          <a:prstGeom prst="roundRect">
            <a:avLst>
              <a:gd name="adj" fmla="val 9189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93F85E-ACCF-4F9B-98AE-6A1C12136B9A}"/>
              </a:ext>
            </a:extLst>
          </p:cNvPr>
          <p:cNvSpPr txBox="1"/>
          <p:nvPr/>
        </p:nvSpPr>
        <p:spPr>
          <a:xfrm>
            <a:off x="405900" y="4837203"/>
            <a:ext cx="2545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Блаж. Августин</a:t>
            </a:r>
            <a:br>
              <a:rPr lang="ru-RU" dirty="0"/>
            </a:br>
            <a:r>
              <a:rPr lang="ru-RU" dirty="0"/>
              <a:t>(354-430)</a:t>
            </a:r>
          </a:p>
        </p:txBody>
      </p:sp>
    </p:spTree>
    <p:extLst>
      <p:ext uri="{BB962C8B-B14F-4D97-AF65-F5344CB8AC3E}">
        <p14:creationId xmlns:p14="http://schemas.microsoft.com/office/powerpoint/2010/main" val="1086237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3023BC3-7A69-4A16-8305-48E6BAC55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664" y="534837"/>
            <a:ext cx="7514686" cy="593497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40000"/>
              </a:lnSpc>
              <a:buNone/>
            </a:pPr>
            <a:r>
              <a:rPr lang="ru-RU" sz="34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«Человек умирает, и в момент наибольшей физической слабости он слышит, как врач констатирует его смерть. До его слуха доносится неприятный гул, сильный звон, жужжание. В то же время он чувствует, как на большой скорости движется через </a:t>
            </a:r>
            <a:r>
              <a:rPr lang="ru-RU" sz="3400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длинный темный туннель</a:t>
            </a:r>
            <a:r>
              <a:rPr lang="ru-RU" sz="34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Затем вдруг осознаёт, что находится вне своего тела, но все еще в знакомой обстановке. Он </a:t>
            </a:r>
            <a:r>
              <a:rPr lang="ru-RU" sz="3400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видит собственное тело </a:t>
            </a:r>
            <a:r>
              <a:rPr lang="ru-RU" sz="340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 со стороны наблюдает, как врачи пытаются его реанимировать. Он приходит в состояние крайнего эмоционального возбуждения»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b="1" dirty="0" err="1"/>
              <a:t>Моуди</a:t>
            </a:r>
            <a:r>
              <a:rPr lang="ru-RU" b="1" dirty="0"/>
              <a:t> Р.</a:t>
            </a:r>
            <a:r>
              <a:rPr lang="ru-RU" i="1" dirty="0"/>
              <a:t> </a:t>
            </a:r>
            <a:br>
              <a:rPr lang="ru-RU" i="1" dirty="0"/>
            </a:br>
            <a:r>
              <a:rPr lang="ru-RU" dirty="0"/>
              <a:t>«Жизнь после жизни</a:t>
            </a:r>
            <a:r>
              <a:rPr lang="ru-RU" b="1" dirty="0"/>
              <a:t>: </a:t>
            </a:r>
            <a:br>
              <a:rPr lang="ru-RU" b="1" dirty="0"/>
            </a:br>
            <a:r>
              <a:rPr lang="ru-RU" dirty="0"/>
              <a:t>исследование феномена — переживание смерти тела»</a:t>
            </a:r>
          </a:p>
        </p:txBody>
      </p:sp>
    </p:spTree>
    <p:extLst>
      <p:ext uri="{BB962C8B-B14F-4D97-AF65-F5344CB8AC3E}">
        <p14:creationId xmlns:p14="http://schemas.microsoft.com/office/powerpoint/2010/main" val="31872206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4E06EC-0713-48D5-8893-A8E5B2E9C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40" y="221700"/>
            <a:ext cx="5514866" cy="55148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CD5E66-9AAA-41E7-870C-B05D434AD604}"/>
              </a:ext>
            </a:extLst>
          </p:cNvPr>
          <p:cNvSpPr txBox="1"/>
          <p:nvPr/>
        </p:nvSpPr>
        <p:spPr>
          <a:xfrm>
            <a:off x="2070339" y="6081912"/>
            <a:ext cx="5514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Иероним Босх</a:t>
            </a:r>
            <a:r>
              <a:rPr lang="ru-RU" sz="2400" dirty="0"/>
              <a:t>. Восхождение в эмпирей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60A412C-C076-4345-B846-56044D8AA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588" y="1224232"/>
            <a:ext cx="4857749" cy="3002711"/>
          </a:xfrm>
        </p:spPr>
        <p:txBody>
          <a:bodyPr/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Шесть экспериментов в 1907 г. Только в одном было зафиксировано уменьшение веса на 21 грамм.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2467D1-B484-431A-8E5A-B2B8CDC7C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37" y="1224232"/>
            <a:ext cx="2705334" cy="3322608"/>
          </a:xfrm>
          <a:prstGeom prst="roundRect">
            <a:avLst>
              <a:gd name="adj" fmla="val 11884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3F913D-3C46-49D0-A21B-8B0168BE8344}"/>
              </a:ext>
            </a:extLst>
          </p:cNvPr>
          <p:cNvSpPr txBox="1"/>
          <p:nvPr/>
        </p:nvSpPr>
        <p:spPr>
          <a:xfrm>
            <a:off x="346737" y="4925882"/>
            <a:ext cx="27053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Dr. Duncan MacDougall </a:t>
            </a:r>
            <a:r>
              <a:rPr lang="ru-RU" sz="2000" dirty="0"/>
              <a:t>(</a:t>
            </a:r>
            <a:r>
              <a:rPr lang="en-US" sz="2000" dirty="0"/>
              <a:t>1866–1920</a:t>
            </a:r>
            <a:r>
              <a:rPr lang="ru-RU" sz="2000" dirty="0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F8CD8B-349F-4E44-B775-12359A07A38F}"/>
              </a:ext>
            </a:extLst>
          </p:cNvPr>
          <p:cNvSpPr txBox="1"/>
          <p:nvPr/>
        </p:nvSpPr>
        <p:spPr>
          <a:xfrm>
            <a:off x="346737" y="409171"/>
            <a:ext cx="784835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dirty="0"/>
              <a:t>3. «Взвешивание» души</a:t>
            </a:r>
          </a:p>
        </p:txBody>
      </p:sp>
    </p:spTree>
    <p:extLst>
      <p:ext uri="{BB962C8B-B14F-4D97-AF65-F5344CB8AC3E}">
        <p14:creationId xmlns:p14="http://schemas.microsoft.com/office/powerpoint/2010/main" val="255190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31653" y="642919"/>
            <a:ext cx="7755148" cy="57320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/>
              <a:t>Теоретические доказательства</a:t>
            </a:r>
          </a:p>
          <a:p>
            <a:pPr marL="0" indent="0" algn="ctr">
              <a:lnSpc>
                <a:spcPct val="120000"/>
              </a:lnSpc>
              <a:spcBef>
                <a:spcPts val="3000"/>
              </a:spcBef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Душа – субстанция.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</a:t>
            </a:r>
            <a:r>
              <a:rPr lang="en-GB" sz="3600" dirty="0" err="1">
                <a:latin typeface="Bahnschrift Light Condensed" panose="020B0502040204020203" pitchFamily="34" charset="0"/>
              </a:rPr>
              <a:t>Под</a:t>
            </a:r>
            <a:r>
              <a:rPr lang="en-GB" sz="3600" dirty="0">
                <a:latin typeface="Bahnschrift Light Condensed" panose="020B0502040204020203" pitchFamily="34" charset="0"/>
              </a:rPr>
              <a:t> </a:t>
            </a:r>
            <a:r>
              <a:rPr lang="en-GB" sz="3600" dirty="0" err="1">
                <a:latin typeface="Bahnschrift Light Condensed" panose="020B0502040204020203" pitchFamily="34" charset="0"/>
              </a:rPr>
              <a:t>именем</a:t>
            </a:r>
            <a:r>
              <a:rPr lang="en-GB" sz="3600" dirty="0">
                <a:latin typeface="Bahnschrift Light Condensed" panose="020B0502040204020203" pitchFamily="34" charset="0"/>
              </a:rPr>
              <a:t> </a:t>
            </a:r>
            <a:r>
              <a:rPr lang="en-GB" sz="3600" dirty="0" err="1">
                <a:latin typeface="Bahnschrift Light Condensed" panose="020B0502040204020203" pitchFamily="34" charset="0"/>
              </a:rPr>
              <a:t>субстанции</a:t>
            </a:r>
            <a:r>
              <a:rPr lang="en-GB" sz="3600" dirty="0">
                <a:latin typeface="Bahnschrift Light Condensed" panose="020B0502040204020203" pitchFamily="34" charset="0"/>
              </a:rPr>
              <a:t> </a:t>
            </a:r>
            <a:r>
              <a:rPr lang="en-GB" sz="3600" dirty="0" err="1">
                <a:latin typeface="Bahnschrift Light Condensed" panose="020B0502040204020203" pitchFamily="34" charset="0"/>
              </a:rPr>
              <a:t>мы</a:t>
            </a:r>
            <a:r>
              <a:rPr lang="en-GB" sz="3600" dirty="0">
                <a:latin typeface="Bahnschrift Light Condensed" panose="020B0502040204020203" pitchFamily="34" charset="0"/>
              </a:rPr>
              <a:t> </a:t>
            </a:r>
            <a:r>
              <a:rPr lang="en-GB" sz="3600" dirty="0" err="1">
                <a:latin typeface="Bahnschrift Light Condensed" panose="020B0502040204020203" pitchFamily="34" charset="0"/>
              </a:rPr>
              <a:t>разумеем</a:t>
            </a:r>
            <a:r>
              <a:rPr lang="en-GB" sz="3600" dirty="0">
                <a:latin typeface="Bahnschrift Light Condensed" panose="020B0502040204020203" pitchFamily="34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Bahnschrift Light Condensed" panose="020B0502040204020203" pitchFamily="34" charset="0"/>
              </a:rPr>
              <a:t>единую</a:t>
            </a:r>
            <a:r>
              <a:rPr lang="en-GB" sz="3600" dirty="0">
                <a:latin typeface="Bahnschrift Light Condensed" panose="020B0502040204020203" pitchFamily="34" charset="0"/>
              </a:rPr>
              <a:t> </a:t>
            </a:r>
            <a:r>
              <a:rPr lang="en-GB" sz="3600" dirty="0" err="1">
                <a:latin typeface="Bahnschrift Light Condensed" panose="020B0502040204020203" pitchFamily="34" charset="0"/>
              </a:rPr>
              <a:t>сущность</a:t>
            </a:r>
            <a:r>
              <a:rPr lang="en-GB" sz="3600" dirty="0">
                <a:latin typeface="Bahnschrift Light Condensed" panose="020B0502040204020203" pitchFamily="34" charset="0"/>
              </a:rPr>
              <a:t>, </a:t>
            </a:r>
            <a:r>
              <a:rPr lang="en-GB" sz="3600" dirty="0" err="1">
                <a:latin typeface="Bahnschrift Light Condensed" panose="020B0502040204020203" pitchFamily="34" charset="0"/>
              </a:rPr>
              <a:t>лежащую</a:t>
            </a:r>
            <a:r>
              <a:rPr lang="en-GB" sz="3600" dirty="0">
                <a:latin typeface="Bahnschrift Light Condensed" panose="020B0502040204020203" pitchFamily="34" charset="0"/>
              </a:rPr>
              <a:t> в </a:t>
            </a:r>
            <a:r>
              <a:rPr lang="en-GB" sz="3600" dirty="0" err="1">
                <a:latin typeface="Bahnschrift Light Condensed" panose="020B0502040204020203" pitchFamily="34" charset="0"/>
              </a:rPr>
              <a:t>основании</a:t>
            </a:r>
            <a:r>
              <a:rPr lang="en-GB" sz="3600" dirty="0">
                <a:latin typeface="Bahnschrift Light Condensed" panose="020B0502040204020203" pitchFamily="34" charset="0"/>
              </a:rPr>
              <a:t> </a:t>
            </a:r>
            <a:r>
              <a:rPr lang="en-GB" sz="3600" dirty="0" err="1">
                <a:latin typeface="Bahnschrift Light Condensed" panose="020B0502040204020203" pitchFamily="34" charset="0"/>
              </a:rPr>
              <a:t>отдельных</a:t>
            </a:r>
            <a:r>
              <a:rPr lang="en-GB" sz="3600" dirty="0">
                <a:latin typeface="Bahnschrift Light Condensed" panose="020B0502040204020203" pitchFamily="34" charset="0"/>
              </a:rPr>
              <a:t> </a:t>
            </a:r>
            <a:r>
              <a:rPr lang="en-GB" sz="3600" dirty="0" err="1">
                <a:latin typeface="Bahnschrift Light Condensed" panose="020B0502040204020203" pitchFamily="34" charset="0"/>
              </a:rPr>
              <a:t>явлений</a:t>
            </a:r>
            <a:r>
              <a:rPr lang="en-GB" sz="3600" dirty="0">
                <a:latin typeface="Bahnschrift Light Condensed" panose="020B0502040204020203" pitchFamily="34" charset="0"/>
              </a:rPr>
              <a:t> и </a:t>
            </a:r>
            <a:r>
              <a:rPr lang="en-GB" sz="3600" dirty="0" err="1">
                <a:solidFill>
                  <a:srgbClr val="FF0000"/>
                </a:solidFill>
                <a:latin typeface="Bahnschrift Light Condensed" panose="020B0502040204020203" pitchFamily="34" charset="0"/>
              </a:rPr>
              <a:t>постоянно</a:t>
            </a:r>
            <a:r>
              <a:rPr lang="en-GB" sz="3600" i="1" dirty="0">
                <a:latin typeface="Bahnschrift Light Condensed" panose="020B0502040204020203" pitchFamily="34" charset="0"/>
              </a:rPr>
              <a:t> </a:t>
            </a:r>
            <a:r>
              <a:rPr lang="en-GB" sz="3600" dirty="0" err="1">
                <a:latin typeface="Bahnschrift Light Condensed" panose="020B0502040204020203" pitchFamily="34" charset="0"/>
              </a:rPr>
              <a:t>сохраняющуюся</a:t>
            </a:r>
            <a:r>
              <a:rPr lang="en-GB" sz="3600" dirty="0">
                <a:latin typeface="Bahnschrift Light Condensed" panose="020B0502040204020203" pitchFamily="34" charset="0"/>
              </a:rPr>
              <a:t> </a:t>
            </a:r>
            <a:r>
              <a:rPr lang="en-GB" sz="3600" dirty="0" err="1">
                <a:latin typeface="Bahnschrift Light Condensed" panose="020B0502040204020203" pitchFamily="34" charset="0"/>
              </a:rPr>
              <a:t>при</a:t>
            </a:r>
            <a:r>
              <a:rPr lang="en-GB" sz="3600" dirty="0">
                <a:latin typeface="Bahnschrift Light Condensed" panose="020B0502040204020203" pitchFamily="34" charset="0"/>
              </a:rPr>
              <a:t> </a:t>
            </a:r>
            <a:r>
              <a:rPr lang="en-GB" sz="3600" dirty="0" err="1">
                <a:latin typeface="Bahnschrift Light Condensed" panose="020B0502040204020203" pitchFamily="34" charset="0"/>
              </a:rPr>
              <a:t>всех</a:t>
            </a:r>
            <a:r>
              <a:rPr lang="en-GB" sz="3600" dirty="0">
                <a:latin typeface="Bahnschrift Light Condensed" panose="020B0502040204020203" pitchFamily="34" charset="0"/>
              </a:rPr>
              <a:t> </a:t>
            </a:r>
            <a:r>
              <a:rPr lang="en-GB" sz="3600" dirty="0" err="1">
                <a:latin typeface="Bahnschrift Light Condensed" panose="020B0502040204020203" pitchFamily="34" charset="0"/>
              </a:rPr>
              <a:t>их</a:t>
            </a:r>
            <a:r>
              <a:rPr lang="en-GB" sz="3600" dirty="0">
                <a:latin typeface="Bahnschrift Light Condensed" panose="020B0502040204020203" pitchFamily="34" charset="0"/>
              </a:rPr>
              <a:t> </a:t>
            </a:r>
            <a:r>
              <a:rPr lang="en-GB" sz="3600" dirty="0" err="1">
                <a:latin typeface="Bahnschrift Light Condensed" panose="020B0502040204020203" pitchFamily="34" charset="0"/>
              </a:rPr>
              <a:t>изменениях</a:t>
            </a:r>
            <a:r>
              <a:rPr lang="ru-RU" sz="3600" dirty="0">
                <a:latin typeface="Bahnschrift Light Condensed" panose="020B0502040204020203" pitchFamily="34" charset="0"/>
              </a:rPr>
              <a:t>» 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400" b="1" dirty="0"/>
              <a:t>Н.П. Рождественский</a:t>
            </a:r>
            <a:br>
              <a:rPr lang="ru-RU" sz="2400" dirty="0"/>
            </a:br>
            <a:r>
              <a:rPr lang="ru-RU" sz="2400" dirty="0"/>
              <a:t>«Христианская апологетика»</a:t>
            </a:r>
          </a:p>
        </p:txBody>
      </p:sp>
    </p:spTree>
    <p:extLst>
      <p:ext uri="{BB962C8B-B14F-4D97-AF65-F5344CB8AC3E}">
        <p14:creationId xmlns:p14="http://schemas.microsoft.com/office/powerpoint/2010/main" val="372343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25900868-AC96-45E3-A344-FC87C923B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43464"/>
            <a:ext cx="7886700" cy="5633499"/>
          </a:xfrm>
        </p:spPr>
        <p:txBody>
          <a:bodyPr/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Ее атрибуты: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а) внутреннее единство;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б) целостность (неделимость на части);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в) автономность (подчиненность собственным законам);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г) активность (способность к деятельности).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9E3B99A-48B6-455A-914F-492C799AA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7706" y="802250"/>
            <a:ext cx="5737643" cy="5598549"/>
          </a:xfrm>
        </p:spPr>
        <p:txBody>
          <a:bodyPr>
            <a:no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000" dirty="0"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«В настоящее время мы понимаем, что </a:t>
            </a:r>
            <a:r>
              <a:rPr lang="ru-RU" sz="3000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разум</a:t>
            </a:r>
            <a:r>
              <a:rPr lang="ru-RU" sz="3000" dirty="0"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… не находится на постоянной связи с мозгом каким‑либо чудодейственным образом; </a:t>
            </a:r>
            <a:r>
              <a:rPr lang="ru-RU" sz="3000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и есть мозг</a:t>
            </a:r>
            <a:r>
              <a:rPr lang="ru-RU" sz="3000" dirty="0"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или, точнее, система или структура в мозге, которая развилась, в сущности, тем же образом, как и </a:t>
            </a:r>
            <a:r>
              <a:rPr lang="ru-RU" sz="3000" dirty="0"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эволюционировала наша </a:t>
            </a:r>
            <a:r>
              <a:rPr lang="ru-RU" sz="3000" dirty="0"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иммунная система».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Breaking the Spell: </a:t>
            </a:r>
            <a:b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Religion as a Natural Phenomenon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A0C1EC-7573-4E6A-9B05-8A9A26A25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89" y="1013597"/>
            <a:ext cx="2352135" cy="3528203"/>
          </a:xfrm>
          <a:prstGeom prst="roundRect">
            <a:avLst>
              <a:gd name="adj" fmla="val 10799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6623FD-83A4-4810-A8D1-53B38D1E1433}"/>
              </a:ext>
            </a:extLst>
          </p:cNvPr>
          <p:cNvSpPr txBox="1"/>
          <p:nvPr/>
        </p:nvSpPr>
        <p:spPr>
          <a:xfrm>
            <a:off x="235789" y="5004117"/>
            <a:ext cx="23521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Дэниел </a:t>
            </a:r>
            <a:r>
              <a:rPr lang="ru-RU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Деннет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(род. 1942)</a:t>
            </a:r>
            <a:endParaRPr lang="ru-RU" sz="2000" dirty="0"/>
          </a:p>
        </p:txBody>
      </p:sp>
      <p:sp>
        <p:nvSpPr>
          <p:cNvPr id="6" name="Содержимое 2">
            <a:extLst>
              <a:ext uri="{FF2B5EF4-FFF2-40B4-BE49-F238E27FC236}">
                <a16:creationId xmlns:a16="http://schemas.microsoft.com/office/drawing/2014/main" id="{6CB5BDBE-441C-4A18-8389-14F07E974059}"/>
              </a:ext>
            </a:extLst>
          </p:cNvPr>
          <p:cNvSpPr txBox="1">
            <a:spLocks/>
          </p:cNvSpPr>
          <p:nvPr/>
        </p:nvSpPr>
        <p:spPr>
          <a:xfrm>
            <a:off x="879893" y="214290"/>
            <a:ext cx="7806907" cy="570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3000" b="1" dirty="0"/>
              <a:t>I. </a:t>
            </a:r>
            <a:r>
              <a:rPr lang="ru-RU" sz="3000" b="1" dirty="0"/>
              <a:t>Разум как свойство души</a:t>
            </a:r>
          </a:p>
          <a:p>
            <a:endParaRPr lang="ru-RU" sz="2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517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29EE4FD-A26E-45B2-8514-C84BE9711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0068" y="720304"/>
            <a:ext cx="5815281" cy="5960853"/>
          </a:xfrm>
        </p:spPr>
        <p:txBody>
          <a:bodyPr>
            <a:no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200" dirty="0"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«Если ментальность - это нечто отдельное от физического, то почему наши ментальные самости вообще нуждаются в физических мозгах? Совершенно ясно, что изменения в ментальных состояниях могут быть вызваны изменениями в физических состояниях мозга. 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«Тени разума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0C4C6B-A792-4DF6-8C16-A4B481065A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81" y="879894"/>
            <a:ext cx="2300377" cy="2907102"/>
          </a:xfrm>
          <a:prstGeom prst="roundRect">
            <a:avLst>
              <a:gd name="adj" fmla="val 10667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50CC8-3091-4E5E-9376-C332039A1A32}"/>
              </a:ext>
            </a:extLst>
          </p:cNvPr>
          <p:cNvSpPr txBox="1"/>
          <p:nvPr/>
        </p:nvSpPr>
        <p:spPr>
          <a:xfrm>
            <a:off x="236881" y="4288130"/>
            <a:ext cx="23003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Роджер </a:t>
            </a:r>
            <a:r>
              <a:rPr lang="ru-RU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Пенроуз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(род. 1931)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5325180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16D3762-AD67-4106-80D3-8B4207EE1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31320"/>
            <a:ext cx="7886700" cy="617651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«Действие, например, некоторых наркотиков вполне определенно сказывается на ментальном состоянии и поведении. Аналогично травма, болезнь или хирургическое вмешательство в определенные зоны головного мозга могут иметь хорошо определяемые и предсказуемые последствия в ментальных состояниях человека... А если ментальность действительно связана с определенными формами физического, то тогда законы науки, которые точно описывают поведение физических объектов, наверняка должны многое сказать также и о мире ментального».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«Тени разума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527041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2779595-E5AB-4F39-A1E0-CDAA17591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1004" y="517585"/>
            <a:ext cx="5444346" cy="5900468"/>
          </a:xfrm>
        </p:spPr>
        <p:txBody>
          <a:bodyPr>
            <a:norm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000" dirty="0"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«Вы с вашими радостями и горестями, воспоминаниями и стремлениями, ощущением своей личности и свободы воли – на самом деле не что иное как поведение обширной совокупности нервных клеток и молекул, из которых они состоят. Алиса Льюиса Кэрролла могла бы воскликнуть: “Да вы просто нейроны!”»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«Поразительная гипотеза»</a:t>
            </a: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BCE041-48A7-4C67-8063-ED33CF2490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60" y="764748"/>
            <a:ext cx="2483687" cy="2728950"/>
          </a:xfrm>
          <a:prstGeom prst="roundRect">
            <a:avLst>
              <a:gd name="adj" fmla="val 10763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5AC8E3-4BC4-44EF-82EE-CAF4D627FFE4}"/>
              </a:ext>
            </a:extLst>
          </p:cNvPr>
          <p:cNvSpPr txBox="1"/>
          <p:nvPr/>
        </p:nvSpPr>
        <p:spPr>
          <a:xfrm>
            <a:off x="301360" y="4115602"/>
            <a:ext cx="24836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Фрэнсис Крик</a:t>
            </a:r>
          </a:p>
          <a:p>
            <a:pPr algn="ctr"/>
            <a:r>
              <a:rPr lang="ru-RU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(1916-2004)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178943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DE5B223-D905-4DCE-8C4C-510AF4A04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0014" y="457200"/>
            <a:ext cx="5375335" cy="5719763"/>
          </a:xfrm>
        </p:spPr>
        <p:txBody>
          <a:bodyPr>
            <a:norm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200" dirty="0"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«У мозга нет ни программы, ни операционной системы, ни </a:t>
            </a:r>
            <a:r>
              <a:rPr lang="en-US" sz="3200" dirty="0"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Windows</a:t>
            </a:r>
            <a:r>
              <a:rPr lang="ru-RU" sz="3200" dirty="0"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ни центрального процессора. Вместо этого его нейронные сети многократно </a:t>
            </a:r>
            <a:r>
              <a:rPr lang="ru-RU" sz="3200" dirty="0" err="1"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запараллелены</a:t>
            </a:r>
            <a:r>
              <a:rPr lang="ru-RU" sz="3200" dirty="0"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и при выполнении единственного дела – усвоения информации – срабатывает одновременно 100 млрд нейронов»</a:t>
            </a:r>
          </a:p>
          <a:p>
            <a:pPr marL="0" indent="0" algn="r">
              <a:lnSpc>
                <a:spcPct val="100000"/>
              </a:lnSpc>
              <a:spcBef>
                <a:spcPts val="2400"/>
              </a:spcBef>
              <a:buNone/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«Будущее разума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3FCEC2-848D-45D5-8637-0C354985D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15" y="802257"/>
            <a:ext cx="2457074" cy="2803585"/>
          </a:xfrm>
          <a:prstGeom prst="roundRect">
            <a:avLst>
              <a:gd name="adj" fmla="val 9294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E52D8F-EC57-4EE0-9432-C532B2ED8D15}"/>
              </a:ext>
            </a:extLst>
          </p:cNvPr>
          <p:cNvSpPr txBox="1"/>
          <p:nvPr/>
        </p:nvSpPr>
        <p:spPr>
          <a:xfrm>
            <a:off x="229715" y="4158734"/>
            <a:ext cx="24570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Митио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Каку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dirty="0">
                <a:latin typeface="Calibri" panose="020F0502020204030204" pitchFamily="34" charset="0"/>
                <a:cs typeface="Times New Roman" panose="02020603050405020304" pitchFamily="18" charset="0"/>
              </a:rPr>
              <a:t>Принстонский университет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8131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F6A635F-F34D-4278-9E23-171DF5854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65826"/>
            <a:ext cx="7886700" cy="589184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30000"/>
              </a:lnSpc>
              <a:buNone/>
            </a:pPr>
            <a:r>
              <a:rPr lang="ru-RU" sz="3400" dirty="0">
                <a:latin typeface="Bahnschrift Light Condensed" panose="020B0502040204020203" pitchFamily="34" charset="0"/>
              </a:rPr>
              <a:t>«В повествовании о творении вещей </a:t>
            </a:r>
            <a:r>
              <a:rPr lang="ru-RU" sz="34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под днем надобно разуметь форму самого творческого действия</a:t>
            </a:r>
            <a:r>
              <a:rPr lang="ru-RU" sz="3400" dirty="0">
                <a:latin typeface="Bahnschrift Light Condensed" panose="020B0502040204020203" pitchFamily="34" charset="0"/>
              </a:rPr>
              <a:t>, под вечером — завершение его, под утром — начало нового… итак, через все дни творения повторяется один и тот же сотворенный Богом день» 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400" b="1" dirty="0"/>
              <a:t>Блаж. Августин. </a:t>
            </a:r>
            <a:br>
              <a:rPr lang="ru-RU" sz="2400" dirty="0"/>
            </a:br>
            <a:r>
              <a:rPr lang="ru-RU" sz="2400" dirty="0"/>
              <a:t>«О книге Бытия»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844759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60784" y="500043"/>
            <a:ext cx="5426015" cy="6056032"/>
          </a:xfrm>
        </p:spPr>
        <p:txBody>
          <a:bodyPr>
            <a:normAutofit lnSpcReduction="10000"/>
          </a:bodyPr>
          <a:lstStyle/>
          <a:p>
            <a:pPr marL="0" indent="0" algn="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latin typeface="Bahnschrift Light Condensed" panose="020B0502040204020203" pitchFamily="34" charset="0"/>
              </a:rPr>
              <a:t>«Согласно </a:t>
            </a:r>
            <a:r>
              <a:rPr lang="ru-RU" dirty="0" err="1">
                <a:latin typeface="Bahnschrift Light Condensed" panose="020B0502040204020203" pitchFamily="34" charset="0"/>
              </a:rPr>
              <a:t>Гёделю</a:t>
            </a:r>
            <a:r>
              <a:rPr lang="ru-RU" dirty="0">
                <a:latin typeface="Bahnschrift Light Condensed" panose="020B0502040204020203" pitchFamily="34" charset="0"/>
              </a:rPr>
              <a:t>, сам по себе физический мозг действует исключительно как </a:t>
            </a:r>
            <a:r>
              <a:rPr lang="ru-RU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вычислитель</a:t>
            </a:r>
            <a:r>
              <a:rPr lang="ru-RU" dirty="0">
                <a:latin typeface="Bahnschrift Light Condensed" panose="020B0502040204020203" pitchFamily="34" charset="0"/>
              </a:rPr>
              <a:t>, разум же по отношению к мозгу представляет собой нечто высшее, вследствие чего активность разума оказывается свободной от ограничений, налагаемых вычислительными законами, управляющими поведением мозга как физического объекта». </a:t>
            </a:r>
          </a:p>
          <a:p>
            <a:pPr marL="0" indent="0" algn="r">
              <a:lnSpc>
                <a:spcPct val="110000"/>
              </a:lnSpc>
              <a:spcBef>
                <a:spcPts val="2400"/>
              </a:spcBef>
              <a:buNone/>
            </a:pPr>
            <a:r>
              <a:rPr lang="ru-RU" sz="2400" b="1" dirty="0" err="1"/>
              <a:t>Пенроуз</a:t>
            </a:r>
            <a:r>
              <a:rPr lang="ru-RU" sz="2400" b="1" dirty="0"/>
              <a:t> Р. </a:t>
            </a:r>
            <a:br>
              <a:rPr lang="ru-RU" sz="2400" b="1" dirty="0"/>
            </a:br>
            <a:r>
              <a:rPr lang="ru-RU" sz="2400" b="1" dirty="0"/>
              <a:t>«</a:t>
            </a:r>
            <a:r>
              <a:rPr lang="ru-RU" sz="2400" dirty="0"/>
              <a:t>Тени разума: </a:t>
            </a:r>
            <a:br>
              <a:rPr lang="ru-RU" sz="2400" dirty="0"/>
            </a:br>
            <a:r>
              <a:rPr lang="ru-RU" sz="2400" dirty="0"/>
              <a:t>В поисках науки о сознании»</a:t>
            </a:r>
          </a:p>
          <a:p>
            <a:pPr>
              <a:lnSpc>
                <a:spcPct val="100000"/>
              </a:lnSpc>
            </a:pPr>
            <a:endParaRPr lang="ru-RU"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F94566-B29B-4848-802F-15978DA786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3" r="24504"/>
          <a:stretch/>
        </p:blipFill>
        <p:spPr>
          <a:xfrm>
            <a:off x="457200" y="628423"/>
            <a:ext cx="2484714" cy="3201705"/>
          </a:xfrm>
          <a:prstGeom prst="roundRect">
            <a:avLst>
              <a:gd name="adj" fmla="val 11459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D4B15F-178C-4362-83C2-9C414C391C17}"/>
              </a:ext>
            </a:extLst>
          </p:cNvPr>
          <p:cNvSpPr txBox="1"/>
          <p:nvPr/>
        </p:nvSpPr>
        <p:spPr>
          <a:xfrm>
            <a:off x="457200" y="4408901"/>
            <a:ext cx="24153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Курт </a:t>
            </a:r>
            <a:r>
              <a:rPr lang="ru-RU" sz="2000" dirty="0" err="1"/>
              <a:t>Гёдель</a:t>
            </a:r>
            <a:br>
              <a:rPr lang="ru-RU" sz="2000" dirty="0"/>
            </a:br>
            <a:r>
              <a:rPr lang="ru-RU" sz="2000" dirty="0"/>
              <a:t>(1906-1978)</a:t>
            </a:r>
          </a:p>
        </p:txBody>
      </p:sp>
    </p:spTree>
    <p:extLst>
      <p:ext uri="{BB962C8B-B14F-4D97-AF65-F5344CB8AC3E}">
        <p14:creationId xmlns:p14="http://schemas.microsoft.com/office/powerpoint/2010/main" val="12853443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1CEC1E4-4D0B-4EC8-BABB-754E317DE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1774" y="483079"/>
            <a:ext cx="5323576" cy="5891842"/>
          </a:xfrm>
        </p:spPr>
        <p:txBody>
          <a:bodyPr>
            <a:normAutofit fontScale="85000" lnSpcReduction="20000"/>
          </a:bodyPr>
          <a:lstStyle/>
          <a:p>
            <a:pPr marL="0" indent="0" algn="r">
              <a:lnSpc>
                <a:spcPct val="140000"/>
              </a:lnSpc>
              <a:buNone/>
            </a:pPr>
            <a:r>
              <a:rPr lang="ru-RU" sz="3600" dirty="0"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«Величайшая тайна науки – природа сознания. Не то чтобы у нас имелись неудачные или несовершенные теории человеческого сознания – таких теорий у нас попросту нет. Почти все, что мы знаем о сознании, – это то, что оно имеет некое отношение </a:t>
            </a:r>
            <a:r>
              <a:rPr lang="ru-RU" sz="3600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скорее к голове, чем к ноге</a:t>
            </a:r>
            <a:r>
              <a:rPr lang="ru-RU" sz="3600" dirty="0"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dirty="0">
                <a:effectLst/>
                <a:ea typeface="SimSun" panose="02010600030101010101" pitchFamily="2" charset="-122"/>
              </a:rPr>
              <a:t>«</a:t>
            </a:r>
            <a:r>
              <a:rPr lang="en-US" dirty="0">
                <a:effectLst/>
                <a:ea typeface="SimSun" panose="02010600030101010101" pitchFamily="2" charset="-122"/>
              </a:rPr>
              <a:t>Quantum reality: </a:t>
            </a:r>
            <a:br>
              <a:rPr lang="ru-RU" dirty="0">
                <a:effectLst/>
                <a:ea typeface="SimSun" panose="02010600030101010101" pitchFamily="2" charset="-122"/>
              </a:rPr>
            </a:br>
            <a:r>
              <a:rPr lang="en-US" dirty="0">
                <a:effectLst/>
                <a:ea typeface="SimSun" panose="02010600030101010101" pitchFamily="2" charset="-122"/>
              </a:rPr>
              <a:t>Beyond the new physics</a:t>
            </a:r>
            <a:r>
              <a:rPr lang="ru-RU" dirty="0">
                <a:effectLst/>
                <a:ea typeface="SimSun" panose="02010600030101010101" pitchFamily="2" charset="-122"/>
              </a:rPr>
              <a:t>»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3417FE-5009-4380-9C74-181949889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9" y="585788"/>
            <a:ext cx="2631762" cy="2752636"/>
          </a:xfrm>
          <a:prstGeom prst="roundRect">
            <a:avLst>
              <a:gd name="adj" fmla="val 10439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C791E7-2972-476B-90BE-DB30C9517C11}"/>
              </a:ext>
            </a:extLst>
          </p:cNvPr>
          <p:cNvSpPr txBox="1"/>
          <p:nvPr/>
        </p:nvSpPr>
        <p:spPr>
          <a:xfrm>
            <a:off x="229049" y="3718787"/>
            <a:ext cx="26317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Ник Герберт</a:t>
            </a:r>
            <a:r>
              <a:rPr lang="ru-RU" sz="2000" dirty="0"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ru-RU" sz="2000" dirty="0"/>
              <a:t>Лаборатория имени Лоуренса в Беркли</a:t>
            </a:r>
          </a:p>
        </p:txBody>
      </p:sp>
    </p:spTree>
    <p:extLst>
      <p:ext uri="{BB962C8B-B14F-4D97-AF65-F5344CB8AC3E}">
        <p14:creationId xmlns:p14="http://schemas.microsoft.com/office/powerpoint/2010/main" val="410805382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D090167-9C1A-4C6B-822E-1323E2CF6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2158" y="448574"/>
            <a:ext cx="5263192" cy="5995358"/>
          </a:xfrm>
        </p:spPr>
        <p:txBody>
          <a:bodyPr>
            <a:norm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dirty="0"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«Нигде в законах физики или в законах таких производных наук, как химия и биология, никак не упоминаются ни сознание, ни разум… Это не попытка утверждать, что сознание в процессе эволюции не возникает, а просто констатация того факта, что его возникновение </a:t>
            </a:r>
            <a:r>
              <a:rPr lang="ru-RU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несовместимо с законами природы </a:t>
            </a:r>
            <a:r>
              <a:rPr lang="ru-RU" dirty="0"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их нынешнем понимании»</a:t>
            </a:r>
          </a:p>
          <a:p>
            <a:pPr marL="0" indent="0" algn="r">
              <a:lnSpc>
                <a:spcPct val="110000"/>
              </a:lnSpc>
              <a:spcBef>
                <a:spcPts val="2400"/>
              </a:spcBef>
              <a:buNone/>
            </a:pPr>
            <a:r>
              <a:rPr lang="ru-RU" sz="2400" dirty="0"/>
              <a:t>«</a:t>
            </a:r>
            <a:r>
              <a:rPr lang="en-US" sz="2400" dirty="0"/>
              <a:t>The Wonder of Being Human – </a:t>
            </a:r>
            <a:br>
              <a:rPr lang="ru-RU" sz="2400" dirty="0"/>
            </a:br>
            <a:r>
              <a:rPr lang="en-US" sz="2400" dirty="0"/>
              <a:t>Our Brain &amp; Our Mind</a:t>
            </a:r>
            <a:r>
              <a:rPr lang="ru-RU" sz="2400" dirty="0"/>
              <a:t>»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29B436-F139-426E-BA79-274A828F3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10" y="557287"/>
            <a:ext cx="2520995" cy="3160697"/>
          </a:xfrm>
          <a:prstGeom prst="roundRect">
            <a:avLst>
              <a:gd name="adj" fmla="val 10166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EDDBE5-3F89-4D22-B35C-BA0DA4FB0CE7}"/>
              </a:ext>
            </a:extLst>
          </p:cNvPr>
          <p:cNvSpPr txBox="1"/>
          <p:nvPr/>
        </p:nvSpPr>
        <p:spPr>
          <a:xfrm>
            <a:off x="526209" y="4098350"/>
            <a:ext cx="25209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Джон </a:t>
            </a:r>
            <a:r>
              <a:rPr lang="ru-RU" sz="20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Экклс</a:t>
            </a:r>
            <a:endParaRPr lang="ru-RU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(1903-1997)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89407319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E14633A-6254-4B7A-A845-1A47F4541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34838"/>
            <a:ext cx="7886700" cy="5779698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000" dirty="0">
                <a:latin typeface="Bahnschrift Light Condensed" panose="020B0502040204020203" pitchFamily="34" charset="0"/>
              </a:rPr>
              <a:t>«Должна существовать некая частичная </a:t>
            </a:r>
            <a:r>
              <a:rPr lang="ru-RU" sz="30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независимость самосознающего разума от реакций мозга</a:t>
            </a:r>
            <a:r>
              <a:rPr lang="ru-RU" sz="3000" dirty="0">
                <a:latin typeface="Bahnschrift Light Condensed" panose="020B0502040204020203" pitchFamily="34" charset="0"/>
              </a:rPr>
              <a:t>, с которыми он взаимодействует. Например, если должно быть принято свободное решение, оно должно брать начало в самосознающем разуме, а затем передаваться в мозг для исполнения. Эта последовательность даже более необходима для применения творческого воображения, когда вспышки озарения выражаются в запуске нужных реакций мозга»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400" b="1" dirty="0">
                <a:cs typeface="Times New Roman" panose="02020603050405020304" pitchFamily="18" charset="0"/>
              </a:rPr>
              <a:t>Джон </a:t>
            </a:r>
            <a:r>
              <a:rPr lang="ru-RU" sz="2400" b="1" dirty="0" err="1">
                <a:cs typeface="Times New Roman" panose="02020603050405020304" pitchFamily="18" charset="0"/>
              </a:rPr>
              <a:t>Экклс</a:t>
            </a:r>
            <a:br>
              <a:rPr lang="ru-RU" sz="2400" dirty="0">
                <a:cs typeface="Times New Roman" panose="02020603050405020304" pitchFamily="18" charset="0"/>
              </a:rPr>
            </a:br>
            <a:r>
              <a:rPr lang="ru-RU" sz="2400" dirty="0"/>
              <a:t>«Проблема мозга/разума, как рубеж науки»</a:t>
            </a:r>
            <a:endParaRPr lang="ru-RU" sz="24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5436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ADC4748-822E-4466-B634-CE0486B99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26211"/>
            <a:ext cx="7886700" cy="5650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ru-RU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еория дуализма Спинозы, окказионализм Мальбранша, параллелизм Лейбница, предустановленная гармония, теория идентичности, теория центрального состояния, нейтральный монизм, логический бихевиоризм, знаковый </a:t>
            </a:r>
            <a:r>
              <a:rPr lang="ru-RU" sz="2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физикализм</a:t>
            </a:r>
            <a:r>
              <a:rPr lang="ru-RU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редуктивный</a:t>
            </a:r>
            <a:r>
              <a:rPr lang="ru-RU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физикализм</a:t>
            </a:r>
            <a:r>
              <a:rPr lang="ru-RU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знаковый </a:t>
            </a:r>
            <a:r>
              <a:rPr lang="ru-RU" sz="2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эпифеноменализм</a:t>
            </a:r>
            <a:r>
              <a:rPr lang="ru-RU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редуктивный</a:t>
            </a:r>
            <a:r>
              <a:rPr lang="ru-RU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эпифеноменализм</a:t>
            </a:r>
            <a:r>
              <a:rPr lang="ru-RU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аномальный монизм, эмерджентный материализм, </a:t>
            </a:r>
            <a:r>
              <a:rPr lang="ru-RU" sz="2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элиминативный</a:t>
            </a:r>
            <a:r>
              <a:rPr lang="ru-RU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материализм и функционализм разных типов</a:t>
            </a:r>
          </a:p>
          <a:p>
            <a:pPr marL="0" indent="0" algn="r">
              <a:buNone/>
            </a:pPr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Джералд </a:t>
            </a:r>
            <a:r>
              <a:rPr lang="ru-RU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Эделмен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лауреат Нобелевской премии по физиологии и медицине</a:t>
            </a:r>
            <a:b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Джулио </a:t>
            </a:r>
            <a:r>
              <a:rPr lang="ru-RU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Тонони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нейрофизиолог из университета Висконсина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Edelman G. M.,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Tononi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G. </a:t>
            </a:r>
            <a:b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Universe of Consciousness: How Matter Becomes Imagination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8446867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88521" y="500043"/>
            <a:ext cx="7798280" cy="586625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Мышление – это связывание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общих</a:t>
            </a:r>
            <a:r>
              <a:rPr lang="ru-RU" sz="3600" dirty="0">
                <a:latin typeface="Bahnschrift Light Condensed" panose="020B0502040204020203" pitchFamily="34" charset="0"/>
              </a:rPr>
              <a:t> понятий.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«Чем обусловливается связь наших представлений</a:t>
            </a:r>
            <a:r>
              <a:rPr lang="en-GB" sz="3600" dirty="0">
                <a:latin typeface="Bahnschrift Light Condensed" panose="020B0502040204020203" pitchFamily="34" charset="0"/>
              </a:rPr>
              <a:t>,</a:t>
            </a:r>
            <a:r>
              <a:rPr lang="ru-RU" sz="3600" dirty="0">
                <a:latin typeface="Bahnschrift Light Condensed" panose="020B0502040204020203" pitchFamily="34" charset="0"/>
              </a:rPr>
              <a:t> где тот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объединяющий центр</a:t>
            </a:r>
            <a:r>
              <a:rPr lang="en-GB" sz="3600" dirty="0">
                <a:latin typeface="Bahnschrift Light Condensed" panose="020B0502040204020203" pitchFamily="34" charset="0"/>
              </a:rPr>
              <a:t>,</a:t>
            </a:r>
            <a:r>
              <a:rPr lang="ru-RU" sz="3600" dirty="0">
                <a:latin typeface="Bahnschrift Light Condensed" panose="020B0502040204020203" pitchFamily="34" charset="0"/>
              </a:rPr>
              <a:t> та неделимая точка</a:t>
            </a:r>
            <a:r>
              <a:rPr lang="en-GB" sz="3600" dirty="0">
                <a:latin typeface="Bahnschrift Light Condensed" panose="020B0502040204020203" pitchFamily="34" charset="0"/>
              </a:rPr>
              <a:t>,</a:t>
            </a:r>
            <a:r>
              <a:rPr lang="ru-RU" sz="3600" dirty="0">
                <a:latin typeface="Bahnschrift Light Condensed" panose="020B0502040204020203" pitchFamily="34" charset="0"/>
              </a:rPr>
              <a:t> в которой разнообразие психических явлений сводится к единству</a:t>
            </a:r>
            <a:r>
              <a:rPr lang="en-GB" sz="3600" dirty="0">
                <a:latin typeface="Bahnschrift Light Condensed" panose="020B0502040204020203" pitchFamily="34" charset="0"/>
              </a:rPr>
              <a:t>?</a:t>
            </a:r>
            <a:r>
              <a:rPr lang="ru-RU" sz="3600" dirty="0">
                <a:latin typeface="Bahnschrift Light Condensed" panose="020B0502040204020203" pitchFamily="34" charset="0"/>
              </a:rPr>
              <a:t>» 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400" b="1" dirty="0"/>
              <a:t>Н.П. Рождественский</a:t>
            </a:r>
            <a:br>
              <a:rPr lang="ru-RU" sz="2400" dirty="0"/>
            </a:br>
            <a:r>
              <a:rPr lang="ru-RU" sz="2400" dirty="0"/>
              <a:t>«Христианская апологетика»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9B73A21-2BE0-4EAF-B0F0-3B39293D2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1555" y="552091"/>
            <a:ext cx="5133794" cy="5624872"/>
          </a:xfrm>
        </p:spPr>
        <p:txBody>
          <a:bodyPr>
            <a:norm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«Сам рассудок есть не что иное, как способность a </a:t>
            </a:r>
            <a:r>
              <a:rPr lang="ru-RU" sz="3200" dirty="0" err="1">
                <a:latin typeface="Bahnschrift Light Condensed" panose="020B0502040204020203" pitchFamily="34" charset="0"/>
              </a:rPr>
              <a:t>priori</a:t>
            </a:r>
            <a:r>
              <a:rPr lang="ru-RU" sz="3200" dirty="0">
                <a:latin typeface="Bahnschrift Light Condensed" panose="020B0502040204020203" pitchFamily="34" charset="0"/>
              </a:rPr>
              <a:t> связывать и подводить многообразное [содержание] данных представлений под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единство апперцепции</a:t>
            </a:r>
            <a:r>
              <a:rPr lang="ru-RU" sz="3200" dirty="0">
                <a:latin typeface="Bahnschrift Light Condensed" panose="020B0502040204020203" pitchFamily="34" charset="0"/>
              </a:rPr>
              <a:t>. Этот принцип есть высшее </a:t>
            </a:r>
            <a:r>
              <a:rPr lang="ru-RU" sz="3200" dirty="0" err="1">
                <a:latin typeface="Bahnschrift Light Condensed" panose="020B0502040204020203" pitchFamily="34" charset="0"/>
              </a:rPr>
              <a:t>основоположение</a:t>
            </a:r>
            <a:r>
              <a:rPr lang="ru-RU" sz="3200" dirty="0">
                <a:latin typeface="Bahnschrift Light Condensed" panose="020B0502040204020203" pitchFamily="34" charset="0"/>
              </a:rPr>
              <a:t> во всем человеческом знании».</a:t>
            </a:r>
          </a:p>
          <a:p>
            <a:pPr marL="0" indent="0" algn="r">
              <a:spcBef>
                <a:spcPts val="2400"/>
              </a:spcBef>
              <a:buNone/>
            </a:pPr>
            <a:r>
              <a:rPr lang="ru-RU" sz="2400" dirty="0"/>
              <a:t>«Критика чистого разума»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DA9F73-6154-4B7F-9A95-6D0CE1BCB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52" y="681038"/>
            <a:ext cx="2673651" cy="3440098"/>
          </a:xfrm>
          <a:prstGeom prst="roundRect">
            <a:avLst>
              <a:gd name="adj" fmla="val 11929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7A3EFC-9D62-49F5-BB29-E874088FE395}"/>
              </a:ext>
            </a:extLst>
          </p:cNvPr>
          <p:cNvSpPr txBox="1"/>
          <p:nvPr/>
        </p:nvSpPr>
        <p:spPr>
          <a:xfrm>
            <a:off x="397353" y="4417526"/>
            <a:ext cx="26736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Иммануил Кант</a:t>
            </a:r>
            <a:br>
              <a:rPr lang="ru-RU" sz="2000" dirty="0"/>
            </a:br>
            <a:r>
              <a:rPr lang="ru-RU" sz="2000" dirty="0"/>
              <a:t>(1724-1804)</a:t>
            </a:r>
          </a:p>
        </p:txBody>
      </p:sp>
    </p:spTree>
    <p:extLst>
      <p:ext uri="{BB962C8B-B14F-4D97-AF65-F5344CB8AC3E}">
        <p14:creationId xmlns:p14="http://schemas.microsoft.com/office/powerpoint/2010/main" val="77703776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26279" y="888521"/>
            <a:ext cx="5460522" cy="5693434"/>
          </a:xfrm>
        </p:spPr>
        <p:txBody>
          <a:bodyPr>
            <a:normAutofit fontScale="92500" lnSpcReduction="20000"/>
          </a:bodyPr>
          <a:lstStyle/>
          <a:p>
            <a:pPr marL="0" indent="0" algn="r">
              <a:lnSpc>
                <a:spcPct val="13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«Душа человеческая есть существо, некоторое действие которого состоит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в мышлении</a:t>
            </a:r>
            <a:r>
              <a:rPr lang="ru-RU" sz="3200" dirty="0">
                <a:latin typeface="Bahnschrift Light Condensed" panose="020B0502040204020203" pitchFamily="34" charset="0"/>
              </a:rPr>
              <a:t>.</a:t>
            </a:r>
          </a:p>
          <a:p>
            <a:pPr marL="0" indent="0" algn="r">
              <a:lnSpc>
                <a:spcPct val="13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Если некоторое действие какого-либо существа есть мышление, то некоторое действие этого существа есть вещь, непосредственно сознаваемая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без представления частей</a:t>
            </a:r>
            <a:r>
              <a:rPr lang="ru-RU" sz="3200" dirty="0">
                <a:latin typeface="Bahnschrift Light Condensed" panose="020B0502040204020203" pitchFamily="34" charset="0"/>
              </a:rPr>
              <a:t>».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600" dirty="0"/>
              <a:t>«Доказательство бессмертия человеческой души посредством непрерывного сорита»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11B467-C9DF-4C30-9C60-E7FA0B9CD1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104334"/>
            <a:ext cx="2304297" cy="2844672"/>
          </a:xfrm>
          <a:prstGeom prst="roundRect">
            <a:avLst>
              <a:gd name="adj" fmla="val 8462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EE89A0-6493-4652-82E6-55A8106BF7F4}"/>
              </a:ext>
            </a:extLst>
          </p:cNvPr>
          <p:cNvSpPr txBox="1"/>
          <p:nvPr/>
        </p:nvSpPr>
        <p:spPr>
          <a:xfrm>
            <a:off x="457199" y="4324954"/>
            <a:ext cx="230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Лейбниц Г.В. </a:t>
            </a:r>
            <a:br>
              <a:rPr lang="ru-RU" sz="2000" dirty="0"/>
            </a:br>
            <a:r>
              <a:rPr lang="ru-RU" sz="2000" dirty="0"/>
              <a:t>(1646-1716)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182D92-EF09-417D-B881-4FD031EFE5FB}"/>
              </a:ext>
            </a:extLst>
          </p:cNvPr>
          <p:cNvSpPr txBox="1"/>
          <p:nvPr/>
        </p:nvSpPr>
        <p:spPr>
          <a:xfrm>
            <a:off x="586596" y="174388"/>
            <a:ext cx="781553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3000" b="1" dirty="0"/>
              <a:t>Самопознание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BF302EC-5798-4E6A-BEE1-63BB59EA3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34838"/>
            <a:ext cx="7886700" cy="583145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«В самом деле, мышление есть вещь</a:t>
            </a:r>
            <a:r>
              <a:rPr lang="ru-RU" sz="3600">
                <a:latin typeface="Bahnschrift Light Condensed" panose="020B0502040204020203" pitchFamily="34" charset="0"/>
              </a:rPr>
              <a:t>: </a:t>
            </a:r>
            <a:br>
              <a:rPr lang="ru-RU" sz="3600">
                <a:latin typeface="Bahnschrift Light Condensed" panose="020B0502040204020203" pitchFamily="34" charset="0"/>
              </a:rPr>
            </a:br>
            <a:r>
              <a:rPr lang="ru-RU" sz="3600">
                <a:latin typeface="Bahnschrift Light Condensed" panose="020B0502040204020203" pitchFamily="34" charset="0"/>
              </a:rPr>
              <a:t>1</a:t>
            </a:r>
            <a:r>
              <a:rPr lang="ru-RU" sz="3600" dirty="0">
                <a:latin typeface="Bahnschrift Light Condensed" panose="020B0502040204020203" pitchFamily="34" charset="0"/>
              </a:rPr>
              <a:t>) непосредственно сознаваемая; так как душа, когда сознает себя мыслящею,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непосредственно предстоит сама себе</a:t>
            </a:r>
            <a:r>
              <a:rPr lang="ru-RU" sz="3600" dirty="0">
                <a:latin typeface="Bahnschrift Light Condensed" panose="020B0502040204020203" pitchFamily="34" charset="0"/>
              </a:rPr>
              <a:t>; 2) мышление есть вещь, сознаваемая </a:t>
            </a:r>
            <a:r>
              <a:rPr lang="ru-RU" sz="36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без представления частей</a:t>
            </a:r>
            <a:r>
              <a:rPr lang="ru-RU" sz="3600" dirty="0">
                <a:latin typeface="Bahnschrift Light Condensed" panose="020B0502040204020203" pitchFamily="34" charset="0"/>
              </a:rPr>
              <a:t>. Это ясно из опыта. Ибо мышление есть то самое неуловимое нечто, которое мы сознаем, когда сознаем себя мыслящими. </a:t>
            </a:r>
          </a:p>
        </p:txBody>
      </p:sp>
    </p:spTree>
    <p:extLst>
      <p:ext uri="{BB962C8B-B14F-4D97-AF65-F5344CB8AC3E}">
        <p14:creationId xmlns:p14="http://schemas.microsoft.com/office/powerpoint/2010/main" val="137458953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799254E-78D8-44DB-B97B-776F55C7C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91706"/>
            <a:ext cx="7886700" cy="5900468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Что не существует в пространстве, то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не способно к движению</a:t>
            </a:r>
            <a:r>
              <a:rPr lang="ru-RU" sz="3200" dirty="0">
                <a:latin typeface="Bahnschrift Light Condensed" panose="020B0502040204020203" pitchFamily="34" charset="0"/>
              </a:rPr>
              <a:t>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Что не способно к движению, то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недоступно распадению</a:t>
            </a:r>
            <a:r>
              <a:rPr lang="ru-RU" sz="3200" dirty="0">
                <a:latin typeface="Bahnschrift Light Condensed" panose="020B0502040204020203" pitchFamily="34" charset="0"/>
              </a:rPr>
              <a:t>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Ибо распадение есть движение в частях.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Что недоступно распадению, то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неразрушимо</a:t>
            </a:r>
            <a:r>
              <a:rPr lang="ru-RU" sz="3200" dirty="0">
                <a:latin typeface="Bahnschrift Light Condensed" panose="020B0502040204020203" pitchFamily="34" charset="0"/>
              </a:rPr>
              <a:t>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Все неразрушимое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бессмертно</a:t>
            </a:r>
            <a:r>
              <a:rPr lang="ru-RU" sz="3200" dirty="0">
                <a:latin typeface="Bahnschrift Light Condensed" panose="020B0502040204020203" pitchFamily="34" charset="0"/>
              </a:rPr>
              <a:t>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200" dirty="0">
                <a:latin typeface="Bahnschrift Light Condensed" panose="020B0502040204020203" pitchFamily="34" charset="0"/>
              </a:rPr>
              <a:t>Следовательно, душа человеческая бессмертна, что и требовалось доказать».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2755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93630" y="548681"/>
            <a:ext cx="7893171" cy="5577483"/>
          </a:xfrm>
        </p:spPr>
        <p:txBody>
          <a:bodyPr rtlCol="0">
            <a:normAutofit lnSpcReduction="10000"/>
          </a:bodyPr>
          <a:lstStyle/>
          <a:p>
            <a:pPr marL="0" indent="0" algn="ctr" eaLnBrk="1" fontAlgn="auto" hangingPunct="1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ru-RU" b="1" dirty="0"/>
              <a:t>Первый день творения</a:t>
            </a:r>
          </a:p>
          <a:p>
            <a:pPr marL="0" indent="0" algn="ctr" eaLnBrk="1" fontAlgn="auto" hangingPunct="1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ru-RU" sz="3200" baseline="30000" dirty="0"/>
              <a:t>1</a:t>
            </a:r>
            <a:r>
              <a:rPr lang="ru-RU" sz="3200" i="1" baseline="30000" dirty="0"/>
              <a:t> </a:t>
            </a:r>
            <a:r>
              <a:rPr lang="ru-RU" sz="3200" dirty="0">
                <a:latin typeface="Bahnschrift Light Condensed" panose="020B0502040204020203" pitchFamily="34" charset="0"/>
              </a:rPr>
              <a:t>В начале сотворил Бог небо и землю. </a:t>
            </a:r>
            <a:br>
              <a:rPr lang="ru-RU" sz="3200" dirty="0">
                <a:latin typeface="Bahnschrift Light Condensed" panose="020B0502040204020203" pitchFamily="34" charset="0"/>
              </a:rPr>
            </a:br>
            <a:r>
              <a:rPr lang="ru-RU" sz="3200" baseline="30000" dirty="0">
                <a:latin typeface="Bahnschrift Light Condensed" panose="020B0502040204020203" pitchFamily="34" charset="0"/>
              </a:rPr>
              <a:t>2 </a:t>
            </a:r>
            <a:r>
              <a:rPr lang="ru-RU" sz="3200" dirty="0">
                <a:latin typeface="Bahnschrift Light Condensed" panose="020B0502040204020203" pitchFamily="34" charset="0"/>
              </a:rPr>
              <a:t>Земля же была </a:t>
            </a:r>
            <a:r>
              <a:rPr lang="ru-RU" sz="3200" dirty="0" err="1">
                <a:latin typeface="Bahnschrift Light Condensed" panose="020B0502040204020203" pitchFamily="34" charset="0"/>
              </a:rPr>
              <a:t>безвидна</a:t>
            </a:r>
            <a:r>
              <a:rPr lang="ru-RU" sz="3200" dirty="0">
                <a:latin typeface="Bahnschrift Light Condensed" panose="020B0502040204020203" pitchFamily="34" charset="0"/>
              </a:rPr>
              <a:t> и пуста, и тьма над бездною, и Дух Божий носился над водою. </a:t>
            </a:r>
            <a:br>
              <a:rPr lang="ru-RU" sz="3200" dirty="0">
                <a:latin typeface="Bahnschrift Light Condensed" panose="020B0502040204020203" pitchFamily="34" charset="0"/>
              </a:rPr>
            </a:br>
            <a:r>
              <a:rPr lang="ru-RU" sz="3200" baseline="30000" dirty="0">
                <a:latin typeface="Bahnschrift Light Condensed" panose="020B0502040204020203" pitchFamily="34" charset="0"/>
              </a:rPr>
              <a:t>3 </a:t>
            </a:r>
            <a:r>
              <a:rPr lang="ru-RU" sz="3200" dirty="0">
                <a:latin typeface="Bahnschrift Light Condensed" panose="020B0502040204020203" pitchFamily="34" charset="0"/>
              </a:rPr>
              <a:t>И сказал Бог: да будет свет. И стал свет. </a:t>
            </a:r>
            <a:br>
              <a:rPr lang="ru-RU" sz="3200" dirty="0">
                <a:latin typeface="Bahnschrift Light Condensed" panose="020B0502040204020203" pitchFamily="34" charset="0"/>
              </a:rPr>
            </a:br>
            <a:r>
              <a:rPr lang="ru-RU" sz="3200" baseline="30000" dirty="0">
                <a:latin typeface="Bahnschrift Light Condensed" panose="020B0502040204020203" pitchFamily="34" charset="0"/>
              </a:rPr>
              <a:t>4 </a:t>
            </a:r>
            <a:r>
              <a:rPr lang="ru-RU" sz="3200" dirty="0">
                <a:latin typeface="Bahnschrift Light Condensed" panose="020B0502040204020203" pitchFamily="34" charset="0"/>
              </a:rPr>
              <a:t>И увидел Бог свет, что он хорош, и отделил Бог свет от тьмы. </a:t>
            </a:r>
            <a:br>
              <a:rPr lang="ru-RU" sz="3200" dirty="0">
                <a:latin typeface="Bahnschrift Light Condensed" panose="020B0502040204020203" pitchFamily="34" charset="0"/>
              </a:rPr>
            </a:br>
            <a:r>
              <a:rPr lang="ru-RU" sz="3200" baseline="30000" dirty="0">
                <a:latin typeface="Bahnschrift Light Condensed" panose="020B0502040204020203" pitchFamily="34" charset="0"/>
              </a:rPr>
              <a:t>5 </a:t>
            </a:r>
            <a:r>
              <a:rPr lang="ru-RU" sz="3200" dirty="0">
                <a:latin typeface="Bahnschrift Light Condensed" panose="020B0502040204020203" pitchFamily="34" charset="0"/>
              </a:rPr>
              <a:t>И назвал Бог свет днем, а тьму ночью. И был вечер, и было утро: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день один</a:t>
            </a:r>
            <a:r>
              <a:rPr lang="ru-RU" sz="3200" dirty="0">
                <a:latin typeface="Bahnschrift Light Condensed" panose="020B0502040204020203" pitchFamily="34" charset="0"/>
              </a:rPr>
              <a:t>. </a:t>
            </a:r>
            <a:br>
              <a:rPr lang="ru-RU" sz="3200" dirty="0">
                <a:latin typeface="Bahnschrift Light Condensed" panose="020B0502040204020203" pitchFamily="34" charset="0"/>
              </a:rPr>
            </a:br>
            <a:endParaRPr lang="ru-RU" sz="3200" dirty="0">
              <a:latin typeface="Bahnschrift Light Condensed" panose="020B0502040204020203" pitchFamily="34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AE1378B-835C-4F3F-9CC8-69AF097F9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8038" y="862634"/>
            <a:ext cx="5237312" cy="5642125"/>
          </a:xfrm>
        </p:spPr>
        <p:txBody>
          <a:bodyPr>
            <a:normAutofit lnSpcReduction="10000"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dirty="0"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dirty="0"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дна и та же вещь не может одновременно совершать противоположное в одной и той же своей части и в одном и том же отношении… но люди, испытывающие жажду, иной раз все же отказываются пить… в душе их присутствует нечто </a:t>
            </a:r>
            <a:r>
              <a:rPr lang="ru-RU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побуждающее</a:t>
            </a:r>
            <a:r>
              <a:rPr lang="ru-RU" dirty="0"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их пить, но есть и то, что пить </a:t>
            </a:r>
            <a:r>
              <a:rPr lang="ru-RU" dirty="0">
                <a:solidFill>
                  <a:srgbClr val="FF0000"/>
                </a:solidFill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запрещает</a:t>
            </a:r>
            <a:r>
              <a:rPr lang="ru-RU" dirty="0">
                <a:effectLst/>
                <a:latin typeface="Bahnschrift 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и оно-то и берет верх над побуждающим началом». </a:t>
            </a:r>
            <a:endParaRPr lang="en-US" dirty="0">
              <a:effectLst/>
              <a:latin typeface="Bahnschrift Ligh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r">
              <a:spcBef>
                <a:spcPts val="2400"/>
              </a:spcBef>
              <a:buNone/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«Государство» </a:t>
            </a: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AC3656-A757-4CFC-BE0C-0C9A8B318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90" y="966152"/>
            <a:ext cx="2527291" cy="3512934"/>
          </a:xfrm>
          <a:prstGeom prst="roundRect">
            <a:avLst>
              <a:gd name="adj" fmla="val 12571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AC4443-209C-469F-B9F9-62745B6DD610}"/>
              </a:ext>
            </a:extLst>
          </p:cNvPr>
          <p:cNvSpPr txBox="1"/>
          <p:nvPr/>
        </p:nvSpPr>
        <p:spPr>
          <a:xfrm>
            <a:off x="405690" y="4986863"/>
            <a:ext cx="25272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effectLst/>
                <a:ea typeface="Times New Roman" panose="02020603050405020304" pitchFamily="18" charset="0"/>
              </a:rPr>
              <a:t>Платон</a:t>
            </a:r>
          </a:p>
          <a:p>
            <a:pPr algn="ctr"/>
            <a:r>
              <a:rPr lang="ru-RU" sz="2000" dirty="0">
                <a:ea typeface="Times New Roman" panose="02020603050405020304" pitchFamily="18" charset="0"/>
              </a:rPr>
              <a:t>(427-347 до Р.Х.)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 </a:t>
            </a:r>
            <a:endParaRPr lang="ru-RU" sz="2000" dirty="0"/>
          </a:p>
        </p:txBody>
      </p:sp>
      <p:sp>
        <p:nvSpPr>
          <p:cNvPr id="6" name="Содержимое 2">
            <a:extLst>
              <a:ext uri="{FF2B5EF4-FFF2-40B4-BE49-F238E27FC236}">
                <a16:creationId xmlns:a16="http://schemas.microsoft.com/office/drawing/2014/main" id="{18E0668B-6B1E-45E8-BB04-F2FA06C743C1}"/>
              </a:ext>
            </a:extLst>
          </p:cNvPr>
          <p:cNvSpPr txBox="1">
            <a:spLocks/>
          </p:cNvSpPr>
          <p:nvPr/>
        </p:nvSpPr>
        <p:spPr>
          <a:xfrm>
            <a:off x="508710" y="130579"/>
            <a:ext cx="8229600" cy="593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3000" b="1" dirty="0"/>
              <a:t>II. </a:t>
            </a:r>
            <a:r>
              <a:rPr lang="ru-RU" sz="3000" b="1" dirty="0"/>
              <a:t>Свобода как свойство души</a:t>
            </a:r>
          </a:p>
          <a:p>
            <a:endParaRPr 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9416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038A28B-6589-4327-8EC2-7FD769152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0785" y="595222"/>
            <a:ext cx="5263192" cy="5460971"/>
          </a:xfrm>
        </p:spPr>
        <p:txBody>
          <a:bodyPr>
            <a:norm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«Вдобавок им (материалистам) необходимо утверждать, будто никакой свободы воли не существует, и на этом основании они вынуждены разрушать все общественные связи».</a:t>
            </a:r>
          </a:p>
          <a:p>
            <a:pPr marL="0" indent="0" algn="r">
              <a:lnSpc>
                <a:spcPct val="120000"/>
              </a:lnSpc>
              <a:spcBef>
                <a:spcPts val="2400"/>
              </a:spcBef>
              <a:buNone/>
            </a:pPr>
            <a:r>
              <a:rPr lang="ru-RU" sz="2400" dirty="0"/>
              <a:t>«Метафизический трактат»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09B38F-92AD-45CB-B8F0-B916AFF54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09" y="715992"/>
            <a:ext cx="2757943" cy="34191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EE3AFB-E4EB-4ECC-AA1A-1EA705234BF9}"/>
              </a:ext>
            </a:extLst>
          </p:cNvPr>
          <p:cNvSpPr txBox="1"/>
          <p:nvPr/>
        </p:nvSpPr>
        <p:spPr>
          <a:xfrm>
            <a:off x="365908" y="4408900"/>
            <a:ext cx="27579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Вольтер</a:t>
            </a:r>
            <a:br>
              <a:rPr lang="ru-RU" sz="2000" dirty="0"/>
            </a:br>
            <a:r>
              <a:rPr lang="ru-RU" sz="2000" dirty="0"/>
              <a:t>(1694-1778)</a:t>
            </a:r>
          </a:p>
        </p:txBody>
      </p:sp>
    </p:spTree>
    <p:extLst>
      <p:ext uri="{BB962C8B-B14F-4D97-AF65-F5344CB8AC3E}">
        <p14:creationId xmlns:p14="http://schemas.microsoft.com/office/powerpoint/2010/main" val="100401806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AF100E8-4D67-4B13-A0E3-E532729B8A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98" y="600674"/>
            <a:ext cx="2621835" cy="3496873"/>
          </a:xfrm>
          <a:prstGeom prst="roundRect">
            <a:avLst>
              <a:gd name="adj" fmla="val 11403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EF4CB3-CC6F-4BE7-8B03-695B8AA9D6C2}"/>
              </a:ext>
            </a:extLst>
          </p:cNvPr>
          <p:cNvSpPr txBox="1"/>
          <p:nvPr/>
        </p:nvSpPr>
        <p:spPr>
          <a:xfrm>
            <a:off x="3631721" y="600674"/>
            <a:ext cx="4761781" cy="586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ru-RU" sz="3200" dirty="0">
                <a:latin typeface="Bahnschrift Light Condensed" panose="020B0502040204020203" pitchFamily="34" charset="0"/>
              </a:rPr>
              <a:t>«У нас в мозгу не может быть участка, всецело задействованного в управлении другими участками. Он объяснил это тем, что у нас в мозгу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нет участка</a:t>
            </a:r>
            <a:r>
              <a:rPr lang="ru-RU" sz="3200" dirty="0">
                <a:latin typeface="Bahnschrift Light Condensed" panose="020B0502040204020203" pitchFamily="34" charset="0"/>
              </a:rPr>
              <a:t>, который посылал бы только исходящие сигналы и не получал никаких входящих»</a:t>
            </a:r>
            <a:r>
              <a:rPr lang="en-US" sz="3200" dirty="0">
                <a:latin typeface="Bahnschrift Light Condensed" panose="020B0502040204020203" pitchFamily="34" charset="0"/>
              </a:rPr>
              <a:t> </a:t>
            </a:r>
            <a:endParaRPr lang="ru-RU" sz="3200" dirty="0">
              <a:latin typeface="Bahnschrift Light Condensed" panose="020B0502040204020203" pitchFamily="34" charset="0"/>
            </a:endParaRPr>
          </a:p>
          <a:p>
            <a:pPr algn="r">
              <a:spcBef>
                <a:spcPts val="2400"/>
              </a:spcBef>
            </a:pPr>
            <a:r>
              <a:rPr lang="ru-RU" sz="2400" b="1" dirty="0" err="1"/>
              <a:t>Фрит</a:t>
            </a:r>
            <a:r>
              <a:rPr lang="ru-RU" sz="2400" b="1" dirty="0"/>
              <a:t> К.</a:t>
            </a:r>
            <a:r>
              <a:rPr lang="ru-RU" sz="2400" dirty="0"/>
              <a:t> </a:t>
            </a:r>
            <a:br>
              <a:rPr lang="ru-RU" sz="2400" dirty="0"/>
            </a:br>
            <a:r>
              <a:rPr lang="ru-RU" sz="2400" dirty="0"/>
              <a:t>«Мозг и душа»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0DBBEE-CCBE-4FB8-9A11-CCDC56D6115B}"/>
              </a:ext>
            </a:extLst>
          </p:cNvPr>
          <p:cNvSpPr txBox="1"/>
          <p:nvPr/>
        </p:nvSpPr>
        <p:spPr>
          <a:xfrm>
            <a:off x="750497" y="4408424"/>
            <a:ext cx="262183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 err="1"/>
              <a:t>Семир</a:t>
            </a:r>
            <a:r>
              <a:rPr lang="ru-RU" sz="2000" dirty="0"/>
              <a:t> Зеки</a:t>
            </a:r>
          </a:p>
          <a:p>
            <a:pPr algn="ctr"/>
            <a:r>
              <a:rPr lang="ru-RU" sz="2000" dirty="0"/>
              <a:t>Нейробиолог, Университетский колледж, Лондон</a:t>
            </a:r>
          </a:p>
        </p:txBody>
      </p:sp>
    </p:spTree>
    <p:extLst>
      <p:ext uri="{BB962C8B-B14F-4D97-AF65-F5344CB8AC3E}">
        <p14:creationId xmlns:p14="http://schemas.microsoft.com/office/powerpoint/2010/main" val="259207634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1" y="571481"/>
            <a:ext cx="8229600" cy="555468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000" dirty="0">
                <a:latin typeface="Bahnschrift Light Condensed" panose="020B0502040204020203" pitchFamily="34" charset="0"/>
              </a:rPr>
              <a:t>Если весь мир подчинен причинно-следственным отношениям, то свободы нет и, соответственно, нет нравственности.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000" dirty="0">
                <a:latin typeface="Bahnschrift Light Condensed" panose="020B0502040204020203" pitchFamily="34" charset="0"/>
              </a:rPr>
              <a:t>А так как нравственность все же есть, то есть и свобода, так что не все в мире подчинено принципу детерминизма.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000" dirty="0">
                <a:latin typeface="Bahnschrift Light Condensed" panose="020B0502040204020203" pitchFamily="34" charset="0"/>
              </a:rPr>
              <a:t>Тело находится в пространстве и времени и, следовательно, подчинено детерминистическим законам природы.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000" dirty="0">
                <a:latin typeface="Bahnschrift Light Condensed" panose="020B0502040204020203" pitchFamily="34" charset="0"/>
              </a:rPr>
              <a:t>Значит, надо признать наличие души, в которой коренится нравственная свободная причинность. </a:t>
            </a:r>
          </a:p>
          <a:p>
            <a:endParaRPr 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3490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66226" y="1356504"/>
            <a:ext cx="5029200" cy="3077474"/>
          </a:xfrm>
        </p:spPr>
        <p:txBody>
          <a:bodyPr/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Второе начало термодинамики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3600" dirty="0">
                <a:latin typeface="Bahnschrift Light Condensed" panose="020B0502040204020203" pitchFamily="34" charset="0"/>
              </a:rPr>
              <a:t>«Энтропия изолированной системы не может уменьшаться»</a:t>
            </a:r>
            <a:r>
              <a:rPr lang="en-US" sz="3600" dirty="0">
                <a:latin typeface="Bahnschrift Light Condensed" panose="020B0502040204020203" pitchFamily="34" charset="0"/>
              </a:rPr>
              <a:t>.</a:t>
            </a: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78ED836-FC82-433C-9CCF-C6C65771E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69" y="1356503"/>
            <a:ext cx="2851426" cy="3491542"/>
          </a:xfrm>
          <a:prstGeom prst="roundRect">
            <a:avLst>
              <a:gd name="adj" fmla="val 10011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3BE816-2233-47D8-ACC5-473E724C785B}"/>
              </a:ext>
            </a:extLst>
          </p:cNvPr>
          <p:cNvSpPr txBox="1"/>
          <p:nvPr/>
        </p:nvSpPr>
        <p:spPr>
          <a:xfrm>
            <a:off x="375070" y="5179610"/>
            <a:ext cx="28514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Людвиг Больцман</a:t>
            </a:r>
          </a:p>
          <a:p>
            <a:pPr algn="ctr"/>
            <a:r>
              <a:rPr lang="ru-RU" sz="2000" dirty="0"/>
              <a:t>(1844-1906)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2B29D5-BC87-45B4-8BA8-3931684FE3D5}"/>
              </a:ext>
            </a:extLst>
          </p:cNvPr>
          <p:cNvSpPr txBox="1"/>
          <p:nvPr/>
        </p:nvSpPr>
        <p:spPr>
          <a:xfrm>
            <a:off x="375069" y="405891"/>
            <a:ext cx="777689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000" b="1" dirty="0"/>
              <a:t>III. </a:t>
            </a:r>
            <a:r>
              <a:rPr lang="ru-RU" sz="3000" b="1" dirty="0"/>
              <a:t>Жизнь как свойство души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1" y="357166"/>
            <a:ext cx="8229600" cy="57689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/>
              <a:t>Спор </a:t>
            </a:r>
            <a:r>
              <a:rPr lang="ru-RU" sz="3600" b="1" dirty="0" err="1"/>
              <a:t>свт</a:t>
            </a:r>
            <a:r>
              <a:rPr lang="ru-RU" sz="3600" b="1" dirty="0"/>
              <a:t>. Игнатия (Брянчанинова) </a:t>
            </a:r>
            <a:r>
              <a:rPr lang="en-US" sz="3600" b="1" dirty="0"/>
              <a:t>(1807-1867) </a:t>
            </a:r>
            <a:br>
              <a:rPr lang="ru-RU" sz="3600" b="1" dirty="0"/>
            </a:br>
            <a:r>
              <a:rPr lang="ru-RU" sz="3600" b="1" dirty="0"/>
              <a:t>и </a:t>
            </a:r>
            <a:r>
              <a:rPr lang="ru-RU" sz="3600" b="1" dirty="0" err="1"/>
              <a:t>свт</a:t>
            </a:r>
            <a:r>
              <a:rPr lang="ru-RU" sz="3600" b="1" dirty="0"/>
              <a:t>. Феофана Затворника</a:t>
            </a:r>
            <a:r>
              <a:rPr lang="en-US" sz="3600" b="1" dirty="0"/>
              <a:t> (1815-1894)</a:t>
            </a:r>
            <a:r>
              <a:rPr lang="ru-RU" sz="3600" b="1" dirty="0"/>
              <a:t>.</a:t>
            </a:r>
          </a:p>
          <a:p>
            <a:pPr marL="0" indent="0" algn="ctr">
              <a:buNone/>
            </a:pPr>
            <a:r>
              <a:rPr lang="ru-RU" sz="3600" i="1" dirty="0" err="1"/>
              <a:t>Свт</a:t>
            </a:r>
            <a:r>
              <a:rPr lang="ru-RU" sz="3600" i="1" dirty="0"/>
              <a:t>. Игнатий:</a:t>
            </a:r>
            <a:r>
              <a:rPr lang="ru-RU" sz="3600" dirty="0"/>
              <a:t> «Слово о смерти» </a:t>
            </a:r>
            <a:r>
              <a:rPr lang="en-US" sz="3600" dirty="0"/>
              <a:t>(1862) </a:t>
            </a:r>
            <a:r>
              <a:rPr lang="ru-RU" sz="3600" dirty="0"/>
              <a:t>и «Прибавление к слову о смерти»</a:t>
            </a:r>
            <a:r>
              <a:rPr lang="en-US" sz="3600" dirty="0"/>
              <a:t> (1864)</a:t>
            </a:r>
            <a:r>
              <a:rPr lang="ru-RU" sz="3600" dirty="0"/>
              <a:t>.</a:t>
            </a:r>
          </a:p>
          <a:p>
            <a:pPr marL="0" indent="0" algn="ctr">
              <a:buNone/>
            </a:pPr>
            <a:r>
              <a:rPr lang="ru-RU" sz="3600" i="1" dirty="0" err="1"/>
              <a:t>Свт</a:t>
            </a:r>
            <a:r>
              <a:rPr lang="ru-RU" sz="3600" i="1" dirty="0"/>
              <a:t>. Феофан: </a:t>
            </a:r>
            <a:r>
              <a:rPr lang="ru-RU" sz="3600" dirty="0"/>
              <a:t>«Душа и ангел – не тело, но дух»</a:t>
            </a:r>
            <a:r>
              <a:rPr lang="en-US" sz="3600" dirty="0"/>
              <a:t> (1891)</a:t>
            </a:r>
            <a:r>
              <a:rPr lang="ru-RU" sz="3600" dirty="0"/>
              <a:t>.</a:t>
            </a:r>
            <a:endParaRPr lang="en-US" sz="3600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A218512-8F0F-4BE4-B6A0-B1E5BA0970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23" y="192947"/>
            <a:ext cx="4386753" cy="525989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B9C295-0B2A-4ADE-A9E3-822E5FB4176D}"/>
              </a:ext>
            </a:extLst>
          </p:cNvPr>
          <p:cNvSpPr txBox="1"/>
          <p:nvPr/>
        </p:nvSpPr>
        <p:spPr>
          <a:xfrm>
            <a:off x="1799437" y="5721292"/>
            <a:ext cx="5545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свт</a:t>
            </a:r>
            <a:r>
              <a:rPr lang="ru-RU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Игнатий (Брянчанинов) </a:t>
            </a:r>
            <a:r>
              <a:rPr lang="en-US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(1807</a:t>
            </a:r>
            <a:r>
              <a:rPr lang="ru-RU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1867)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1242915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1" y="500043"/>
            <a:ext cx="8229600" cy="5626121"/>
          </a:xfrm>
        </p:spPr>
        <p:txBody>
          <a:bodyPr/>
          <a:lstStyle/>
          <a:p>
            <a:pPr>
              <a:buNone/>
            </a:pPr>
            <a:r>
              <a:rPr lang="ru-RU" sz="3600" dirty="0"/>
              <a:t>Душа –  «эфирное, весьма тонкое летучее тело, имеющее весь вид нашего грубого тела, все его члены, даже волосы, его характер лица — словом, полное сходство с ним». </a:t>
            </a:r>
          </a:p>
          <a:p>
            <a:pPr>
              <a:buNone/>
            </a:pPr>
            <a:r>
              <a:rPr lang="ru-RU" sz="3600" dirty="0"/>
              <a:t>Отцы Церкви «описали духов таким образом, что из этого описания со всею очевидностью явствует газообразная вещественность духов».</a:t>
            </a:r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0A76299-084A-43D4-BD47-F2B13DB19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818" y="500332"/>
            <a:ext cx="7333531" cy="5917721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/>
              <a:t>«Гипотеза о совершенной невещественности сотворенных духов, не подчиняющейся ни времени, ни пространству, </a:t>
            </a:r>
            <a:r>
              <a:rPr lang="ru-RU" sz="3200" dirty="0" err="1"/>
              <a:t>ипотеза</a:t>
            </a:r>
            <a:r>
              <a:rPr lang="ru-RU" sz="3200" dirty="0"/>
              <a:t>, приписывающая сотворенным духам одинаковую сущность с Богом, явилась в семнадцатом столетии. Она заимствована Декартом… в значительной степени у древних языческих философов».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797546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1" y="500043"/>
            <a:ext cx="8229600" cy="586625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600" dirty="0"/>
              <a:t>«Выставляя их равными Богу по существу, оно делает невозможным их существование. Бесконечное существо может быть только одно». </a:t>
            </a:r>
          </a:p>
          <a:p>
            <a:pPr>
              <a:lnSpc>
                <a:spcPct val="100000"/>
              </a:lnSpc>
            </a:pPr>
            <a:r>
              <a:rPr lang="ru-RU" sz="3600" dirty="0"/>
              <a:t>«Духи влияют на вещество, и вещество влияет на духов. Они могут осязать человеков, человеки могут чувствовать осязание их. Когда Бог отверзает очи человеку, то он делается способным видеть духов в их собственном виде».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93630" y="548681"/>
            <a:ext cx="7893171" cy="5577483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ru-RU" sz="3200" baseline="30000" dirty="0"/>
              <a:t>1</a:t>
            </a:r>
            <a:r>
              <a:rPr lang="ru-RU" sz="3200" i="1" baseline="30000" dirty="0"/>
              <a:t>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В начале </a:t>
            </a:r>
            <a:r>
              <a:rPr lang="ru-RU" sz="3200" dirty="0">
                <a:latin typeface="Bahnschrift Light Condensed" panose="020B0502040204020203" pitchFamily="34" charset="0"/>
              </a:rPr>
              <a:t>сотворил Бог небо и землю. </a:t>
            </a:r>
            <a:br>
              <a:rPr lang="ru-RU" sz="3200" dirty="0">
                <a:latin typeface="Bahnschrift Light Condensed" panose="020B0502040204020203" pitchFamily="34" charset="0"/>
              </a:rPr>
            </a:br>
            <a:r>
              <a:rPr lang="ru-RU" sz="3200" baseline="30000" dirty="0">
                <a:latin typeface="Bahnschrift Light Condensed" panose="020B0502040204020203" pitchFamily="34" charset="0"/>
              </a:rPr>
              <a:t>2 </a:t>
            </a:r>
            <a:r>
              <a:rPr lang="ru-RU" sz="3200" dirty="0">
                <a:latin typeface="Bahnschrift Light Condensed" panose="020B0502040204020203" pitchFamily="34" charset="0"/>
              </a:rPr>
              <a:t>Земля же была </a:t>
            </a:r>
            <a:r>
              <a:rPr lang="ru-RU" sz="3200" dirty="0" err="1">
                <a:latin typeface="Bahnschrift Light Condensed" panose="020B0502040204020203" pitchFamily="34" charset="0"/>
              </a:rPr>
              <a:t>безвидна</a:t>
            </a:r>
            <a:r>
              <a:rPr lang="ru-RU" sz="3200" dirty="0">
                <a:latin typeface="Bahnschrift Light Condensed" panose="020B0502040204020203" pitchFamily="34" charset="0"/>
              </a:rPr>
              <a:t> и пуста, и тьма над бездною, и Дух Божий носился над водою. </a:t>
            </a:r>
            <a:br>
              <a:rPr lang="ru-RU" sz="3200" dirty="0">
                <a:latin typeface="Bahnschrift Light Condensed" panose="020B0502040204020203" pitchFamily="34" charset="0"/>
              </a:rPr>
            </a:br>
            <a:r>
              <a:rPr lang="ru-RU" sz="3200" baseline="30000" dirty="0">
                <a:latin typeface="Bahnschrift Light Condensed" panose="020B0502040204020203" pitchFamily="34" charset="0"/>
              </a:rPr>
              <a:t>3 </a:t>
            </a:r>
            <a:r>
              <a:rPr lang="ru-RU" sz="3200" dirty="0">
                <a:latin typeface="Bahnschrift Light Condensed" panose="020B0502040204020203" pitchFamily="34" charset="0"/>
              </a:rPr>
              <a:t>И сказал Бог: да будет свет. И стал свет. </a:t>
            </a:r>
            <a:br>
              <a:rPr lang="ru-RU" sz="3200" dirty="0">
                <a:latin typeface="Bahnschrift Light Condensed" panose="020B0502040204020203" pitchFamily="34" charset="0"/>
              </a:rPr>
            </a:br>
            <a:r>
              <a:rPr lang="ru-RU" sz="3200" baseline="30000" dirty="0">
                <a:latin typeface="Bahnschrift Light Condensed" panose="020B0502040204020203" pitchFamily="34" charset="0"/>
              </a:rPr>
              <a:t>4 </a:t>
            </a:r>
            <a:r>
              <a:rPr lang="ru-RU" sz="3200" dirty="0">
                <a:latin typeface="Bahnschrift Light Condensed" panose="020B0502040204020203" pitchFamily="34" charset="0"/>
              </a:rPr>
              <a:t>И увидел Бог свет, что он хорош, и отделил Бог свет от тьмы. </a:t>
            </a:r>
            <a:br>
              <a:rPr lang="ru-RU" sz="3200" dirty="0">
                <a:latin typeface="Bahnschrift Light Condensed" panose="020B0502040204020203" pitchFamily="34" charset="0"/>
              </a:rPr>
            </a:br>
            <a:r>
              <a:rPr lang="ru-RU" sz="3200" baseline="30000" dirty="0">
                <a:latin typeface="Bahnschrift Light Condensed" panose="020B0502040204020203" pitchFamily="34" charset="0"/>
              </a:rPr>
              <a:t>5 </a:t>
            </a:r>
            <a:r>
              <a:rPr lang="ru-RU" sz="3200" dirty="0">
                <a:latin typeface="Bahnschrift Light Condensed" panose="020B0502040204020203" pitchFamily="34" charset="0"/>
              </a:rPr>
              <a:t>И назвал Бог свет днем, а тьму ночью. И был вечер, и было утро: </a:t>
            </a:r>
            <a:r>
              <a:rPr lang="ru-RU" sz="32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день один</a:t>
            </a:r>
            <a:r>
              <a:rPr lang="ru-RU" sz="3200" dirty="0">
                <a:latin typeface="Bahnschrift Light Condensed" panose="020B0502040204020203" pitchFamily="34" charset="0"/>
              </a:rPr>
              <a:t>. </a:t>
            </a:r>
            <a:br>
              <a:rPr lang="ru-RU" sz="3200" dirty="0">
                <a:latin typeface="Bahnschrift Light Condensed" panose="020B0502040204020203" pitchFamily="34" charset="0"/>
              </a:rPr>
            </a:br>
            <a:endParaRPr lang="ru-RU" sz="3200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75921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1" y="476672"/>
            <a:ext cx="8229600" cy="5846490"/>
          </a:xfrm>
        </p:spPr>
        <p:txBody>
          <a:bodyPr>
            <a:normAutofit/>
          </a:bodyPr>
          <a:lstStyle/>
          <a:p>
            <a:r>
              <a:rPr lang="ru-RU" sz="3600" dirty="0"/>
              <a:t>«Местопребыванием для диавола, главы падших ангелов, служит бездна, тартар, ад, преисподняя, внутренность земли». </a:t>
            </a:r>
          </a:p>
          <a:p>
            <a:r>
              <a:rPr lang="ru-RU" sz="3600" dirty="0"/>
              <a:t>«Сотворенные духи и человеческая душа имеют свойственную им вещественность, имеют наружный вид, подобный виду человека в его теле; подобно человекам духи зависят от пространства и времени, имеют движение».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462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663" y="285729"/>
            <a:ext cx="7686137" cy="58404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/>
              <a:t>«Тело и душа имеют и нечто общее, имеют — употребим выражение химии — сродство. Если б не было сродства, не могло бы быть никакой связи. Если ж есть сродство, то душа необходимо должна иметь некоторую свойственную себе вещественность».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4DDA822-79D0-4C36-B917-47E3FD618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060" y="465826"/>
            <a:ext cx="7385290" cy="5711137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/>
              <a:t>«Разложение вещества, по законам химии, не иначе может совершиться, как отделением от него одной или многих составных частей его. Здесь — указание науки на вещественность души: отделение чего-либо невещественного, отвлеченного не произвело бы на вещество никакого влияния. Но душа невидима. Что до того? невидим и теплород».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724114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0CF913-302C-441B-B648-6F62639E8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7319" y="5967441"/>
            <a:ext cx="4849361" cy="642065"/>
          </a:xfrm>
        </p:spPr>
        <p:txBody>
          <a:bodyPr>
            <a:normAutofit/>
          </a:bodyPr>
          <a:lstStyle/>
          <a:p>
            <a:r>
              <a:rPr lang="ru-RU" sz="2400" b="1" dirty="0" err="1">
                <a:effectLst/>
                <a:latin typeface="+mn-lt"/>
                <a:ea typeface="Times New Roman" panose="02020603050405020304" pitchFamily="18" charset="0"/>
              </a:rPr>
              <a:t>свт</a:t>
            </a:r>
            <a:r>
              <a:rPr lang="ru-RU" sz="2400" b="1" dirty="0">
                <a:effectLst/>
                <a:latin typeface="+mn-lt"/>
                <a:ea typeface="Times New Roman" panose="02020603050405020304" pitchFamily="18" charset="0"/>
              </a:rPr>
              <a:t>. Феофан Затворник</a:t>
            </a:r>
            <a:r>
              <a:rPr lang="en-US" sz="2400" b="1" dirty="0">
                <a:effectLst/>
                <a:latin typeface="+mn-lt"/>
                <a:ea typeface="Times New Roman" panose="02020603050405020304" pitchFamily="18" charset="0"/>
              </a:rPr>
              <a:t> (1815-1894)</a:t>
            </a:r>
            <a:endParaRPr lang="ru-RU" sz="2400" dirty="0">
              <a:latin typeface="+mn-lt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7D703CD-A83A-442C-903C-672BC24226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655" y="248494"/>
            <a:ext cx="4236690" cy="5633897"/>
          </a:xfrm>
        </p:spPr>
      </p:pic>
    </p:spTree>
    <p:extLst>
      <p:ext uri="{BB962C8B-B14F-4D97-AF65-F5344CB8AC3E}">
        <p14:creationId xmlns:p14="http://schemas.microsoft.com/office/powerpoint/2010/main" val="127353887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1" y="500043"/>
            <a:ext cx="8229600" cy="5626121"/>
          </a:xfrm>
        </p:spPr>
        <p:txBody>
          <a:bodyPr/>
          <a:lstStyle/>
          <a:p>
            <a:r>
              <a:rPr lang="ru-RU" sz="3200" i="1" dirty="0"/>
              <a:t>«Читать ли писания </a:t>
            </a:r>
            <a:r>
              <a:rPr lang="ru-RU" sz="3200" i="1" dirty="0" err="1"/>
              <a:t>Преосв</a:t>
            </a:r>
            <a:r>
              <a:rPr lang="ru-RU" sz="3200" i="1" dirty="0"/>
              <a:t>. Игнатия? – Читайте... Только статью о смерти не читайте, и то не всю, а только несколько листов, кажется, в начале, где он говорит, что душа и ангел телесны...»</a:t>
            </a:r>
            <a:r>
              <a:rPr lang="ru-RU" sz="3200" dirty="0"/>
              <a:t>.</a:t>
            </a:r>
          </a:p>
          <a:p>
            <a:r>
              <a:rPr lang="ru-RU" sz="3200" dirty="0"/>
              <a:t>«Мнение же, выраженное в </a:t>
            </a:r>
            <a:r>
              <a:rPr lang="ru-RU" sz="3200" i="1" dirty="0"/>
              <a:t>Слове о смерти</a:t>
            </a:r>
            <a:r>
              <a:rPr lang="ru-RU" sz="3200" dirty="0"/>
              <a:t> и поддержанное в </a:t>
            </a:r>
            <a:r>
              <a:rPr lang="ru-RU" sz="3200" i="1" dirty="0"/>
              <a:t>Прибавлении</a:t>
            </a:r>
            <a:r>
              <a:rPr lang="ru-RU" sz="3200" dirty="0"/>
              <a:t> к нему, терпимо быть не может. Это </a:t>
            </a:r>
            <a:r>
              <a:rPr lang="ru-RU" sz="3200" dirty="0">
                <a:solidFill>
                  <a:srgbClr val="FF0000"/>
                </a:solidFill>
              </a:rPr>
              <a:t>ультра-материализм</a:t>
            </a:r>
            <a:r>
              <a:rPr lang="ru-RU" sz="3200" dirty="0"/>
              <a:t>, или материализм, вышедший из своих пределов».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9F35F97-C589-46EC-B40D-F531FE1EA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26211"/>
            <a:ext cx="7886700" cy="5650752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1" i="1" dirty="0"/>
              <a:t>Свидетельства отцов Церкви</a:t>
            </a:r>
          </a:p>
          <a:p>
            <a:pPr marL="0" indent="0">
              <a:buNone/>
            </a:pPr>
            <a:r>
              <a:rPr lang="ru-RU" sz="3200" dirty="0"/>
              <a:t>св. Григорий Богослов: </a:t>
            </a:r>
            <a:endParaRPr lang="en-US" sz="3200" dirty="0"/>
          </a:p>
          <a:p>
            <a:pPr marL="0" indent="0">
              <a:buNone/>
            </a:pPr>
            <a:r>
              <a:rPr lang="ru-RU" sz="3200" dirty="0"/>
              <a:t>«Но если скажут, что Бог есть иное какое-нибудь </a:t>
            </a:r>
            <a:r>
              <a:rPr lang="ru-RU" sz="3200" i="1" dirty="0"/>
              <a:t>тело</a:t>
            </a:r>
            <a:r>
              <a:rPr lang="ru-RU" sz="3200" dirty="0"/>
              <a:t> хоть, например, </a:t>
            </a:r>
            <a:r>
              <a:rPr lang="ru-RU" sz="3200" i="1" dirty="0"/>
              <a:t>ангельское</a:t>
            </a:r>
            <a:r>
              <a:rPr lang="ru-RU" sz="3200" dirty="0"/>
              <a:t> то </a:t>
            </a:r>
            <a:r>
              <a:rPr lang="ru-RU" sz="3200" i="1" dirty="0"/>
              <a:t>откуда известно, что ангелы телесны, какие у них тела?..»</a:t>
            </a:r>
            <a:r>
              <a:rPr lang="ru-RU" sz="3200" dirty="0"/>
              <a:t> «Да сего ни один из </a:t>
            </a:r>
            <a:r>
              <a:rPr lang="ru-RU" sz="3200" dirty="0" err="1"/>
              <a:t>богодухновенных</a:t>
            </a:r>
            <a:r>
              <a:rPr lang="ru-RU" sz="3200" dirty="0"/>
              <a:t> не допускал; </a:t>
            </a:r>
            <a:r>
              <a:rPr lang="ru-RU" sz="3200" i="1" dirty="0"/>
              <a:t>такое учение не нашего двора</a:t>
            </a:r>
            <a:r>
              <a:rPr lang="ru-RU" sz="3200" dirty="0"/>
              <a:t>».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924650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31653" y="500043"/>
            <a:ext cx="7755148" cy="5626121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/>
              <a:t>Преп. Максим Исповедник: </a:t>
            </a:r>
            <a:endParaRPr lang="en-US" sz="3200" dirty="0"/>
          </a:p>
          <a:p>
            <a:pPr marL="0" indent="0">
              <a:buNone/>
            </a:pPr>
            <a:r>
              <a:rPr lang="ru-RU" sz="3200" dirty="0"/>
              <a:t>«Если душа – тело, то движение ее происходит или извне или изнутри. Но оно ни извне не дается ей; потому что она не получает толчков и не бывает </a:t>
            </a:r>
            <a:r>
              <a:rPr lang="ru-RU" sz="3200" dirty="0" err="1"/>
              <a:t>влекома</a:t>
            </a:r>
            <a:r>
              <a:rPr lang="ru-RU" sz="3200" dirty="0"/>
              <a:t>, подобно бездушным, – ни изнутри, подобно одушевленным, ибо неуместно говорить что в душе есть душа. Итак, </a:t>
            </a:r>
            <a:r>
              <a:rPr lang="ru-RU" sz="3200" i="1" dirty="0"/>
              <a:t>душа – не тело</a:t>
            </a:r>
            <a:r>
              <a:rPr lang="ru-RU" sz="3200" dirty="0"/>
              <a:t> и, следовательно, </a:t>
            </a:r>
            <a:r>
              <a:rPr lang="ru-RU" sz="3200" i="1" dirty="0"/>
              <a:t>невещественна</a:t>
            </a:r>
            <a:r>
              <a:rPr lang="ru-RU" sz="3200" dirty="0"/>
              <a:t>» (О душе).</a:t>
            </a:r>
          </a:p>
          <a:p>
            <a:endParaRPr lang="ru-RU" sz="2400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186EF66-7E8B-4230-A9B3-8564D44A0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2808" y="500332"/>
            <a:ext cx="7402542" cy="5676631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/>
              <a:t>«Если душа – тело, то она должна иметь качества чувственные (внешними чувствами познаваемые) и питаться. Но она не питается, или если и питается, то не телесною </a:t>
            </a:r>
            <a:r>
              <a:rPr lang="ru-RU" sz="3200" dirty="0" err="1"/>
              <a:t>пищею</a:t>
            </a:r>
            <a:r>
              <a:rPr lang="ru-RU" sz="3200" dirty="0"/>
              <a:t>, как питается тело, а бестелесною, ибо питается умом. Не имеет она и чувственных качеств; ибо нельзя, например, видеть ни правды, ни мужества и ничего подобного, а это суть качества души. Итак, </a:t>
            </a:r>
            <a:r>
              <a:rPr lang="ru-RU" sz="3200" i="1" dirty="0"/>
              <a:t>душа – не тело, следовательно, невещественна</a:t>
            </a:r>
            <a:r>
              <a:rPr lang="ru-RU" sz="3200" dirty="0"/>
              <a:t>!»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067490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795" y="571481"/>
            <a:ext cx="7643005" cy="57516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«Да как же, если уступить им, что душа – тело, сохранится наше преимущество быть по образу Божию, когда допустим, что душа не во всем подобна первообразу? Как образ мысленного мы называем ее мысленною, а как образ бессмертного, нетленного и невидимого, мы и в ней признаем эти качества. Таким же образом ничто не препятствует признать ее </a:t>
            </a:r>
            <a:r>
              <a:rPr lang="ru-RU" dirty="0" err="1"/>
              <a:t>нетелесною</a:t>
            </a:r>
            <a:r>
              <a:rPr lang="ru-RU" dirty="0"/>
              <a:t>, т.е. чуждою всякой вещественности, всякого пространственного протяжения и измерения, хотя в то же время она будет признаваема совершенно отличною от него; ибо иначе тут было бы не подобие, а ничем не различаемое тождество».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0829" y="428605"/>
            <a:ext cx="7435971" cy="569755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3600" dirty="0"/>
              <a:t>«Таким образом, что же такое душа? </a:t>
            </a:r>
            <a:r>
              <a:rPr lang="ru-RU" sz="3600" i="1" dirty="0"/>
              <a:t>Душа есть существо невещественное и бестелесное, умное</a:t>
            </a:r>
            <a:r>
              <a:rPr lang="ru-RU" sz="3600" dirty="0"/>
              <a:t>, в теле жительствующее и его оживляющее».</a:t>
            </a:r>
          </a:p>
          <a:p>
            <a:pPr marL="0" indent="0">
              <a:buNone/>
            </a:pPr>
            <a:r>
              <a:rPr lang="ru-RU" sz="3600" dirty="0"/>
              <a:t>«Кто это такие, которые утверждают, будто ни одной твари нет невещественной и бестелесной? И какие ничтожные выдумки и мечты противопоставляют они высказанным вами непреложным истинам!» (Письмо к архиепископу </a:t>
            </a:r>
            <a:r>
              <a:rPr lang="ru-RU" sz="3600" dirty="0" err="1"/>
              <a:t>Кизическому</a:t>
            </a:r>
            <a:r>
              <a:rPr lang="ru-RU" sz="3600" dirty="0"/>
              <a:t>).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199</TotalTime>
  <Words>13928</Words>
  <Application>Microsoft Office PowerPoint</Application>
  <PresentationFormat>Экран (4:3)</PresentationFormat>
  <Paragraphs>676</Paragraphs>
  <Slides>241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241</vt:i4>
      </vt:variant>
    </vt:vector>
  </HeadingPairs>
  <TitlesOfParts>
    <vt:vector size="248" baseType="lpstr">
      <vt:lpstr>Arial</vt:lpstr>
      <vt:lpstr>Bahnschrift Light Condensed</vt:lpstr>
      <vt:lpstr>Calibri</vt:lpstr>
      <vt:lpstr>Calibri Light</vt:lpstr>
      <vt:lpstr>Open Sans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свт. Феофан Затворник (1815-1894)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Свобода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Теодицея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Туринская плащаница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</dc:creator>
  <cp:lastModifiedBy>Виктор</cp:lastModifiedBy>
  <cp:revision>7</cp:revision>
  <dcterms:created xsi:type="dcterms:W3CDTF">2021-09-10T19:23:03Z</dcterms:created>
  <dcterms:modified xsi:type="dcterms:W3CDTF">2023-05-24T19:59:15Z</dcterms:modified>
</cp:coreProperties>
</file>