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9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4"/>
  </p:notesMasterIdLst>
  <p:sldIdLst>
    <p:sldId id="672" r:id="rId2"/>
    <p:sldId id="718" r:id="rId3"/>
    <p:sldId id="719" r:id="rId4"/>
    <p:sldId id="720" r:id="rId5"/>
    <p:sldId id="1052" r:id="rId6"/>
    <p:sldId id="721" r:id="rId7"/>
    <p:sldId id="722" r:id="rId8"/>
    <p:sldId id="723" r:id="rId9"/>
    <p:sldId id="724" r:id="rId10"/>
    <p:sldId id="725" r:id="rId11"/>
    <p:sldId id="726" r:id="rId12"/>
    <p:sldId id="727" r:id="rId13"/>
    <p:sldId id="728" r:id="rId14"/>
    <p:sldId id="1061" r:id="rId15"/>
    <p:sldId id="1062" r:id="rId16"/>
    <p:sldId id="1063" r:id="rId17"/>
    <p:sldId id="729" r:id="rId18"/>
    <p:sldId id="730" r:id="rId19"/>
    <p:sldId id="731" r:id="rId20"/>
    <p:sldId id="732" r:id="rId21"/>
    <p:sldId id="733" r:id="rId22"/>
    <p:sldId id="734" r:id="rId23"/>
    <p:sldId id="735" r:id="rId24"/>
    <p:sldId id="736" r:id="rId25"/>
    <p:sldId id="737" r:id="rId26"/>
    <p:sldId id="738" r:id="rId27"/>
    <p:sldId id="739" r:id="rId28"/>
    <p:sldId id="740" r:id="rId29"/>
    <p:sldId id="741" r:id="rId30"/>
    <p:sldId id="742" r:id="rId31"/>
    <p:sldId id="743" r:id="rId32"/>
    <p:sldId id="744" r:id="rId33"/>
    <p:sldId id="745" r:id="rId34"/>
    <p:sldId id="746" r:id="rId35"/>
    <p:sldId id="747" r:id="rId36"/>
    <p:sldId id="748" r:id="rId37"/>
    <p:sldId id="749" r:id="rId38"/>
    <p:sldId id="750" r:id="rId39"/>
    <p:sldId id="751" r:id="rId40"/>
    <p:sldId id="752" r:id="rId41"/>
    <p:sldId id="753" r:id="rId42"/>
    <p:sldId id="754" r:id="rId43"/>
    <p:sldId id="755" r:id="rId44"/>
    <p:sldId id="756" r:id="rId45"/>
    <p:sldId id="502" r:id="rId46"/>
    <p:sldId id="542" r:id="rId47"/>
    <p:sldId id="374" r:id="rId48"/>
    <p:sldId id="757" r:id="rId49"/>
    <p:sldId id="758" r:id="rId50"/>
    <p:sldId id="759" r:id="rId51"/>
    <p:sldId id="760" r:id="rId52"/>
    <p:sldId id="761" r:id="rId53"/>
    <p:sldId id="673" r:id="rId54"/>
    <p:sldId id="674" r:id="rId55"/>
    <p:sldId id="800" r:id="rId56"/>
    <p:sldId id="801" r:id="rId57"/>
    <p:sldId id="802" r:id="rId58"/>
    <p:sldId id="803" r:id="rId59"/>
    <p:sldId id="804" r:id="rId60"/>
    <p:sldId id="805" r:id="rId61"/>
    <p:sldId id="806" r:id="rId62"/>
    <p:sldId id="807" r:id="rId63"/>
    <p:sldId id="808" r:id="rId64"/>
    <p:sldId id="809" r:id="rId65"/>
    <p:sldId id="810" r:id="rId66"/>
    <p:sldId id="811" r:id="rId67"/>
    <p:sldId id="812" r:id="rId68"/>
    <p:sldId id="813" r:id="rId69"/>
    <p:sldId id="814" r:id="rId70"/>
    <p:sldId id="815" r:id="rId71"/>
    <p:sldId id="816" r:id="rId72"/>
    <p:sldId id="817" r:id="rId73"/>
    <p:sldId id="818" r:id="rId74"/>
    <p:sldId id="819" r:id="rId75"/>
    <p:sldId id="820" r:id="rId76"/>
    <p:sldId id="821" r:id="rId77"/>
    <p:sldId id="822" r:id="rId78"/>
    <p:sldId id="823" r:id="rId79"/>
    <p:sldId id="824" r:id="rId80"/>
    <p:sldId id="825" r:id="rId81"/>
    <p:sldId id="826" r:id="rId82"/>
    <p:sldId id="827" r:id="rId83"/>
    <p:sldId id="828" r:id="rId84"/>
    <p:sldId id="829" r:id="rId85"/>
    <p:sldId id="830" r:id="rId86"/>
    <p:sldId id="831" r:id="rId87"/>
    <p:sldId id="832" r:id="rId88"/>
    <p:sldId id="833" r:id="rId89"/>
    <p:sldId id="834" r:id="rId90"/>
    <p:sldId id="835" r:id="rId91"/>
    <p:sldId id="836" r:id="rId92"/>
    <p:sldId id="837" r:id="rId93"/>
    <p:sldId id="838" r:id="rId94"/>
    <p:sldId id="1055" r:id="rId95"/>
    <p:sldId id="476" r:id="rId96"/>
    <p:sldId id="1054" r:id="rId97"/>
    <p:sldId id="839" r:id="rId98"/>
    <p:sldId id="840" r:id="rId99"/>
    <p:sldId id="841" r:id="rId100"/>
    <p:sldId id="842" r:id="rId101"/>
    <p:sldId id="843" r:id="rId102"/>
    <p:sldId id="844" r:id="rId103"/>
    <p:sldId id="845" r:id="rId104"/>
    <p:sldId id="846" r:id="rId105"/>
    <p:sldId id="847" r:id="rId106"/>
    <p:sldId id="848" r:id="rId107"/>
    <p:sldId id="849" r:id="rId108"/>
    <p:sldId id="850" r:id="rId109"/>
    <p:sldId id="851" r:id="rId110"/>
    <p:sldId id="402" r:id="rId111"/>
    <p:sldId id="852" r:id="rId112"/>
    <p:sldId id="853" r:id="rId113"/>
    <p:sldId id="854" r:id="rId114"/>
    <p:sldId id="855" r:id="rId115"/>
    <p:sldId id="856" r:id="rId116"/>
    <p:sldId id="857" r:id="rId117"/>
    <p:sldId id="858" r:id="rId118"/>
    <p:sldId id="859" r:id="rId119"/>
    <p:sldId id="860" r:id="rId120"/>
    <p:sldId id="861" r:id="rId121"/>
    <p:sldId id="947" r:id="rId122"/>
    <p:sldId id="863" r:id="rId123"/>
    <p:sldId id="862" r:id="rId124"/>
    <p:sldId id="256" r:id="rId125"/>
    <p:sldId id="864" r:id="rId126"/>
    <p:sldId id="865" r:id="rId127"/>
    <p:sldId id="628" r:id="rId128"/>
    <p:sldId id="629" r:id="rId129"/>
    <p:sldId id="890" r:id="rId130"/>
    <p:sldId id="630" r:id="rId131"/>
    <p:sldId id="634" r:id="rId132"/>
    <p:sldId id="632" r:id="rId133"/>
    <p:sldId id="998" r:id="rId134"/>
    <p:sldId id="588" r:id="rId135"/>
    <p:sldId id="999" r:id="rId136"/>
    <p:sldId id="1000" r:id="rId137"/>
    <p:sldId id="1001" r:id="rId138"/>
    <p:sldId id="915" r:id="rId139"/>
    <p:sldId id="513" r:id="rId140"/>
    <p:sldId id="1002" r:id="rId141"/>
    <p:sldId id="624" r:id="rId142"/>
    <p:sldId id="1003" r:id="rId143"/>
    <p:sldId id="625" r:id="rId144"/>
    <p:sldId id="867" r:id="rId145"/>
    <p:sldId id="585" r:id="rId146"/>
    <p:sldId id="892" r:id="rId147"/>
    <p:sldId id="380" r:id="rId148"/>
    <p:sldId id="868" r:id="rId149"/>
    <p:sldId id="1064" r:id="rId150"/>
    <p:sldId id="486" r:id="rId151"/>
    <p:sldId id="1004" r:id="rId152"/>
    <p:sldId id="1005" r:id="rId153"/>
    <p:sldId id="687" r:id="rId154"/>
    <p:sldId id="612" r:id="rId155"/>
    <p:sldId id="489" r:id="rId156"/>
    <p:sldId id="268" r:id="rId157"/>
    <p:sldId id="940" r:id="rId158"/>
    <p:sldId id="302" r:id="rId159"/>
    <p:sldId id="642" r:id="rId160"/>
    <p:sldId id="643" r:id="rId161"/>
    <p:sldId id="607" r:id="rId162"/>
    <p:sldId id="645" r:id="rId163"/>
    <p:sldId id="941" r:id="rId164"/>
    <p:sldId id="646" r:id="rId165"/>
    <p:sldId id="893" r:id="rId166"/>
    <p:sldId id="647" r:id="rId167"/>
    <p:sldId id="651" r:id="rId168"/>
    <p:sldId id="870" r:id="rId169"/>
    <p:sldId id="656" r:id="rId170"/>
    <p:sldId id="657" r:id="rId171"/>
    <p:sldId id="611" r:id="rId172"/>
    <p:sldId id="608" r:id="rId173"/>
    <p:sldId id="914" r:id="rId174"/>
    <p:sldId id="341" r:id="rId175"/>
    <p:sldId id="942" r:id="rId176"/>
    <p:sldId id="492" r:id="rId177"/>
    <p:sldId id="609" r:id="rId178"/>
    <p:sldId id="633" r:id="rId179"/>
    <p:sldId id="916" r:id="rId180"/>
    <p:sldId id="943" r:id="rId181"/>
    <p:sldId id="944" r:id="rId182"/>
    <p:sldId id="614" r:id="rId183"/>
    <p:sldId id="615" r:id="rId184"/>
    <p:sldId id="917" r:id="rId185"/>
    <p:sldId id="945" r:id="rId186"/>
    <p:sldId id="547" r:id="rId187"/>
    <p:sldId id="872" r:id="rId188"/>
    <p:sldId id="871" r:id="rId189"/>
    <p:sldId id="787" r:id="rId190"/>
    <p:sldId id="938" r:id="rId191"/>
    <p:sldId id="788" r:id="rId192"/>
    <p:sldId id="937" r:id="rId193"/>
    <p:sldId id="786" r:id="rId194"/>
    <p:sldId id="1006" r:id="rId195"/>
    <p:sldId id="1007" r:id="rId196"/>
    <p:sldId id="1008" r:id="rId197"/>
    <p:sldId id="676" r:id="rId198"/>
    <p:sldId id="681" r:id="rId199"/>
    <p:sldId id="796" r:id="rId200"/>
    <p:sldId id="510" r:id="rId201"/>
    <p:sldId id="1009" r:id="rId202"/>
    <p:sldId id="1010" r:id="rId203"/>
    <p:sldId id="1011" r:id="rId204"/>
    <p:sldId id="1012" r:id="rId205"/>
    <p:sldId id="265" r:id="rId206"/>
    <p:sldId id="1056" r:id="rId207"/>
    <p:sldId id="257" r:id="rId208"/>
    <p:sldId id="258" r:id="rId209"/>
    <p:sldId id="1013" r:id="rId210"/>
    <p:sldId id="1014" r:id="rId211"/>
    <p:sldId id="934" r:id="rId212"/>
    <p:sldId id="935" r:id="rId213"/>
    <p:sldId id="936" r:id="rId214"/>
    <p:sldId id="1015" r:id="rId215"/>
    <p:sldId id="1016" r:id="rId216"/>
    <p:sldId id="1017" r:id="rId217"/>
    <p:sldId id="1059" r:id="rId218"/>
    <p:sldId id="1060" r:id="rId219"/>
    <p:sldId id="702" r:id="rId220"/>
    <p:sldId id="287" r:id="rId221"/>
    <p:sldId id="1018" r:id="rId222"/>
    <p:sldId id="1019" r:id="rId223"/>
    <p:sldId id="1020" r:id="rId224"/>
    <p:sldId id="286" r:id="rId225"/>
    <p:sldId id="933" r:id="rId226"/>
    <p:sldId id="1021" r:id="rId227"/>
    <p:sldId id="1053" r:id="rId228"/>
    <p:sldId id="1057" r:id="rId229"/>
    <p:sldId id="932" r:id="rId230"/>
    <p:sldId id="1022" r:id="rId231"/>
    <p:sldId id="1058" r:id="rId232"/>
    <p:sldId id="918" r:id="rId233"/>
    <p:sldId id="1023" r:id="rId234"/>
    <p:sldId id="1024" r:id="rId235"/>
    <p:sldId id="1025" r:id="rId236"/>
    <p:sldId id="1026" r:id="rId237"/>
    <p:sldId id="1027" r:id="rId238"/>
    <p:sldId id="1028" r:id="rId239"/>
    <p:sldId id="1029" r:id="rId240"/>
    <p:sldId id="1030" r:id="rId241"/>
    <p:sldId id="1031" r:id="rId242"/>
    <p:sldId id="1032" r:id="rId243"/>
    <p:sldId id="1033" r:id="rId244"/>
    <p:sldId id="1034" r:id="rId245"/>
    <p:sldId id="1035" r:id="rId246"/>
    <p:sldId id="1036" r:id="rId247"/>
    <p:sldId id="1037" r:id="rId248"/>
    <p:sldId id="1038" r:id="rId249"/>
    <p:sldId id="1039" r:id="rId250"/>
    <p:sldId id="1040" r:id="rId251"/>
    <p:sldId id="1041" r:id="rId252"/>
    <p:sldId id="1042" r:id="rId253"/>
    <p:sldId id="1043" r:id="rId254"/>
    <p:sldId id="1044" r:id="rId255"/>
    <p:sldId id="1045" r:id="rId256"/>
    <p:sldId id="422" r:id="rId257"/>
    <p:sldId id="1046" r:id="rId258"/>
    <p:sldId id="1047" r:id="rId259"/>
    <p:sldId id="1048" r:id="rId260"/>
    <p:sldId id="1049" r:id="rId261"/>
    <p:sldId id="1050" r:id="rId262"/>
    <p:sldId id="1051" r:id="rId2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6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268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presProps" Target="pres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viewProps" Target="view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heme" Target="theme/theme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2C8EA-0F8F-4004-826A-BF2F4C1B1F4F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9A9D0-04B0-45D1-BCE1-581EF00B0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348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Сферическая лошадь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9C0C0-3F28-4B12-AA1C-BE0DB31FF559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90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05BFC-4B58-4849-9C12-FB9FD74F3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07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05BFC-4B58-4849-9C12-FB9FD74F3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7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404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7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49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1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98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9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14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6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84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84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2B43A-EC40-4E0B-83EE-D1BB40B1AA72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E64C-0213-4F68-B579-4D24C499E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40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//commons.wikimedia.org/wiki/File:GodfreyKneller-IsaacNewton-1689.jpg?uselang=ru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1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6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7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1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6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//commons.wikimedia.org/wiki/File:GodfreyKneller-IsaacNewton-1689.jpg?uselang=ru" TargetMode="Externa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0317" y="1384417"/>
            <a:ext cx="7772400" cy="210906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Возникновение современной науки</a:t>
            </a:r>
          </a:p>
        </p:txBody>
      </p:sp>
    </p:spTree>
    <p:extLst>
      <p:ext uri="{BB962C8B-B14F-4D97-AF65-F5344CB8AC3E}">
        <p14:creationId xmlns:p14="http://schemas.microsoft.com/office/powerpoint/2010/main" val="1695302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F3047F-DB37-4E74-9A5B-5C97E2A38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7229"/>
            <a:ext cx="7886700" cy="5589734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dirty="0"/>
              <a:t>Между тем бывает </a:t>
            </a:r>
            <a:r>
              <a:rPr lang="ru-RU" dirty="0">
                <a:solidFill>
                  <a:srgbClr val="FF0000"/>
                </a:solidFill>
              </a:rPr>
              <a:t>крайне стыдно, опасно и даже гибельно</a:t>
            </a:r>
            <a:r>
              <a:rPr lang="ru-RU" dirty="0"/>
              <a:t>, когда какой-нибудь неверный едва удерживается от смеха, слыша, как христианин, говоря о подобных предметах якобы на основании христианских писаний, несет такой вздор, что, как говорится, попадает пальцем в небо. И не то плохо, что осмеивается заблуждающийся, а то, что в глазах людей, о спасении души которых мы неустанно заботимся, наши писатели выглядят столь же невежественными и потому ими презираются». </a:t>
            </a:r>
          </a:p>
          <a:p>
            <a:pPr marL="0" indent="0" algn="r">
              <a:lnSpc>
                <a:spcPct val="80000"/>
              </a:lnSpc>
              <a:spcBef>
                <a:spcPts val="2400"/>
              </a:spcBef>
              <a:buNone/>
              <a:defRPr/>
            </a:pPr>
            <a:r>
              <a:rPr lang="ru-RU" sz="2400" b="1" dirty="0"/>
              <a:t>Блаженный Августин </a:t>
            </a:r>
          </a:p>
          <a:p>
            <a:pPr marL="0" indent="0" algn="r">
              <a:lnSpc>
                <a:spcPct val="80000"/>
              </a:lnSpc>
              <a:buNone/>
              <a:defRPr/>
            </a:pPr>
            <a:r>
              <a:rPr lang="ru-RU" sz="2400" dirty="0"/>
              <a:t>«О книге Бытия буквально»</a:t>
            </a:r>
          </a:p>
          <a:p>
            <a:pPr marL="0" indent="0" algn="ctr">
              <a:lnSpc>
                <a:spcPct val="110000"/>
              </a:lnSpc>
              <a:buNone/>
            </a:pPr>
            <a:endParaRPr lang="ru-RU" dirty="0">
              <a:latin typeface="Bahnschrift Light Condensed" panose="020B0502040204020203" pitchFamily="34" charset="0"/>
            </a:endParaRPr>
          </a:p>
          <a:p>
            <a:pPr algn="ctr">
              <a:lnSpc>
                <a:spcPct val="110000"/>
              </a:lnSpc>
            </a:pPr>
            <a:endParaRPr lang="ru-RU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96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C7CB08-F982-468F-A807-0AE4BE740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4" y="778250"/>
            <a:ext cx="1905000" cy="2857500"/>
          </a:xfrm>
          <a:prstGeom prst="roundRect">
            <a:avLst>
              <a:gd name="adj" fmla="val 11233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80695F-643F-48A7-9DF5-8C2015500230}"/>
              </a:ext>
            </a:extLst>
          </p:cNvPr>
          <p:cNvSpPr txBox="1"/>
          <p:nvPr/>
        </p:nvSpPr>
        <p:spPr>
          <a:xfrm>
            <a:off x="3122762" y="526211"/>
            <a:ext cx="5106838" cy="542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28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«Когда-то ученые считали, что даже у неодушевленных предметов были </a:t>
            </a:r>
            <a:r>
              <a:rPr lang="ru-RU" sz="28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28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задачи, к которым они стремились. … Такой была физика Аристотеля. Когда же эти идеи были отвергнуты четыреста лет назад, началась научная революция. С Галилеем и Ньютоном наука окончательно </a:t>
            </a:r>
            <a:r>
              <a:rPr lang="ru-RU" sz="28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отвергла </a:t>
            </a:r>
            <a:r>
              <a:rPr lang="en-US" sz="28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телеологию</a:t>
            </a:r>
            <a:r>
              <a:rPr lang="en-US" sz="28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8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пользу </a:t>
            </a:r>
            <a:r>
              <a:rPr lang="en-US" sz="28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механизма</a:t>
            </a:r>
            <a:r>
              <a:rPr lang="en-US" sz="28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800" dirty="0"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2400"/>
              </a:spcBef>
            </a:pPr>
            <a:r>
              <a:rPr lang="ru-RU" sz="18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solidFill>
                  <a:srgbClr val="00000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Modern</a:t>
            </a:r>
            <a:r>
              <a:rPr lang="ru-RU" sz="18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Physics</a:t>
            </a:r>
            <a:r>
              <a:rPr lang="ru-RU" sz="18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ru-RU" sz="18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Ancient</a:t>
            </a:r>
            <a:r>
              <a:rPr lang="ru-RU" sz="18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Faith</a:t>
            </a:r>
            <a:r>
              <a:rPr lang="ru-RU" sz="240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54D9A-37A4-4E65-8D80-A3EE7E5CE123}"/>
              </a:ext>
            </a:extLst>
          </p:cNvPr>
          <p:cNvSpPr txBox="1"/>
          <p:nvPr/>
        </p:nvSpPr>
        <p:spPr>
          <a:xfrm>
            <a:off x="526211" y="4045789"/>
            <a:ext cx="1897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Стивен Барр, </a:t>
            </a:r>
            <a:r>
              <a:rPr lang="ru-RU" sz="2000" dirty="0" err="1"/>
              <a:t>Делавэрский</a:t>
            </a:r>
            <a:r>
              <a:rPr lang="ru-RU" sz="2000" dirty="0"/>
              <a:t>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42044109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D4C0DB0-8BCB-47A7-BB74-08BAAE7D8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12400"/>
            <a:ext cx="7886700" cy="5564567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«Мы не будем, таким образом, останавливаться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 конечных целях</a:t>
            </a:r>
            <a:r>
              <a:rPr lang="ru-RU" sz="3600" dirty="0">
                <a:latin typeface="Bahnschrift Light Condensed" panose="020B0502040204020203" pitchFamily="34" charset="0"/>
              </a:rPr>
              <a:t>, поставленных Богом или природой при созидании естественных вещей: ведь мы не должны позволять себе притязать на участие в Его замыслах».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Р. Декарт</a:t>
            </a:r>
            <a:br>
              <a:rPr lang="ru-RU" sz="2400" b="1" dirty="0"/>
            </a:br>
            <a:r>
              <a:rPr lang="ru-RU" sz="2400" dirty="0"/>
              <a:t>«Первоначала философии»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9144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500047"/>
            <a:ext cx="8229600" cy="562612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Наука и буржуазная революция 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«Оформление естествознания как науки стало возможным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лишь в условиях капиталистического товарного производства</a:t>
            </a:r>
            <a:r>
              <a:rPr lang="ru-RU" sz="3600" dirty="0">
                <a:latin typeface="Bahnschrift Light Condensed" panose="020B0502040204020203" pitchFamily="34" charset="0"/>
              </a:rPr>
              <a:t>, породившего ценностную переориентацию познания на получение практически полезного знания»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b="1" dirty="0" err="1"/>
              <a:t>С.А.Лебедев</a:t>
            </a:r>
            <a:br>
              <a:rPr lang="ru-RU" dirty="0"/>
            </a:br>
            <a:r>
              <a:rPr lang="ru-RU" dirty="0"/>
              <a:t>«Философия науки»</a:t>
            </a:r>
          </a:p>
        </p:txBody>
      </p:sp>
    </p:spTree>
    <p:extLst>
      <p:ext uri="{BB962C8B-B14F-4D97-AF65-F5344CB8AC3E}">
        <p14:creationId xmlns:p14="http://schemas.microsoft.com/office/powerpoint/2010/main" val="385491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F81AEE-CB8B-44ED-84F7-5F530A36C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95622"/>
            <a:ext cx="7886700" cy="558134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FF0000"/>
                </a:solidFill>
              </a:rPr>
              <a:t>Какова практическая польза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- от новой структуры Солнечной системы, предложенной </a:t>
            </a:r>
            <a:r>
              <a:rPr lang="ru-RU" dirty="0" err="1"/>
              <a:t>Н.Коперником</a:t>
            </a:r>
            <a:r>
              <a:rPr lang="ru-RU" dirty="0"/>
              <a:t>, </a:t>
            </a:r>
            <a:r>
              <a:rPr lang="ru-RU" dirty="0" err="1"/>
              <a:t>И.Кеплером</a:t>
            </a:r>
            <a:r>
              <a:rPr lang="ru-RU" dirty="0"/>
              <a:t> и </a:t>
            </a:r>
            <a:r>
              <a:rPr lang="ru-RU" dirty="0" err="1"/>
              <a:t>Г.Галилеем</a:t>
            </a:r>
            <a:r>
              <a:rPr lang="ru-RU" dirty="0"/>
              <a:t>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- от открытий, сделанных </a:t>
            </a:r>
            <a:r>
              <a:rPr lang="ru-RU" dirty="0" err="1"/>
              <a:t>Г.Галилеем</a:t>
            </a:r>
            <a:r>
              <a:rPr lang="ru-RU" dirty="0"/>
              <a:t> при наблюдении в телескоп (пятна на Солнце, спутники Юпитера, «моря» и горы на Луне и т.п.)?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- от открытия Г. Галилеем законов движения?</a:t>
            </a:r>
          </a:p>
        </p:txBody>
      </p:sp>
    </p:spTree>
    <p:extLst>
      <p:ext uri="{BB962C8B-B14F-4D97-AF65-F5344CB8AC3E}">
        <p14:creationId xmlns:p14="http://schemas.microsoft.com/office/powerpoint/2010/main" val="28597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F6067E-038F-4648-AB4C-F699637CE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204" y="595622"/>
            <a:ext cx="4987146" cy="5729681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«Наука есть лучший современный способ удовлетворения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любопытства</a:t>
            </a:r>
            <a:r>
              <a:rPr lang="ru-RU" sz="3600" dirty="0">
                <a:latin typeface="Bahnschrift Light Condensed" panose="020B0502040204020203" pitchFamily="34" charset="0"/>
              </a:rPr>
              <a:t> отдельных лиц за счет государства» </a:t>
            </a:r>
          </a:p>
          <a:p>
            <a:pPr marL="0" indent="0" algn="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2400" dirty="0"/>
              <a:t>«Физик нашего времени»</a:t>
            </a:r>
            <a:r>
              <a:rPr lang="ru-RU" sz="2400" b="1" dirty="0"/>
              <a:t> 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4C67E-654D-40A9-816C-7335EAD31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r="8605"/>
          <a:stretch/>
        </p:blipFill>
        <p:spPr>
          <a:xfrm>
            <a:off x="423680" y="715992"/>
            <a:ext cx="2552434" cy="2917355"/>
          </a:xfrm>
          <a:prstGeom prst="roundRect">
            <a:avLst>
              <a:gd name="adj" fmla="val 10922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64839E-8FFA-4ACA-8B44-54F74F193813}"/>
              </a:ext>
            </a:extLst>
          </p:cNvPr>
          <p:cNvSpPr txBox="1"/>
          <p:nvPr/>
        </p:nvSpPr>
        <p:spPr>
          <a:xfrm>
            <a:off x="423680" y="4028536"/>
            <a:ext cx="25524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Лев Андреевич</a:t>
            </a:r>
            <a:br>
              <a:rPr lang="ru-RU" sz="2000" dirty="0"/>
            </a:br>
            <a:r>
              <a:rPr lang="ru-RU" sz="2000" dirty="0"/>
              <a:t>Арцимович </a:t>
            </a:r>
            <a:br>
              <a:rPr lang="ru-RU" sz="2000" dirty="0"/>
            </a:br>
            <a:r>
              <a:rPr lang="ru-RU" sz="2000" dirty="0"/>
              <a:t>(1909-1973)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6615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5278EB1-F7B7-495C-AAA7-E15CD916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6596"/>
            <a:ext cx="7886700" cy="5710687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2900" b="1" dirty="0">
                <a:latin typeface="Bahnschrift Light Condensed" panose="020B0502040204020203" pitchFamily="34" charset="0"/>
              </a:rPr>
              <a:t>«</a:t>
            </a:r>
            <a:r>
              <a:rPr lang="ru-RU" sz="2900" dirty="0">
                <a:latin typeface="Bahnschrift Light Condensed" panose="020B0502040204020203" pitchFamily="34" charset="0"/>
              </a:rPr>
              <a:t>В то время научные исследования </a:t>
            </a:r>
            <a:r>
              <a:rPr lang="ru-RU" sz="29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оказывали непосредственного и немедленного воздействия на технику</a:t>
            </a:r>
            <a:r>
              <a:rPr lang="ru-RU" sz="2900" dirty="0">
                <a:latin typeface="Bahnschrift Light Condensed" panose="020B0502040204020203" pitchFamily="34" charset="0"/>
              </a:rPr>
              <a:t>, экономику и политику. Промежуток времени между появлением новой научной идеи и моментом, когда она начинала приносить ощутимые практические плоды, обычно был настолько велик, что влияние науки на всеми видимый прогресс техники трудно было уловить. … Эта кажущаяся невесомость результатов делала науку чем-то </a:t>
            </a:r>
            <a:r>
              <a:rPr lang="ru-RU" sz="29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очень далеким от практических задач </a:t>
            </a:r>
            <a:r>
              <a:rPr lang="ru-RU" sz="2900" dirty="0">
                <a:latin typeface="Bahnschrift Light Condensed" panose="020B0502040204020203" pitchFamily="34" charset="0"/>
              </a:rPr>
              <a:t>повседневной жизни человеческого общества».</a:t>
            </a:r>
            <a:r>
              <a:rPr lang="ru-RU" sz="2900" b="1" dirty="0">
                <a:latin typeface="Bahnschrift Light Condensed" panose="020B0502040204020203" pitchFamily="34" charset="0"/>
              </a:rPr>
              <a:t> </a:t>
            </a:r>
          </a:p>
          <a:p>
            <a:pPr marL="0" indent="0" algn="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2600" dirty="0"/>
              <a:t>«Физик нашего времени»</a:t>
            </a:r>
            <a:r>
              <a:rPr lang="ru-RU" sz="2600" b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9220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118F635-1E67-4C69-8BCF-AF1643D9C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9078" y="621102"/>
            <a:ext cx="5746271" cy="5555861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«Это абсолютно бесполезно. Это только эксперимент, который доказывает, что маэстро Максвелл был прав. Мы всего-навсего имеем таинственные электромагнитные волны, которые не можем видеть глазом, но они есть». «И что же дальше?» — спросил его один из студентов. Герц пожал плечами: «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Я предполагаю — ничего</a:t>
            </a:r>
            <a:r>
              <a:rPr lang="ru-RU" sz="3200" dirty="0">
                <a:latin typeface="Bahnschrift Light Condensed" panose="020B0502040204020203" pitchFamily="34" charset="0"/>
              </a:rPr>
              <a:t>».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4FBD2F-ACA9-4830-A908-D07301E41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5" y="849702"/>
            <a:ext cx="2350784" cy="2950234"/>
          </a:xfrm>
          <a:prstGeom prst="roundRect">
            <a:avLst>
              <a:gd name="adj" fmla="val 1153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B53D3-E0C8-43BB-99E2-394EF0160D0C}"/>
              </a:ext>
            </a:extLst>
          </p:cNvPr>
          <p:cNvSpPr txBox="1"/>
          <p:nvPr/>
        </p:nvSpPr>
        <p:spPr>
          <a:xfrm>
            <a:off x="352635" y="4270075"/>
            <a:ext cx="22405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Генрих Герц</a:t>
            </a:r>
            <a:br>
              <a:rPr lang="ru-RU" sz="2000" dirty="0"/>
            </a:br>
            <a:r>
              <a:rPr lang="ru-RU" sz="2000" dirty="0"/>
              <a:t>(1857-1894)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1410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C8F0637-CEA3-4F11-8FA7-33BB59059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434" y="1130060"/>
            <a:ext cx="5107916" cy="5236234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Естественная магия </a:t>
            </a:r>
            <a:r>
              <a:rPr lang="ru-RU" sz="3600" dirty="0">
                <a:latin typeface="Bahnschrift Light Condensed" panose="020B0502040204020203" pitchFamily="34" charset="0"/>
              </a:rPr>
              <a:t>есть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практическое</a:t>
            </a:r>
            <a:r>
              <a:rPr lang="ru-RU" sz="3600" dirty="0">
                <a:latin typeface="Bahnschrift Light Condensed" panose="020B0502040204020203" pitchFamily="34" charset="0"/>
              </a:rPr>
              <a:t> искусство, использующее активные и пассивные силы вещей для достижения удивительных и необычных результатов, причины и способы осуществления которых неведомы толпе».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600" dirty="0"/>
              <a:t>«Богословие»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84129-8B38-44A7-A871-3D50EF4F2591}"/>
              </a:ext>
            </a:extLst>
          </p:cNvPr>
          <p:cNvSpPr txBox="1"/>
          <p:nvPr/>
        </p:nvSpPr>
        <p:spPr>
          <a:xfrm>
            <a:off x="388188" y="5175840"/>
            <a:ext cx="25447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Томмазо</a:t>
            </a:r>
            <a:r>
              <a:rPr lang="ru-RU" sz="2000" dirty="0"/>
              <a:t> Кампанелла</a:t>
            </a:r>
            <a:br>
              <a:rPr lang="ru-RU" sz="2000" dirty="0"/>
            </a:br>
            <a:r>
              <a:rPr lang="ru-RU" sz="2000" dirty="0"/>
              <a:t>(</a:t>
            </a:r>
            <a:r>
              <a:rPr lang="en-US" sz="2000" dirty="0"/>
              <a:t>1568–1639</a:t>
            </a:r>
            <a:r>
              <a:rPr lang="ru-RU" sz="2000" dirty="0"/>
              <a:t>)</a:t>
            </a:r>
            <a:br>
              <a:rPr lang="ru-RU" dirty="0"/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7CE1F-8446-4F00-9B91-A4121EC699D3}"/>
              </a:ext>
            </a:extLst>
          </p:cNvPr>
          <p:cNvSpPr txBox="1"/>
          <p:nvPr/>
        </p:nvSpPr>
        <p:spPr>
          <a:xfrm>
            <a:off x="297684" y="301925"/>
            <a:ext cx="8087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Практическая магия</a:t>
            </a:r>
          </a:p>
        </p:txBody>
      </p:sp>
      <p:pic>
        <p:nvPicPr>
          <p:cNvPr id="7" name="Picture 2" descr="http://upload.wikimedia.org/wikipedia/commons/thumb/a/ac/Cozza_Tommaso_Campanella.jpg/220px-Cozza_Tommaso_Campanella.jpg">
            <a:extLst>
              <a:ext uri="{FF2B5EF4-FFF2-40B4-BE49-F238E27FC236}">
                <a16:creationId xmlns:a16="http://schemas.microsoft.com/office/drawing/2014/main" id="{5BEBF73D-46F0-43C6-AF09-A5515C2E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684" y="1319832"/>
            <a:ext cx="2583539" cy="3335114"/>
          </a:xfrm>
          <a:prstGeom prst="roundRect">
            <a:avLst>
              <a:gd name="adj" fmla="val 10991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00826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5450935-529B-4850-AF58-5208E4749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014" y="534838"/>
            <a:ext cx="5375335" cy="6012611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Человек – центр природы. Его задача – господствовать над природой посредством магии. </a:t>
            </a:r>
          </a:p>
          <a:p>
            <a:pPr marL="0" indent="0" algn="r">
              <a:lnSpc>
                <a:spcPct val="13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«Душа – высшее чудо природы. Другие вещи под Богом – каждая в себе – суть отдельные предметы; она является одновременно всеми вещами. В ней образы вещей божественных, от которых она зависит, она же есть причина и образец для всех вещей низшего порядка, которые она некоторым образом сама же и производит.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Будучи посредницей всех вещей, она имеет способности всех вещей»</a:t>
            </a:r>
            <a:r>
              <a:rPr lang="ru-RU" dirty="0">
                <a:latin typeface="Bahnschrift Light Condensed" panose="020B0502040204020203" pitchFamily="34" charset="0"/>
              </a:rPr>
              <a:t>.</a:t>
            </a:r>
          </a:p>
          <a:p>
            <a:pPr marL="0" indent="0" algn="r">
              <a:lnSpc>
                <a:spcPct val="130000"/>
              </a:lnSpc>
              <a:buNone/>
            </a:pPr>
            <a:r>
              <a:rPr lang="ru-RU" sz="2400" dirty="0">
                <a:solidFill>
                  <a:srgbClr val="000000"/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  <a:t>«Платоновское богословие </a:t>
            </a:r>
            <a:br>
              <a:rPr lang="ru-RU" sz="2400" dirty="0">
                <a:solidFill>
                  <a:srgbClr val="000000"/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о бессмертии души»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BA8C4-AA31-4D3E-9240-F68E3CC2F5DF}"/>
              </a:ext>
            </a:extLst>
          </p:cNvPr>
          <p:cNvSpPr txBox="1"/>
          <p:nvPr/>
        </p:nvSpPr>
        <p:spPr>
          <a:xfrm>
            <a:off x="336430" y="4649638"/>
            <a:ext cx="25447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Марсилио</a:t>
            </a:r>
            <a:r>
              <a:rPr lang="ru-RU" sz="2000" dirty="0"/>
              <a:t> </a:t>
            </a:r>
            <a:r>
              <a:rPr lang="ru-RU" sz="2000" dirty="0" err="1"/>
              <a:t>Фичино</a:t>
            </a:r>
            <a:br>
              <a:rPr lang="ru-RU" sz="2000" dirty="0"/>
            </a:br>
            <a:r>
              <a:rPr lang="ru-RU" sz="2000" dirty="0"/>
              <a:t>(1433–1499)</a:t>
            </a:r>
            <a:br>
              <a:rPr lang="ru-RU" dirty="0"/>
            </a:br>
            <a:endParaRPr lang="ru-RU" dirty="0"/>
          </a:p>
        </p:txBody>
      </p:sp>
      <p:pic>
        <p:nvPicPr>
          <p:cNvPr id="5" name="Picture 2" descr="Marsilio Ficino.JPG">
            <a:extLst>
              <a:ext uri="{FF2B5EF4-FFF2-40B4-BE49-F238E27FC236}">
                <a16:creationId xmlns:a16="http://schemas.microsoft.com/office/drawing/2014/main" id="{7E4430F1-8A07-4119-B12C-1366A59D3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429" y="1082713"/>
            <a:ext cx="2544793" cy="3019051"/>
          </a:xfrm>
          <a:prstGeom prst="roundRect">
            <a:avLst>
              <a:gd name="adj" fmla="val 11921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1156081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59B194B-90F5-450E-AAD1-2F1069D96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26211"/>
            <a:ext cx="7886700" cy="591772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«Есть, наконец, еще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два вида магии</a:t>
            </a:r>
            <a:r>
              <a:rPr lang="ru-RU" sz="3200" dirty="0">
                <a:latin typeface="Bahnschrift Light Condensed" panose="020B0502040204020203" pitchFamily="34" charset="0"/>
              </a:rPr>
              <a:t>: в первом посредством определенных обрядов заклинаются демоны, и он был целиком отклонен... Другой вид представляет собой следствие воздействия естественных причин на естественные предметы, осуществляемого в виде достойного удивления закона. …Но следует сохранить ту необходимую часть магии, которая соединяет медицину с астрологией» </a:t>
            </a:r>
          </a:p>
          <a:p>
            <a:pPr marL="0" indent="0" algn="r">
              <a:lnSpc>
                <a:spcPct val="130000"/>
              </a:lnSpc>
              <a:buNone/>
            </a:pPr>
            <a:r>
              <a:rPr lang="ru-RU" sz="2400" b="1" dirty="0" err="1"/>
              <a:t>Марсилио</a:t>
            </a:r>
            <a:r>
              <a:rPr lang="ru-RU" sz="2400" b="1" dirty="0"/>
              <a:t> </a:t>
            </a:r>
            <a:r>
              <a:rPr lang="ru-RU" sz="2400" b="1" dirty="0" err="1"/>
              <a:t>Фичино</a:t>
            </a:r>
            <a:br>
              <a:rPr lang="ru-RU" sz="2400" dirty="0"/>
            </a:br>
            <a:r>
              <a:rPr lang="ru-RU" sz="2400" dirty="0"/>
              <a:t>«О жизни», Апология</a:t>
            </a:r>
          </a:p>
        </p:txBody>
      </p:sp>
    </p:spTree>
    <p:extLst>
      <p:ext uri="{BB962C8B-B14F-4D97-AF65-F5344CB8AC3E}">
        <p14:creationId xmlns:p14="http://schemas.microsoft.com/office/powerpoint/2010/main" val="4283158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4851" y="428605"/>
            <a:ext cx="5541949" cy="5886737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dirty="0"/>
              <a:t>«И прежде всего я предложу то, что есть самого лучшего у эллинских мудрецов, зная, что если есть что-либо благое у них, то </a:t>
            </a:r>
            <a:r>
              <a:rPr lang="ru-RU" dirty="0">
                <a:solidFill>
                  <a:srgbClr val="FF0000"/>
                </a:solidFill>
              </a:rPr>
              <a:t>оно даровано людям свыше от Бога</a:t>
            </a:r>
            <a:r>
              <a:rPr lang="ru-RU" dirty="0"/>
              <a:t>... Если же что противно истине, то это — темное изобретение сатанинского заблуждения и измышление злополучного разума… Поэтому, подражая образу пчелы, я воспользуюсь тем, что близко к истине, и от самих врагов получу плод — спасение»</a:t>
            </a:r>
            <a:r>
              <a:rPr lang="ru-RU" sz="2200" dirty="0"/>
              <a:t>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200" dirty="0"/>
              <a:t>«Источник знания»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19" y="541501"/>
            <a:ext cx="2474637" cy="3902312"/>
          </a:xfrm>
          <a:prstGeom prst="roundRect">
            <a:avLst>
              <a:gd name="adj" fmla="val 10451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461473" y="4777099"/>
            <a:ext cx="2478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Преп. Иоанн </a:t>
            </a:r>
            <a:r>
              <a:rPr lang="ru-RU" sz="2000" dirty="0" err="1"/>
              <a:t>Дамаскин</a:t>
            </a:r>
            <a:br>
              <a:rPr lang="ru-RU" sz="2000" dirty="0"/>
            </a:br>
            <a:r>
              <a:rPr lang="ru-RU" sz="2000" dirty="0"/>
              <a:t>(675-749)</a:t>
            </a:r>
          </a:p>
        </p:txBody>
      </p:sp>
    </p:spTree>
    <p:extLst>
      <p:ext uri="{BB962C8B-B14F-4D97-AF65-F5344CB8AC3E}">
        <p14:creationId xmlns:p14="http://schemas.microsoft.com/office/powerpoint/2010/main" val="355147337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5715018"/>
            <a:ext cx="8229600" cy="76833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dirty="0"/>
              <a:t>«Гермес Трисмегист, современник Моисея». </a:t>
            </a:r>
            <a:br>
              <a:rPr lang="ru-RU" dirty="0"/>
            </a:br>
            <a:r>
              <a:rPr lang="ru-RU" dirty="0"/>
              <a:t>Мозаика на полу кафедрального собора Сиены, 1480-е годы</a:t>
            </a:r>
            <a:endParaRPr lang="en-US" dirty="0"/>
          </a:p>
        </p:txBody>
      </p:sp>
      <p:pic>
        <p:nvPicPr>
          <p:cNvPr id="1026" name="Picture 2" descr="https://upload.wikimedia.org/wikipedia/commons/c/cf/Hermes_mercurius_trismegistus_siena_cathed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85730"/>
            <a:ext cx="5357850" cy="52860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306B36E-E81C-4C72-BB4E-91CB432F3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664" y="569342"/>
            <a:ext cx="5228686" cy="5822831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lnSpc>
                <a:spcPct val="140000"/>
              </a:lnSpc>
              <a:buNone/>
            </a:pPr>
            <a:r>
              <a:rPr lang="ru-RU" sz="32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«Но здесь, как  мне  кажется,  следует потребовать восстановления древнего и  почтенного значения  слова  "магия", которое долгое время воспринималось в дурном смысле… Мы  же  понимаем  </a:t>
            </a:r>
            <a:r>
              <a:rPr lang="ru-RU" sz="32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магию  как  науку</a:t>
            </a:r>
            <a:r>
              <a:rPr lang="ru-RU" sz="32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направляющую познание скрытых форм на свершение удивительных  дел,  которая,  как  обычно говорят, "соединяя активное с пассивным", раскрывает великие тайны  природы».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>
                <a:cs typeface="Times New Roman" panose="02020603050405020304" pitchFamily="18" charset="0"/>
              </a:rPr>
              <a:t>«О достоинстве и приумножении наук»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C1990-DF77-4FD4-99F1-4B5108ABA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1" y="776377"/>
            <a:ext cx="2501836" cy="3071004"/>
          </a:xfrm>
          <a:prstGeom prst="roundRect">
            <a:avLst>
              <a:gd name="adj" fmla="val 10805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276914-F1C8-468B-9D40-B02250985233}"/>
              </a:ext>
            </a:extLst>
          </p:cNvPr>
          <p:cNvSpPr txBox="1"/>
          <p:nvPr/>
        </p:nvSpPr>
        <p:spPr>
          <a:xfrm>
            <a:off x="372411" y="4442604"/>
            <a:ext cx="250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Френсис Бэкон</a:t>
            </a:r>
            <a:br>
              <a:rPr lang="ru-RU" sz="2000" dirty="0"/>
            </a:br>
            <a:r>
              <a:rPr lang="ru-RU" sz="2000" dirty="0"/>
              <a:t>(1561-1626)</a:t>
            </a:r>
          </a:p>
        </p:txBody>
      </p:sp>
    </p:spTree>
    <p:extLst>
      <p:ext uri="{BB962C8B-B14F-4D97-AF65-F5344CB8AC3E}">
        <p14:creationId xmlns:p14="http://schemas.microsoft.com/office/powerpoint/2010/main" val="28935278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D3FB8F7-5827-48E1-9211-4085FE96F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6113" y="534838"/>
            <a:ext cx="5539236" cy="573656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Ньютон «был не первым в эпоху разума, а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последним магом</a:t>
            </a:r>
            <a:r>
              <a:rPr lang="ru-RU" sz="3200" dirty="0">
                <a:latin typeface="Bahnschrift Light Condensed" panose="020B0502040204020203" pitchFamily="34" charset="0"/>
              </a:rPr>
              <a:t>, последним из вавилонян и шумеров, последним великим умом, который смотрел за пределы видимого и познаваемого мира теми же глазами, как и те, кто начал построение нашего интеллектуального наследия не менее 10 000 лет назад»</a:t>
            </a:r>
            <a:endParaRPr lang="en-US" sz="3200" dirty="0">
              <a:latin typeface="Bahnschrift Light Condensed" panose="020B0502040204020203" pitchFamily="34" charset="0"/>
            </a:endParaRPr>
          </a:p>
          <a:p>
            <a:pPr marL="0" indent="0" algn="r">
              <a:spcBef>
                <a:spcPts val="240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Keynes</a:t>
            </a: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B</a:t>
            </a: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.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b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«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Newton, the Man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»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GodfreyKneller-IsaacNewton-1689.jpg">
            <a:hlinkClick r:id="rId2"/>
            <a:extLst>
              <a:ext uri="{FF2B5EF4-FFF2-40B4-BE49-F238E27FC236}">
                <a16:creationId xmlns:a16="http://schemas.microsoft.com/office/drawing/2014/main" id="{28C2EB8B-7498-4FA9-8EDF-2D7224C2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149" y="681037"/>
            <a:ext cx="2381250" cy="3267075"/>
          </a:xfrm>
          <a:prstGeom prst="roundRect">
            <a:avLst>
              <a:gd name="adj" fmla="val 9059"/>
            </a:avLst>
          </a:prstGeom>
          <a:noFill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9DFFD9D-92AE-4626-9B79-52093BE13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32" y="4553341"/>
            <a:ext cx="2381250" cy="70877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+mn-lt"/>
              </a:rPr>
              <a:t>Исаак Ньютон (1642-1727)</a:t>
            </a:r>
          </a:p>
        </p:txBody>
      </p:sp>
    </p:spTree>
    <p:extLst>
      <p:ext uri="{BB962C8B-B14F-4D97-AF65-F5344CB8AC3E}">
        <p14:creationId xmlns:p14="http://schemas.microsoft.com/office/powerpoint/2010/main" val="24792514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285733"/>
            <a:ext cx="8229600" cy="606330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Естественное и искусственное</a:t>
            </a:r>
          </a:p>
          <a:p>
            <a:pPr marL="0" indent="0" algn="ct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«Всякое рассуждение направлено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либо на деятельность</a:t>
            </a:r>
            <a:r>
              <a:rPr lang="ru-RU" sz="3600" dirty="0">
                <a:latin typeface="Bahnschrift Light Condensed" panose="020B0502040204020203" pitchFamily="34" charset="0"/>
              </a:rPr>
              <a:t> или на творчество,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либо на умозрительное</a:t>
            </a:r>
            <a:r>
              <a:rPr lang="ru-RU" sz="3600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2400" b="1" dirty="0"/>
              <a:t>Аристотель.</a:t>
            </a:r>
            <a:br>
              <a:rPr lang="ru-RU" sz="2400" b="1" dirty="0"/>
            </a:br>
            <a:r>
              <a:rPr lang="ru-RU" sz="2400" dirty="0"/>
              <a:t>«Метафизика»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ru-RU" sz="3200" dirty="0"/>
              <a:t>Механика и физика совершенно отличны </a:t>
            </a:r>
            <a:br>
              <a:rPr lang="ru-RU" sz="3200" dirty="0"/>
            </a:br>
            <a:r>
              <a:rPr lang="ru-RU" sz="3200" dirty="0"/>
              <a:t> от друга.</a:t>
            </a:r>
          </a:p>
          <a:p>
            <a:pPr marL="0" indent="0" algn="ctr">
              <a:buNone/>
            </a:pPr>
            <a:r>
              <a:rPr lang="ru-RU" sz="3200" dirty="0"/>
              <a:t>Человек хитрее природы.</a:t>
            </a:r>
          </a:p>
        </p:txBody>
      </p:sp>
    </p:spTree>
    <p:extLst>
      <p:ext uri="{BB962C8B-B14F-4D97-AF65-F5344CB8AC3E}">
        <p14:creationId xmlns:p14="http://schemas.microsoft.com/office/powerpoint/2010/main" val="130605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77B554A-0A57-4C79-89C9-2A6C6C5DF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3676"/>
            <a:ext cx="7886700" cy="5897461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«Между машинами, сделанными руками мастеров, и различными телами, созданными одной природой, я нашел только ту разницу, что действия механизмов зависят исключительно от устройства различных трубок, пружин и иного рода инструментов, которые… всегда настолько велики, что их фигура и движения легко могут быть видимы, тогда как, напротив, трубки и пружины, вызывающие действия природных вещей, обычно бывают столь малы, что ускользают от наших чувств. И ведь несомненно, что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 механике нет правил, которые не принадлежали бы физике</a:t>
            </a:r>
            <a:r>
              <a:rPr lang="ru-RU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2000" b="1" dirty="0"/>
              <a:t>Р. Декарт</a:t>
            </a:r>
            <a:br>
              <a:rPr lang="ru-RU" sz="2000" dirty="0"/>
            </a:br>
            <a:r>
              <a:rPr lang="ru-RU" sz="2000" dirty="0"/>
              <a:t>«Первоначала философии»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6170325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7B79C6A-5260-4746-B47B-0F2FC0B78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26212"/>
            <a:ext cx="7886700" cy="592634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spcAft>
                <a:spcPts val="1800"/>
              </a:spcAft>
              <a:buNone/>
            </a:pPr>
            <a:r>
              <a:rPr lang="ru-RU" sz="2800" dirty="0">
                <a:latin typeface="Bahnschrift Ligh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 природы нужно учиться, ведь она сотворена Богом.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«Почему я называю Ньютона магом? Потому что он смотрел на всю Вселенную и все, что в ней есть, как на загадку, как на тайну, которую можно прочесть, приложив мысль к определенным мистическим ключам, которые Бог заложил в мире, чтобы позволить эзотерическому братству что-то вроде философской охоты за сокровищами. …Он рассматривал вселенную как криптограмму, установленную Всемогущим Богом».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Keynes</a:t>
            </a: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B</a:t>
            </a: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.</a:t>
            </a:r>
            <a:b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«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Newton, the Man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585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9660D-6F32-4776-A044-2A6383F2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390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Возможное влияние Реформации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844FA0-2725-4A2C-9BE2-C9F073C9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718" y="1325363"/>
            <a:ext cx="5668632" cy="4963294"/>
          </a:xfrm>
        </p:spPr>
        <p:txBody>
          <a:bodyPr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«Когда Господу было угодно призвать Римскую церковь к ответу за все ее извращенные обряды, обычаи и всяческие учения, отвратительные и оправдывающие все эти мерзости, в то же самое время по воле Божественного провидения явились миру обновление и новый расцвет всех прочих наук»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D36916-D38B-489E-9DD8-66C71BE7E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7" y="1385678"/>
            <a:ext cx="2257909" cy="2815801"/>
          </a:xfrm>
          <a:prstGeom prst="roundRect">
            <a:avLst>
              <a:gd name="adj" fmla="val 1170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9BB0CD-7252-43C5-A1D7-54F164704C6C}"/>
              </a:ext>
            </a:extLst>
          </p:cNvPr>
          <p:cNvSpPr txBox="1"/>
          <p:nvPr/>
        </p:nvSpPr>
        <p:spPr>
          <a:xfrm>
            <a:off x="296506" y="4554747"/>
            <a:ext cx="2234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Френсис Бэкон</a:t>
            </a:r>
            <a:br>
              <a:rPr lang="ru-RU" sz="2000" dirty="0"/>
            </a:br>
            <a:r>
              <a:rPr lang="ru-RU" sz="2000" dirty="0"/>
              <a:t>(1561-1626)</a:t>
            </a:r>
          </a:p>
        </p:txBody>
      </p:sp>
    </p:spTree>
    <p:extLst>
      <p:ext uri="{BB962C8B-B14F-4D97-AF65-F5344CB8AC3E}">
        <p14:creationId xmlns:p14="http://schemas.microsoft.com/office/powerpoint/2010/main" val="121454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0233" y="548685"/>
            <a:ext cx="5736567" cy="5834862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«В основе лежала вера в то, что посредством эмпирического исследования установленных Богом законов природы можно приблизиться к пониманию смысла мироздания, который, вследствие фрагментарного характера божественного откровения (чисто кальвинистская идея), не может быть понят путем спекулятивного оперирования понятиями»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600" dirty="0"/>
              <a:t>«Протестантская этика и дух капитализма»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653256-B6A7-4D36-A3BC-21ADEE81A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8" y="548685"/>
            <a:ext cx="2401796" cy="3287317"/>
          </a:xfrm>
          <a:prstGeom prst="roundRect">
            <a:avLst>
              <a:gd name="adj" fmla="val 9843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85A96-8364-4690-9128-F2C93750A885}"/>
              </a:ext>
            </a:extLst>
          </p:cNvPr>
          <p:cNvSpPr txBox="1"/>
          <p:nvPr/>
        </p:nvSpPr>
        <p:spPr>
          <a:xfrm>
            <a:off x="414068" y="4226943"/>
            <a:ext cx="2251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Макс Вебер</a:t>
            </a:r>
            <a:br>
              <a:rPr lang="ru-RU" sz="2000" dirty="0"/>
            </a:br>
            <a:r>
              <a:rPr lang="ru-RU" sz="2000" dirty="0"/>
              <a:t>(1864-1920)</a:t>
            </a:r>
          </a:p>
        </p:txBody>
      </p:sp>
    </p:spTree>
    <p:extLst>
      <p:ext uri="{BB962C8B-B14F-4D97-AF65-F5344CB8AC3E}">
        <p14:creationId xmlns:p14="http://schemas.microsoft.com/office/powerpoint/2010/main" val="54215608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0015" y="260653"/>
            <a:ext cx="5546786" cy="5865515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«Тезис Вебера-Мертона»</a:t>
            </a:r>
          </a:p>
          <a:p>
            <a:pPr marL="514350" indent="-514350" algn="r">
              <a:lnSpc>
                <a:spcPct val="130000"/>
              </a:lnSpc>
              <a:buAutoNum type="arabicPeriod"/>
            </a:pP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Свобода исследования</a:t>
            </a:r>
            <a:r>
              <a:rPr lang="ru-RU" sz="3200" dirty="0">
                <a:latin typeface="Bahnschrift Light Condensed" panose="020B0502040204020203" pitchFamily="34" charset="0"/>
              </a:rPr>
              <a:t>. Каждый человек имеет право самостоятельно читать Священное Писание и толковать его тоже самостоятельно. Поэтому природу можно толковать так же свободно, как и Писание. </a:t>
            </a:r>
            <a:endParaRPr lang="en-US" sz="3200" dirty="0"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600" dirty="0"/>
              <a:t>«</a:t>
            </a:r>
            <a:r>
              <a:rPr lang="en-US" sz="2600" dirty="0"/>
              <a:t>Science, Technology and Society </a:t>
            </a:r>
            <a:br>
              <a:rPr lang="ru-RU" sz="2600" dirty="0"/>
            </a:br>
            <a:r>
              <a:rPr lang="en-US" sz="2600" dirty="0"/>
              <a:t>in Seventeenth Century England</a:t>
            </a:r>
            <a:r>
              <a:rPr lang="ru-RU" dirty="0"/>
              <a:t>»</a:t>
            </a:r>
            <a:endParaRPr lang="ru-RU" sz="2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8AD677-B748-4AB0-B3A3-B4FFD8983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47519"/>
            <a:ext cx="2286000" cy="3209544"/>
          </a:xfrm>
          <a:prstGeom prst="roundRect">
            <a:avLst>
              <a:gd name="adj" fmla="val 987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EC8038-67FE-4BCE-B1D0-ADC6A4FA240C}"/>
              </a:ext>
            </a:extLst>
          </p:cNvPr>
          <p:cNvSpPr txBox="1"/>
          <p:nvPr/>
        </p:nvSpPr>
        <p:spPr>
          <a:xfrm>
            <a:off x="457199" y="4278702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Роберт Мертон</a:t>
            </a:r>
            <a:br>
              <a:rPr lang="ru-RU" sz="2000" dirty="0"/>
            </a:br>
            <a:r>
              <a:rPr lang="ru-RU" sz="2000" dirty="0"/>
              <a:t>(1910-2003)</a:t>
            </a:r>
          </a:p>
        </p:txBody>
      </p:sp>
    </p:spTree>
    <p:extLst>
      <p:ext uri="{BB962C8B-B14F-4D97-AF65-F5344CB8AC3E}">
        <p14:creationId xmlns:p14="http://schemas.microsoft.com/office/powerpoint/2010/main" val="206517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D384C56-ADE2-46BD-8ED2-2CE1164AB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0717"/>
            <a:ext cx="7886700" cy="561624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2.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Философия</a:t>
            </a: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 не может помочь нам познать Бога непосредственно, так как разум поврежден первородным грехом. Все наше внимание поэтому должно быть направлено на познание Бога посредством чтения «книги природы».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3.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Исчезает страх </a:t>
            </a:r>
            <a:r>
              <a:rPr lang="ru-RU" sz="3600" dirty="0">
                <a:latin typeface="Bahnschrift Light Condensed" panose="020B0502040204020203" pitchFamily="34" charset="0"/>
              </a:rPr>
              <a:t>перед представителями Церкви за возможные ошибки. В протестантизме не может быть «Индекса запрещенных книг», любое мнение оказывается возможным. </a:t>
            </a:r>
          </a:p>
        </p:txBody>
      </p:sp>
    </p:spTree>
    <p:extLst>
      <p:ext uri="{BB962C8B-B14F-4D97-AF65-F5344CB8AC3E}">
        <p14:creationId xmlns:p14="http://schemas.microsoft.com/office/powerpoint/2010/main" val="143730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01C4A13-3BAC-435E-897F-C62013604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78840"/>
            <a:ext cx="7886700" cy="559812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900" dirty="0"/>
              <a:t>«</a:t>
            </a:r>
            <a:r>
              <a:rPr lang="ru-RU" sz="2900" dirty="0">
                <a:solidFill>
                  <a:srgbClr val="FF0000"/>
                </a:solidFill>
              </a:rPr>
              <a:t>Нет ничего более ценного, чем познание</a:t>
            </a:r>
            <a:r>
              <a:rPr lang="ru-RU" sz="2900" dirty="0"/>
              <a:t>, ибо познание есть свет разумной души. Наоборот, незнание есть тьма. Ибо как лишение света есть тьма, так и отсутствие познания есть помрачение разума. Неразумным существам свойственно незнание, разумным — познание. Поэтому, кто, будучи от природы способен к познанию и ведению, не имеет его, тот, хотя он от природы и разумен, тем не менее по нерадивости и слабости души бывает хуже неразумных. Под познанием же я подразумеваю </a:t>
            </a:r>
            <a:r>
              <a:rPr lang="ru-RU" sz="2900" dirty="0">
                <a:solidFill>
                  <a:srgbClr val="FF0000"/>
                </a:solidFill>
              </a:rPr>
              <a:t>истинное познание сущего</a:t>
            </a:r>
            <a:r>
              <a:rPr lang="ru-RU" sz="2900" dirty="0"/>
              <a:t>».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Преп. Иоанн </a:t>
            </a:r>
            <a:r>
              <a:rPr lang="ru-RU" sz="2400" b="1" dirty="0" err="1"/>
              <a:t>Дамаскин</a:t>
            </a:r>
            <a:br>
              <a:rPr lang="ru-RU" sz="2400" b="1" dirty="0"/>
            </a:br>
            <a:r>
              <a:rPr lang="ru-RU" sz="2400" dirty="0"/>
              <a:t>«Источник знания. Философские главы»</a:t>
            </a:r>
          </a:p>
        </p:txBody>
      </p:sp>
    </p:spTree>
    <p:extLst>
      <p:ext uri="{BB962C8B-B14F-4D97-AF65-F5344CB8AC3E}">
        <p14:creationId xmlns:p14="http://schemas.microsoft.com/office/powerpoint/2010/main" val="5440270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D216ED8-A428-4516-9003-DBDDB0012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26211"/>
            <a:ext cx="7886700" cy="56507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4.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Перевод Лютером Библии </a:t>
            </a:r>
            <a:r>
              <a:rPr lang="ru-RU" sz="3000" dirty="0">
                <a:latin typeface="Bahnschrift Light Condensed" panose="020B0502040204020203" pitchFamily="34" charset="0"/>
              </a:rPr>
              <a:t>на немецкий язык ознаменовал возможность </a:t>
            </a:r>
            <a:r>
              <a:rPr lang="ru-RU" sz="3000" dirty="0" err="1">
                <a:latin typeface="Bahnschrift Light Condensed" panose="020B0502040204020203" pitchFamily="34" charset="0"/>
              </a:rPr>
              <a:t>богопознания</a:t>
            </a:r>
            <a:r>
              <a:rPr lang="ru-RU" sz="3000" dirty="0">
                <a:latin typeface="Bahnschrift Light Condensed" panose="020B0502040204020203" pitchFamily="34" charset="0"/>
              </a:rPr>
              <a:t> не только для священников, как это было принято в католицизме, но и для простых мирян. Обычные люди, таким образом, получили возможность познавать Бога и через книгу природы.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5.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Отказ протестантов от церковных таинств </a:t>
            </a:r>
            <a:r>
              <a:rPr lang="ru-RU" sz="30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приводит их к пониманию того, что материальная природа полностью подчиняется механическим законам. Например, это позволило им выдвинуть учение об атомном строении вещества, что противоречило учению о пресуществлении.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32407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E81403-C431-4EEE-9845-166AB710D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74" y="301925"/>
            <a:ext cx="4406278" cy="58750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59435D-57A9-413A-B803-13544558E3DF}"/>
              </a:ext>
            </a:extLst>
          </p:cNvPr>
          <p:cNvSpPr txBox="1"/>
          <p:nvPr/>
        </p:nvSpPr>
        <p:spPr>
          <a:xfrm>
            <a:off x="1797474" y="6340415"/>
            <a:ext cx="440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Могила </a:t>
            </a:r>
            <a:r>
              <a:rPr lang="ru-RU"/>
              <a:t>кардинала Ришелье</a:t>
            </a:r>
          </a:p>
        </p:txBody>
      </p:sp>
    </p:spTree>
    <p:extLst>
      <p:ext uri="{BB962C8B-B14F-4D97-AF65-F5344CB8AC3E}">
        <p14:creationId xmlns:p14="http://schemas.microsoft.com/office/powerpoint/2010/main" val="25715597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7C3145-99E3-4E7F-A076-89051B749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11879"/>
            <a:ext cx="7886700" cy="38650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Влияние языка</a:t>
            </a:r>
          </a:p>
        </p:txBody>
      </p:sp>
    </p:spTree>
    <p:extLst>
      <p:ext uri="{BB962C8B-B14F-4D97-AF65-F5344CB8AC3E}">
        <p14:creationId xmlns:p14="http://schemas.microsoft.com/office/powerpoint/2010/main" val="236010389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1440611"/>
            <a:ext cx="8229600" cy="468555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Воплощение Христа объединило божественное и земное. 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499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37094"/>
            <a:ext cx="7772400" cy="3004457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ru-RU" sz="53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Революция </a:t>
            </a:r>
            <a:br>
              <a:rPr lang="ru-RU" sz="53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53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астрономии</a:t>
            </a:r>
            <a:br>
              <a:rPr lang="en-US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77486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341" y="4199658"/>
            <a:ext cx="2363858" cy="796908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+mn-lt"/>
              </a:rPr>
              <a:t>Николай Коперник (1473–1543) </a:t>
            </a:r>
          </a:p>
        </p:txBody>
      </p:sp>
      <p:pic>
        <p:nvPicPr>
          <p:cNvPr id="1026" name="Picture 2" descr="Nikolaus Kopernik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341" y="836762"/>
            <a:ext cx="2363859" cy="2750673"/>
          </a:xfrm>
          <a:prstGeom prst="roundRect">
            <a:avLst>
              <a:gd name="adj" fmla="val 10415"/>
            </a:avLst>
          </a:prstGeom>
          <a:noFill/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A292E124-299F-4F1D-AD1B-86FE4FB8C843}"/>
              </a:ext>
            </a:extLst>
          </p:cNvPr>
          <p:cNvSpPr txBox="1">
            <a:spLocks/>
          </p:cNvSpPr>
          <p:nvPr/>
        </p:nvSpPr>
        <p:spPr>
          <a:xfrm>
            <a:off x="3269412" y="836762"/>
            <a:ext cx="5417388" cy="52894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Родился в </a:t>
            </a:r>
            <a:r>
              <a:rPr lang="ru-RU" dirty="0" err="1">
                <a:latin typeface="Bahnschrift Light Condensed" panose="020B0502040204020203" pitchFamily="34" charset="0"/>
              </a:rPr>
              <a:t>г.Торунь</a:t>
            </a:r>
            <a:r>
              <a:rPr lang="ru-RU" dirty="0">
                <a:latin typeface="Bahnschrift Light Condensed" panose="020B0502040204020203" pitchFamily="34" charset="0"/>
              </a:rPr>
              <a:t>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Изучает математику, медицину, богословие, право, древние языки, астрономию.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Доктор канонического права.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Знакомится с философией флорентийского неоплатонизма.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1512 – </a:t>
            </a:r>
            <a:r>
              <a:rPr lang="ru-RU" dirty="0" err="1">
                <a:latin typeface="Bahnschrift Light Condensed" panose="020B0502040204020203" pitchFamily="34" charset="0"/>
              </a:rPr>
              <a:t>Фромборк</a:t>
            </a:r>
            <a:r>
              <a:rPr lang="ru-RU" dirty="0">
                <a:latin typeface="Bahnschrift Light Condensed" panose="020B0502040204020203" pitchFamily="34" charset="0"/>
              </a:rPr>
              <a:t>, каноник.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Похоронен в кафедральном соборе </a:t>
            </a:r>
            <a:r>
              <a:rPr lang="ru-RU" dirty="0" err="1">
                <a:latin typeface="Bahnschrift Light Condensed" panose="020B0502040204020203" pitchFamily="34" charset="0"/>
              </a:rPr>
              <a:t>Фромборка</a:t>
            </a:r>
            <a:r>
              <a:rPr lang="ru-RU" dirty="0">
                <a:latin typeface="Bahnschrift Light Condensed" panose="020B0502040204020203" pitchFamily="34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334309-7B5E-4EEA-AFBB-8D9F951C7A29}"/>
              </a:ext>
            </a:extLst>
          </p:cNvPr>
          <p:cNvSpPr txBox="1"/>
          <p:nvPr/>
        </p:nvSpPr>
        <p:spPr>
          <a:xfrm>
            <a:off x="983411" y="629728"/>
            <a:ext cx="7401464" cy="5828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По его проекту в Польше была введена новая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монетная система</a:t>
            </a:r>
            <a:r>
              <a:rPr lang="ru-RU" sz="3200" dirty="0">
                <a:latin typeface="Bahnschrift Light Condensed" panose="020B0502040204020203" pitchFamily="34" charset="0"/>
              </a:rPr>
              <a:t>.</a:t>
            </a: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В </a:t>
            </a:r>
            <a:r>
              <a:rPr lang="ru-RU" sz="3200" dirty="0" err="1">
                <a:latin typeface="Bahnschrift Light Condensed" panose="020B0502040204020203" pitchFamily="34" charset="0"/>
              </a:rPr>
              <a:t>Фромборке</a:t>
            </a:r>
            <a:r>
              <a:rPr lang="ru-RU" sz="3200" dirty="0">
                <a:latin typeface="Bahnschrift Light Condensed" panose="020B0502040204020203" pitchFamily="34" charset="0"/>
              </a:rPr>
              <a:t> построил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гидравлическую машину</a:t>
            </a:r>
            <a:r>
              <a:rPr lang="ru-RU" sz="3200" dirty="0">
                <a:latin typeface="Bahnschrift Light Condensed" panose="020B0502040204020203" pitchFamily="34" charset="0"/>
              </a:rPr>
              <a:t>, снабжавшую водой все дома. </a:t>
            </a: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Лично, как врач, занимался борьбой с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эпидемией чумы </a:t>
            </a:r>
            <a:r>
              <a:rPr lang="ru-RU" sz="3200" dirty="0">
                <a:latin typeface="Bahnschrift Light Condensed" panose="020B0502040204020203" pitchFamily="34" charset="0"/>
              </a:rPr>
              <a:t>1519 года. </a:t>
            </a: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Во время польско-тевтонской войны (1519—1521) организовал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успешную оборону </a:t>
            </a:r>
            <a:r>
              <a:rPr lang="ru-RU" sz="3200" dirty="0">
                <a:latin typeface="Bahnschrift Light Condensed" panose="020B0502040204020203" pitchFamily="34" charset="0"/>
              </a:rPr>
              <a:t>епископства от тевтонов.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69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7B48004-B976-4C34-ACA5-3C66E2413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b="1" dirty="0"/>
              <a:t>Труды</a:t>
            </a: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1509 </a:t>
            </a:r>
            <a:r>
              <a:rPr lang="ru-RU" sz="3000" i="1" dirty="0">
                <a:latin typeface="Bahnschrift Light Condensed" panose="020B0502040204020203" pitchFamily="34" charset="0"/>
              </a:rPr>
              <a:t>–</a:t>
            </a:r>
            <a:r>
              <a:rPr lang="ru-RU" sz="3000" dirty="0">
                <a:latin typeface="Bahnschrift Light Condensed" panose="020B0502040204020203" pitchFamily="34" charset="0"/>
              </a:rPr>
              <a:t> перевод с греческого на латинский писем византийского историка VII века Феофилакта </a:t>
            </a:r>
            <a:r>
              <a:rPr lang="ru-RU" sz="3000" dirty="0" err="1">
                <a:latin typeface="Bahnschrift Light Condensed" panose="020B0502040204020203" pitchFamily="34" charset="0"/>
              </a:rPr>
              <a:t>Симокатты</a:t>
            </a:r>
            <a:r>
              <a:rPr lang="ru-RU" sz="3000" dirty="0">
                <a:latin typeface="Bahnschrift Light Condensed" panose="020B0502040204020203" pitchFamily="34" charset="0"/>
              </a:rPr>
              <a:t>. </a:t>
            </a: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1514 </a:t>
            </a:r>
            <a:r>
              <a:rPr lang="ru-RU" sz="3000" i="1" dirty="0">
                <a:latin typeface="Bahnschrift Light Condensed" panose="020B0502040204020203" pitchFamily="34" charset="0"/>
              </a:rPr>
              <a:t>–</a:t>
            </a:r>
            <a:r>
              <a:rPr lang="ru-RU" sz="3000" dirty="0">
                <a:latin typeface="Bahnschrift Light Condensed" panose="020B0502040204020203" pitchFamily="34" charset="0"/>
              </a:rPr>
              <a:t> «Малый комментарий о гипотезах, относящихся к небесным движениям»</a:t>
            </a: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1526</a:t>
            </a:r>
            <a:r>
              <a:rPr lang="ru-RU" sz="3000" i="1" dirty="0">
                <a:latin typeface="Bahnschrift Light Condensed" panose="020B0502040204020203" pitchFamily="34" charset="0"/>
              </a:rPr>
              <a:t> – </a:t>
            </a:r>
            <a:r>
              <a:rPr lang="ru-RU" sz="3000" dirty="0">
                <a:latin typeface="Bahnschrift Light Condensed" panose="020B0502040204020203" pitchFamily="34" charset="0"/>
              </a:rPr>
              <a:t>«О чеканке монет» (исследовал связь между ростом денежной массы и инфляцией, разницу между потребительной и меновой стоимостью товаров, предвосхитив на 250 лет выводы Адама Смита)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6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4B02A2-9376-4851-86D2-CCF6346DC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026" y="548680"/>
            <a:ext cx="7763774" cy="578310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Принцип относительности движения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«Всякое изменение места происходит вследствие движения наблюдаемого предмета, или наблюдателя, или, наконец, вследствие неодинакового перемещения того и другого… При движении корабля в тихую погоду всё находящееся вне его представляется мореплавателям движущимся, как бы отражая движение корабля».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41446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272979B-0A08-40D6-8CEB-DB440339F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26211"/>
            <a:ext cx="7886700" cy="565075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Закон инерции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Падающие тела и прилежащие слои атмосферы участвуют в движении Земли, хотя никакие силы это движение специально не поддерживают (механика Аристотеля в этой ситуации не видела оснований для движения).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57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5269" y="862149"/>
            <a:ext cx="5563143" cy="5530106"/>
          </a:xfrm>
        </p:spPr>
        <p:txBody>
          <a:bodyPr>
            <a:normAutofit fontScale="85000" lnSpcReduction="20000"/>
          </a:bodyPr>
          <a:lstStyle/>
          <a:p>
            <a:pPr indent="0" algn="r" hangingPunct="0">
              <a:lnSpc>
                <a:spcPct val="120000"/>
              </a:lnSpc>
              <a:buNone/>
            </a:pPr>
            <a:r>
              <a:rPr lang="ru-RU" dirty="0"/>
              <a:t>«Что касается формы Земли, то она по необходимости должна быть </a:t>
            </a:r>
            <a:r>
              <a:rPr lang="ru-RU" dirty="0">
                <a:solidFill>
                  <a:srgbClr val="FF0000"/>
                </a:solidFill>
              </a:rPr>
              <a:t>шарообразной</a:t>
            </a:r>
            <a:r>
              <a:rPr lang="ru-RU" dirty="0"/>
              <a:t>. </a:t>
            </a:r>
          </a:p>
          <a:p>
            <a:pPr indent="0" algn="r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Это доказывается чувственным опытом. Не будь это так, затмения Луны не являли бы собой сегментов такой формы. </a:t>
            </a:r>
          </a:p>
          <a:p>
            <a:pPr indent="0" algn="r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Длина экватора составляет около четырехсот тысяч стадиев (73 </a:t>
            </a:r>
            <a:r>
              <a:rPr lang="ru-RU" dirty="0" err="1"/>
              <a:t>тыс</a:t>
            </a:r>
            <a:r>
              <a:rPr lang="ru-RU" dirty="0"/>
              <a:t> км). </a:t>
            </a:r>
          </a:p>
          <a:p>
            <a:pPr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Судя по этому, тело Земли должно быть не только шарообразным, но и небольшим по сравнению с величиной других звезд» </a:t>
            </a:r>
          </a:p>
          <a:p>
            <a:pPr indent="0" algn="r">
              <a:spcBef>
                <a:spcPts val="2400"/>
              </a:spcBef>
              <a:buNone/>
            </a:pPr>
            <a:r>
              <a:rPr lang="ru-RU" sz="2400" dirty="0">
                <a:latin typeface="Calibri" pitchFamily="34" charset="0"/>
              </a:rPr>
              <a:t>«О небе»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2443" y="4386297"/>
            <a:ext cx="236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Аристотель</a:t>
            </a:r>
            <a:br>
              <a:rPr lang="ru-RU" sz="2000" dirty="0"/>
            </a:br>
            <a:r>
              <a:rPr lang="ru-RU" sz="2000" dirty="0">
                <a:latin typeface="Calibri" pitchFamily="34" charset="0"/>
                <a:cs typeface="Calibri" pitchFamily="34" charset="0"/>
              </a:rPr>
              <a:t>(384–322 до Р.Х.).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2054" y="333286"/>
            <a:ext cx="831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Представление о форме Земли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3" y="1043511"/>
            <a:ext cx="2438400" cy="3264408"/>
          </a:xfrm>
          <a:prstGeom prst="roundRect">
            <a:avLst>
              <a:gd name="adj" fmla="val 9703"/>
            </a:avLst>
          </a:prstGeom>
        </p:spPr>
      </p:pic>
    </p:spTree>
    <p:extLst>
      <p:ext uri="{BB962C8B-B14F-4D97-AF65-F5344CB8AC3E}">
        <p14:creationId xmlns:p14="http://schemas.microsoft.com/office/powerpoint/2010/main" val="20733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9180D58-CB48-449F-8823-902254BBB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576" y="620688"/>
            <a:ext cx="7453223" cy="58059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Гравитация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«По-видимому, тяжесть есть не что иное, как естественное стремление, которым Творец Вселенной одарил все частицы, а именно — соединяться в одно общее целое, образуя тела шаровидной формы. Вероятно также и то, что Солнце, Луна и прочие планеты одарены таким же свойством».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88770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E2300-3376-47C9-BA45-C04D7CC3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052" y="718810"/>
            <a:ext cx="4520241" cy="34132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4400" dirty="0">
                <a:latin typeface="Bahnschrift Light Condensed" panose="020B0502040204020203" pitchFamily="34" charset="0"/>
              </a:rPr>
              <a:t>1543 – </a:t>
            </a:r>
            <a:r>
              <a:rPr lang="ru-RU" sz="4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«О вращениях небесных сфер» </a:t>
            </a:r>
            <a:br>
              <a:rPr lang="ru-RU" sz="4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</a:br>
            <a:r>
              <a:rPr lang="ru-RU" sz="4400" dirty="0">
                <a:latin typeface="Bahnschrift Light Condensed" panose="020B0502040204020203" pitchFamily="34" charset="0"/>
              </a:rPr>
              <a:t>(</a:t>
            </a:r>
            <a:r>
              <a:rPr lang="en-US" sz="4400" dirty="0">
                <a:latin typeface="Bahnschrift Light Condensed" panose="020B0502040204020203" pitchFamily="34" charset="0"/>
              </a:rPr>
              <a:t>De </a:t>
            </a:r>
            <a:r>
              <a:rPr lang="en-US" sz="4400" dirty="0" err="1">
                <a:latin typeface="Bahnschrift Light Condensed" panose="020B0502040204020203" pitchFamily="34" charset="0"/>
              </a:rPr>
              <a:t>Revolutionibus</a:t>
            </a:r>
            <a:r>
              <a:rPr lang="en-US" sz="4400" dirty="0">
                <a:latin typeface="Bahnschrift Light Condensed" panose="020B0502040204020203" pitchFamily="34" charset="0"/>
              </a:rPr>
              <a:t> </a:t>
            </a:r>
            <a:r>
              <a:rPr lang="en-US" sz="4400" dirty="0" err="1">
                <a:latin typeface="Bahnschrift Light Condensed" panose="020B0502040204020203" pitchFamily="34" charset="0"/>
              </a:rPr>
              <a:t>Orbium</a:t>
            </a:r>
            <a:r>
              <a:rPr lang="en-US" sz="4400" dirty="0">
                <a:latin typeface="Bahnschrift Light Condensed" panose="020B0502040204020203" pitchFamily="34" charset="0"/>
              </a:rPr>
              <a:t> </a:t>
            </a:r>
            <a:r>
              <a:rPr lang="en-US" sz="4400" dirty="0" err="1">
                <a:latin typeface="Bahnschrift Light Condensed" panose="020B0502040204020203" pitchFamily="34" charset="0"/>
              </a:rPr>
              <a:t>Coelestium</a:t>
            </a:r>
            <a:r>
              <a:rPr lang="ru-RU" sz="4400" dirty="0">
                <a:latin typeface="Bahnschrift Light Condensed" panose="020B0502040204020203" pitchFamily="34" charset="0"/>
              </a:rPr>
              <a:t>).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F538C0-1755-446F-B030-8A96DE9C0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05" y="962983"/>
            <a:ext cx="3154080" cy="5316367"/>
          </a:xfrm>
        </p:spPr>
      </p:pic>
    </p:spTree>
    <p:extLst>
      <p:ext uri="{BB962C8B-B14F-4D97-AF65-F5344CB8AC3E}">
        <p14:creationId xmlns:p14="http://schemas.microsoft.com/office/powerpoint/2010/main" val="214518933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40877B-A154-4F9F-BF84-AEFB9C968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329441" cy="525658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1A645A-1DD6-4209-AB05-FEDF1C4461B0}"/>
              </a:ext>
            </a:extLst>
          </p:cNvPr>
          <p:cNvSpPr txBox="1"/>
          <p:nvPr/>
        </p:nvSpPr>
        <p:spPr>
          <a:xfrm>
            <a:off x="1395960" y="5877272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Ян Матейко. </a:t>
            </a:r>
          </a:p>
          <a:p>
            <a:pPr algn="ctr"/>
            <a:r>
              <a:rPr lang="ru-RU" sz="2000" dirty="0"/>
              <a:t>Коперник. Беседа с Богом.</a:t>
            </a:r>
          </a:p>
        </p:txBody>
      </p:sp>
    </p:spTree>
    <p:extLst>
      <p:ext uri="{BB962C8B-B14F-4D97-AF65-F5344CB8AC3E}">
        <p14:creationId xmlns:p14="http://schemas.microsoft.com/office/powerpoint/2010/main" val="285746109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3" y="5598019"/>
            <a:ext cx="4696347" cy="682011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</a:rPr>
              <a:t>Система Аристотеля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898F3E7-0034-46CD-BB76-AC65F2B99124}"/>
              </a:ext>
            </a:extLst>
          </p:cNvPr>
          <p:cNvGrpSpPr/>
          <p:nvPr/>
        </p:nvGrpSpPr>
        <p:grpSpPr>
          <a:xfrm>
            <a:off x="2309326" y="627410"/>
            <a:ext cx="4525348" cy="5603179"/>
            <a:chOff x="2309326" y="627410"/>
            <a:chExt cx="4525348" cy="5603179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8BC0E292-B0C7-4505-A6F6-AEA97BF086C6}"/>
                </a:ext>
              </a:extLst>
            </p:cNvPr>
            <p:cNvGrpSpPr/>
            <p:nvPr/>
          </p:nvGrpSpPr>
          <p:grpSpPr>
            <a:xfrm>
              <a:off x="3975066" y="2429320"/>
              <a:ext cx="1188720" cy="1188001"/>
              <a:chOff x="5299161" y="1324310"/>
              <a:chExt cx="1188720" cy="1188001"/>
            </a:xfrm>
          </p:grpSpPr>
          <p:sp>
            <p:nvSpPr>
              <p:cNvPr id="60" name="Полилиния: фигура 59">
                <a:extLst>
                  <a:ext uri="{FF2B5EF4-FFF2-40B4-BE49-F238E27FC236}">
                    <a16:creationId xmlns:a16="http://schemas.microsoft.com/office/drawing/2014/main" id="{8B50A9D8-11F7-4660-B50F-511EE615E78C}"/>
                  </a:ext>
                </a:extLst>
              </p:cNvPr>
              <p:cNvSpPr/>
              <p:nvPr/>
            </p:nvSpPr>
            <p:spPr>
              <a:xfrm>
                <a:off x="5299161" y="1324310"/>
                <a:ext cx="1188720" cy="621136"/>
              </a:xfrm>
              <a:custGeom>
                <a:avLst/>
                <a:gdLst>
                  <a:gd name="connsiteX0" fmla="*/ 594360 w 1188720"/>
                  <a:gd name="connsiteY0" fmla="*/ 0 h 621136"/>
                  <a:gd name="connsiteX1" fmla="*/ 1188720 w 1188720"/>
                  <a:gd name="connsiteY1" fmla="*/ 594000 h 621136"/>
                  <a:gd name="connsiteX2" fmla="*/ 1185983 w 1188720"/>
                  <a:gd name="connsiteY2" fmla="*/ 621136 h 621136"/>
                  <a:gd name="connsiteX3" fmla="*/ 1176645 w 1188720"/>
                  <a:gd name="connsiteY3" fmla="*/ 605252 h 621136"/>
                  <a:gd name="connsiteX4" fmla="*/ 594360 w 1188720"/>
                  <a:gd name="connsiteY4" fmla="*/ 523874 h 621136"/>
                  <a:gd name="connsiteX5" fmla="*/ 12075 w 1188720"/>
                  <a:gd name="connsiteY5" fmla="*/ 605252 h 621136"/>
                  <a:gd name="connsiteX6" fmla="*/ 2737 w 1188720"/>
                  <a:gd name="connsiteY6" fmla="*/ 621136 h 621136"/>
                  <a:gd name="connsiteX7" fmla="*/ 0 w 1188720"/>
                  <a:gd name="connsiteY7" fmla="*/ 594000 h 621136"/>
                  <a:gd name="connsiteX8" fmla="*/ 594360 w 1188720"/>
                  <a:gd name="connsiteY8" fmla="*/ 0 h 62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8720" h="621136">
                    <a:moveTo>
                      <a:pt x="594360" y="0"/>
                    </a:moveTo>
                    <a:cubicBezTo>
                      <a:pt x="922616" y="0"/>
                      <a:pt x="1188720" y="265943"/>
                      <a:pt x="1188720" y="594000"/>
                    </a:cubicBezTo>
                    <a:lnTo>
                      <a:pt x="1185983" y="621136"/>
                    </a:lnTo>
                    <a:lnTo>
                      <a:pt x="1176645" y="605252"/>
                    </a:lnTo>
                    <a:cubicBezTo>
                      <a:pt x="1121223" y="558810"/>
                      <a:pt x="881584" y="523874"/>
                      <a:pt x="594360" y="523874"/>
                    </a:cubicBezTo>
                    <a:cubicBezTo>
                      <a:pt x="307136" y="523874"/>
                      <a:pt x="67497" y="558810"/>
                      <a:pt x="12075" y="605252"/>
                    </a:cubicBezTo>
                    <a:lnTo>
                      <a:pt x="2737" y="621136"/>
                    </a:lnTo>
                    <a:lnTo>
                      <a:pt x="0" y="594000"/>
                    </a:lnTo>
                    <a:cubicBezTo>
                      <a:pt x="0" y="265943"/>
                      <a:pt x="266104" y="0"/>
                      <a:pt x="594360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pic>
            <p:nvPicPr>
              <p:cNvPr id="64" name="Рисунок 63" descr="Изображение выглядит как синий, тем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D659772-43E7-42AF-87CA-45D2E0FC6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6171" y="1792996"/>
                <a:ext cx="444904" cy="327382"/>
              </a:xfrm>
              <a:prstGeom prst="rect">
                <a:avLst/>
              </a:prstGeom>
            </p:spPr>
          </p:pic>
          <p:sp>
            <p:nvSpPr>
              <p:cNvPr id="57" name="Полилиния: фигура 56">
                <a:extLst>
                  <a:ext uri="{FF2B5EF4-FFF2-40B4-BE49-F238E27FC236}">
                    <a16:creationId xmlns:a16="http://schemas.microsoft.com/office/drawing/2014/main" id="{B6F06EB6-D5D1-401A-9BF5-B75AAF055677}"/>
                  </a:ext>
                </a:extLst>
              </p:cNvPr>
              <p:cNvSpPr/>
              <p:nvPr/>
            </p:nvSpPr>
            <p:spPr>
              <a:xfrm>
                <a:off x="5303032" y="1956688"/>
                <a:ext cx="1180978" cy="555623"/>
              </a:xfrm>
              <a:custGeom>
                <a:avLst/>
                <a:gdLst>
                  <a:gd name="connsiteX0" fmla="*/ 0 w 1180978"/>
                  <a:gd name="connsiteY0" fmla="*/ 0 h 555623"/>
                  <a:gd name="connsiteX1" fmla="*/ 8204 w 1180978"/>
                  <a:gd name="connsiteY1" fmla="*/ 13955 h 555623"/>
                  <a:gd name="connsiteX2" fmla="*/ 590489 w 1180978"/>
                  <a:gd name="connsiteY2" fmla="*/ 95333 h 555623"/>
                  <a:gd name="connsiteX3" fmla="*/ 1172774 w 1180978"/>
                  <a:gd name="connsiteY3" fmla="*/ 13955 h 555623"/>
                  <a:gd name="connsiteX4" fmla="*/ 1180978 w 1180978"/>
                  <a:gd name="connsiteY4" fmla="*/ 0 h 555623"/>
                  <a:gd name="connsiteX5" fmla="*/ 1172774 w 1180978"/>
                  <a:gd name="connsiteY5" fmla="*/ 81335 h 555623"/>
                  <a:gd name="connsiteX6" fmla="*/ 590489 w 1180978"/>
                  <a:gd name="connsiteY6" fmla="*/ 555623 h 555623"/>
                  <a:gd name="connsiteX7" fmla="*/ 8204 w 1180978"/>
                  <a:gd name="connsiteY7" fmla="*/ 81335 h 555623"/>
                  <a:gd name="connsiteX8" fmla="*/ 0 w 1180978"/>
                  <a:gd name="connsiteY8" fmla="*/ 0 h 555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0978" h="555623">
                    <a:moveTo>
                      <a:pt x="0" y="0"/>
                    </a:moveTo>
                    <a:lnTo>
                      <a:pt x="8204" y="13955"/>
                    </a:lnTo>
                    <a:cubicBezTo>
                      <a:pt x="63626" y="60398"/>
                      <a:pt x="303265" y="95333"/>
                      <a:pt x="590489" y="95333"/>
                    </a:cubicBezTo>
                    <a:cubicBezTo>
                      <a:pt x="877713" y="95333"/>
                      <a:pt x="1117352" y="60398"/>
                      <a:pt x="1172774" y="13955"/>
                    </a:cubicBezTo>
                    <a:lnTo>
                      <a:pt x="1180978" y="0"/>
                    </a:lnTo>
                    <a:lnTo>
                      <a:pt x="1172774" y="81335"/>
                    </a:lnTo>
                    <a:cubicBezTo>
                      <a:pt x="1117352" y="352011"/>
                      <a:pt x="877713" y="555623"/>
                      <a:pt x="590489" y="555623"/>
                    </a:cubicBezTo>
                    <a:cubicBezTo>
                      <a:pt x="303265" y="555623"/>
                      <a:pt x="63626" y="352011"/>
                      <a:pt x="8204" y="8133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0B10A58E-0C69-4AB0-A0D9-D61C18749412}"/>
                </a:ext>
              </a:extLst>
            </p:cNvPr>
            <p:cNvGrpSpPr/>
            <p:nvPr/>
          </p:nvGrpSpPr>
          <p:grpSpPr>
            <a:xfrm>
              <a:off x="3810617" y="2235657"/>
              <a:ext cx="1518920" cy="1559560"/>
              <a:chOff x="765111" y="270588"/>
              <a:chExt cx="4525348" cy="4497356"/>
            </a:xfrm>
          </p:grpSpPr>
          <p:sp>
            <p:nvSpPr>
              <p:cNvPr id="41" name="Полилиния: фигура 40">
                <a:extLst>
                  <a:ext uri="{FF2B5EF4-FFF2-40B4-BE49-F238E27FC236}">
                    <a16:creationId xmlns:a16="http://schemas.microsoft.com/office/drawing/2014/main" id="{E77A6B3F-C649-433C-9959-055371BD3F7F}"/>
                  </a:ext>
                </a:extLst>
              </p:cNvPr>
              <p:cNvSpPr/>
              <p:nvPr/>
            </p:nvSpPr>
            <p:spPr>
              <a:xfrm>
                <a:off x="765111" y="270588"/>
                <a:ext cx="4525346" cy="2276532"/>
              </a:xfrm>
              <a:custGeom>
                <a:avLst/>
                <a:gdLst>
                  <a:gd name="connsiteX0" fmla="*/ 2262673 w 4525346"/>
                  <a:gd name="connsiteY0" fmla="*/ 0 h 2276540"/>
                  <a:gd name="connsiteX1" fmla="*/ 4525346 w 4525346"/>
                  <a:gd name="connsiteY1" fmla="*/ 2248677 h 2276540"/>
                  <a:gd name="connsiteX2" fmla="*/ 4523931 w 4525346"/>
                  <a:gd name="connsiteY2" fmla="*/ 2276534 h 2276540"/>
                  <a:gd name="connsiteX3" fmla="*/ 4513665 w 4525346"/>
                  <a:gd name="connsiteY3" fmla="*/ 2241743 h 2276540"/>
                  <a:gd name="connsiteX4" fmla="*/ 2262674 w 4525346"/>
                  <a:gd name="connsiteY4" fmla="*/ 1894113 h 2276540"/>
                  <a:gd name="connsiteX5" fmla="*/ 11683 w 4525346"/>
                  <a:gd name="connsiteY5" fmla="*/ 2241743 h 2276540"/>
                  <a:gd name="connsiteX6" fmla="*/ 1416 w 4525346"/>
                  <a:gd name="connsiteY6" fmla="*/ 2276540 h 2276540"/>
                  <a:gd name="connsiteX7" fmla="*/ 0 w 4525346"/>
                  <a:gd name="connsiteY7" fmla="*/ 2248677 h 2276540"/>
                  <a:gd name="connsiteX8" fmla="*/ 2262673 w 4525346"/>
                  <a:gd name="connsiteY8" fmla="*/ 0 h 227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5346" h="2276540">
                    <a:moveTo>
                      <a:pt x="2262673" y="0"/>
                    </a:moveTo>
                    <a:cubicBezTo>
                      <a:pt x="3512313" y="0"/>
                      <a:pt x="4525346" y="1006767"/>
                      <a:pt x="4525346" y="2248677"/>
                    </a:cubicBezTo>
                    <a:lnTo>
                      <a:pt x="4523931" y="2276534"/>
                    </a:lnTo>
                    <a:lnTo>
                      <a:pt x="4513665" y="2241743"/>
                    </a:lnTo>
                    <a:cubicBezTo>
                      <a:pt x="4397794" y="2046485"/>
                      <a:pt x="3434212" y="1894113"/>
                      <a:pt x="2262674" y="1894113"/>
                    </a:cubicBezTo>
                    <a:cubicBezTo>
                      <a:pt x="1091137" y="1894113"/>
                      <a:pt x="127554" y="2046485"/>
                      <a:pt x="11683" y="2241743"/>
                    </a:cubicBezTo>
                    <a:lnTo>
                      <a:pt x="1416" y="2276540"/>
                    </a:lnTo>
                    <a:lnTo>
                      <a:pt x="0" y="2248677"/>
                    </a:lnTo>
                    <a:cubicBezTo>
                      <a:pt x="0" y="1006767"/>
                      <a:pt x="1013033" y="0"/>
                      <a:pt x="226267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  <p:sp>
            <p:nvSpPr>
              <p:cNvPr id="42" name="Полилиния: фигура 41">
                <a:extLst>
                  <a:ext uri="{FF2B5EF4-FFF2-40B4-BE49-F238E27FC236}">
                    <a16:creationId xmlns:a16="http://schemas.microsoft.com/office/drawing/2014/main" id="{8ED1768F-5082-4A08-A1C7-6EC17E887250}"/>
                  </a:ext>
                </a:extLst>
              </p:cNvPr>
              <p:cNvSpPr/>
              <p:nvPr/>
            </p:nvSpPr>
            <p:spPr>
              <a:xfrm>
                <a:off x="5288454" y="2547123"/>
                <a:ext cx="2005" cy="11598"/>
              </a:xfrm>
              <a:custGeom>
                <a:avLst/>
                <a:gdLst>
                  <a:gd name="connsiteX0" fmla="*/ 589 w 2005"/>
                  <a:gd name="connsiteY0" fmla="*/ 0 h 11598"/>
                  <a:gd name="connsiteX1" fmla="*/ 2005 w 2005"/>
                  <a:gd name="connsiteY1" fmla="*/ 4800 h 11598"/>
                  <a:gd name="connsiteX2" fmla="*/ 0 w 2005"/>
                  <a:gd name="connsiteY2" fmla="*/ 11598 h 11598"/>
                  <a:gd name="connsiteX3" fmla="*/ 589 w 2005"/>
                  <a:gd name="connsiteY3" fmla="*/ 0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5" h="11598">
                    <a:moveTo>
                      <a:pt x="589" y="0"/>
                    </a:moveTo>
                    <a:lnTo>
                      <a:pt x="2005" y="4800"/>
                    </a:lnTo>
                    <a:lnTo>
                      <a:pt x="0" y="11598"/>
                    </a:lnTo>
                    <a:lnTo>
                      <a:pt x="589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43" name="Полилиния: фигура 42">
                <a:extLst>
                  <a:ext uri="{FF2B5EF4-FFF2-40B4-BE49-F238E27FC236}">
                    <a16:creationId xmlns:a16="http://schemas.microsoft.com/office/drawing/2014/main" id="{6E807F73-41C1-4D2B-9178-60C3320E1E47}"/>
                  </a:ext>
                </a:extLst>
              </p:cNvPr>
              <p:cNvSpPr/>
              <p:nvPr/>
            </p:nvSpPr>
            <p:spPr>
              <a:xfrm>
                <a:off x="765113" y="2547130"/>
                <a:ext cx="2003" cy="11583"/>
              </a:xfrm>
              <a:custGeom>
                <a:avLst/>
                <a:gdLst>
                  <a:gd name="connsiteX0" fmla="*/ 1415 w 2003"/>
                  <a:gd name="connsiteY0" fmla="*/ 0 h 11583"/>
                  <a:gd name="connsiteX1" fmla="*/ 2003 w 2003"/>
                  <a:gd name="connsiteY1" fmla="*/ 11583 h 11583"/>
                  <a:gd name="connsiteX2" fmla="*/ 0 w 2003"/>
                  <a:gd name="connsiteY2" fmla="*/ 4794 h 11583"/>
                  <a:gd name="connsiteX3" fmla="*/ 1415 w 2003"/>
                  <a:gd name="connsiteY3" fmla="*/ 0 h 1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3" h="11583">
                    <a:moveTo>
                      <a:pt x="1415" y="0"/>
                    </a:moveTo>
                    <a:lnTo>
                      <a:pt x="2003" y="11583"/>
                    </a:lnTo>
                    <a:lnTo>
                      <a:pt x="0" y="4794"/>
                    </a:lnTo>
                    <a:lnTo>
                      <a:pt x="1415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44" name="Полилиния: фигура 43">
                <a:extLst>
                  <a:ext uri="{FF2B5EF4-FFF2-40B4-BE49-F238E27FC236}">
                    <a16:creationId xmlns:a16="http://schemas.microsoft.com/office/drawing/2014/main" id="{AD240A26-3916-4B78-8286-0EA6E0841F29}"/>
                  </a:ext>
                </a:extLst>
              </p:cNvPr>
              <p:cNvSpPr/>
              <p:nvPr/>
            </p:nvSpPr>
            <p:spPr>
              <a:xfrm>
                <a:off x="767115" y="2558713"/>
                <a:ext cx="4521338" cy="2209231"/>
              </a:xfrm>
              <a:custGeom>
                <a:avLst/>
                <a:gdLst>
                  <a:gd name="connsiteX0" fmla="*/ 0 w 4521338"/>
                  <a:gd name="connsiteY0" fmla="*/ 0 h 2209231"/>
                  <a:gd name="connsiteX1" fmla="*/ 9679 w 4521338"/>
                  <a:gd name="connsiteY1" fmla="*/ 32802 h 2209231"/>
                  <a:gd name="connsiteX2" fmla="*/ 2260670 w 4521338"/>
                  <a:gd name="connsiteY2" fmla="*/ 380432 h 2209231"/>
                  <a:gd name="connsiteX3" fmla="*/ 4511661 w 4521338"/>
                  <a:gd name="connsiteY3" fmla="*/ 32802 h 2209231"/>
                  <a:gd name="connsiteX4" fmla="*/ 4521338 w 4521338"/>
                  <a:gd name="connsiteY4" fmla="*/ 9 h 2209231"/>
                  <a:gd name="connsiteX5" fmla="*/ 4511660 w 4521338"/>
                  <a:gd name="connsiteY5" fmla="*/ 190468 h 2209231"/>
                  <a:gd name="connsiteX6" fmla="*/ 2260669 w 4521338"/>
                  <a:gd name="connsiteY6" fmla="*/ 2209231 h 2209231"/>
                  <a:gd name="connsiteX7" fmla="*/ 9678 w 4521338"/>
                  <a:gd name="connsiteY7" fmla="*/ 190468 h 2209231"/>
                  <a:gd name="connsiteX8" fmla="*/ 0 w 4521338"/>
                  <a:gd name="connsiteY8" fmla="*/ 0 h 220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1338" h="2209231">
                    <a:moveTo>
                      <a:pt x="0" y="0"/>
                    </a:moveTo>
                    <a:lnTo>
                      <a:pt x="9679" y="32802"/>
                    </a:lnTo>
                    <a:cubicBezTo>
                      <a:pt x="125550" y="228061"/>
                      <a:pt x="1089133" y="380432"/>
                      <a:pt x="2260670" y="380432"/>
                    </a:cubicBezTo>
                    <a:cubicBezTo>
                      <a:pt x="3432208" y="380432"/>
                      <a:pt x="4395790" y="228061"/>
                      <a:pt x="4511661" y="32802"/>
                    </a:cubicBezTo>
                    <a:lnTo>
                      <a:pt x="4521338" y="9"/>
                    </a:lnTo>
                    <a:lnTo>
                      <a:pt x="4511660" y="190468"/>
                    </a:lnTo>
                    <a:cubicBezTo>
                      <a:pt x="4395789" y="1324377"/>
                      <a:pt x="3432207" y="2209231"/>
                      <a:pt x="2260669" y="2209231"/>
                    </a:cubicBezTo>
                    <a:cubicBezTo>
                      <a:pt x="1089132" y="2209231"/>
                      <a:pt x="125549" y="1324377"/>
                      <a:pt x="9678" y="1904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26F4B75B-7DE8-4B7F-96FC-CE05F24CD34B}"/>
                </a:ext>
              </a:extLst>
            </p:cNvPr>
            <p:cNvGrpSpPr/>
            <p:nvPr/>
          </p:nvGrpSpPr>
          <p:grpSpPr>
            <a:xfrm>
              <a:off x="3613628" y="2066577"/>
              <a:ext cx="1897380" cy="1882140"/>
              <a:chOff x="765111" y="270588"/>
              <a:chExt cx="4525348" cy="4497356"/>
            </a:xfrm>
          </p:grpSpPr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58E8A407-D0B9-4522-9577-43C7F97C8A6E}"/>
                  </a:ext>
                </a:extLst>
              </p:cNvPr>
              <p:cNvSpPr/>
              <p:nvPr/>
            </p:nvSpPr>
            <p:spPr>
              <a:xfrm>
                <a:off x="765111" y="270588"/>
                <a:ext cx="4525346" cy="2276532"/>
              </a:xfrm>
              <a:custGeom>
                <a:avLst/>
                <a:gdLst>
                  <a:gd name="connsiteX0" fmla="*/ 2262673 w 4525346"/>
                  <a:gd name="connsiteY0" fmla="*/ 0 h 2276540"/>
                  <a:gd name="connsiteX1" fmla="*/ 4525346 w 4525346"/>
                  <a:gd name="connsiteY1" fmla="*/ 2248677 h 2276540"/>
                  <a:gd name="connsiteX2" fmla="*/ 4523931 w 4525346"/>
                  <a:gd name="connsiteY2" fmla="*/ 2276534 h 2276540"/>
                  <a:gd name="connsiteX3" fmla="*/ 4513665 w 4525346"/>
                  <a:gd name="connsiteY3" fmla="*/ 2241743 h 2276540"/>
                  <a:gd name="connsiteX4" fmla="*/ 2262674 w 4525346"/>
                  <a:gd name="connsiteY4" fmla="*/ 1894113 h 2276540"/>
                  <a:gd name="connsiteX5" fmla="*/ 11683 w 4525346"/>
                  <a:gd name="connsiteY5" fmla="*/ 2241743 h 2276540"/>
                  <a:gd name="connsiteX6" fmla="*/ 1416 w 4525346"/>
                  <a:gd name="connsiteY6" fmla="*/ 2276540 h 2276540"/>
                  <a:gd name="connsiteX7" fmla="*/ 0 w 4525346"/>
                  <a:gd name="connsiteY7" fmla="*/ 2248677 h 2276540"/>
                  <a:gd name="connsiteX8" fmla="*/ 2262673 w 4525346"/>
                  <a:gd name="connsiteY8" fmla="*/ 0 h 227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5346" h="2276540">
                    <a:moveTo>
                      <a:pt x="2262673" y="0"/>
                    </a:moveTo>
                    <a:cubicBezTo>
                      <a:pt x="3512313" y="0"/>
                      <a:pt x="4525346" y="1006767"/>
                      <a:pt x="4525346" y="2248677"/>
                    </a:cubicBezTo>
                    <a:lnTo>
                      <a:pt x="4523931" y="2276534"/>
                    </a:lnTo>
                    <a:lnTo>
                      <a:pt x="4513665" y="2241743"/>
                    </a:lnTo>
                    <a:cubicBezTo>
                      <a:pt x="4397794" y="2046485"/>
                      <a:pt x="3434212" y="1894113"/>
                      <a:pt x="2262674" y="1894113"/>
                    </a:cubicBezTo>
                    <a:cubicBezTo>
                      <a:pt x="1091137" y="1894113"/>
                      <a:pt x="127554" y="2046485"/>
                      <a:pt x="11683" y="2241743"/>
                    </a:cubicBezTo>
                    <a:lnTo>
                      <a:pt x="1416" y="2276540"/>
                    </a:lnTo>
                    <a:lnTo>
                      <a:pt x="0" y="2248677"/>
                    </a:lnTo>
                    <a:cubicBezTo>
                      <a:pt x="0" y="1006767"/>
                      <a:pt x="1013033" y="0"/>
                      <a:pt x="226267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id="{CBAE4EC8-BB07-499D-9274-78ADE12D016D}"/>
                  </a:ext>
                </a:extLst>
              </p:cNvPr>
              <p:cNvSpPr/>
              <p:nvPr/>
            </p:nvSpPr>
            <p:spPr>
              <a:xfrm>
                <a:off x="5288454" y="2547123"/>
                <a:ext cx="2005" cy="11598"/>
              </a:xfrm>
              <a:custGeom>
                <a:avLst/>
                <a:gdLst>
                  <a:gd name="connsiteX0" fmla="*/ 589 w 2005"/>
                  <a:gd name="connsiteY0" fmla="*/ 0 h 11598"/>
                  <a:gd name="connsiteX1" fmla="*/ 2005 w 2005"/>
                  <a:gd name="connsiteY1" fmla="*/ 4800 h 11598"/>
                  <a:gd name="connsiteX2" fmla="*/ 0 w 2005"/>
                  <a:gd name="connsiteY2" fmla="*/ 11598 h 11598"/>
                  <a:gd name="connsiteX3" fmla="*/ 589 w 2005"/>
                  <a:gd name="connsiteY3" fmla="*/ 0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5" h="11598">
                    <a:moveTo>
                      <a:pt x="589" y="0"/>
                    </a:moveTo>
                    <a:lnTo>
                      <a:pt x="2005" y="4800"/>
                    </a:lnTo>
                    <a:lnTo>
                      <a:pt x="0" y="11598"/>
                    </a:lnTo>
                    <a:lnTo>
                      <a:pt x="589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8" name="Полилиния: фигура 37">
                <a:extLst>
                  <a:ext uri="{FF2B5EF4-FFF2-40B4-BE49-F238E27FC236}">
                    <a16:creationId xmlns:a16="http://schemas.microsoft.com/office/drawing/2014/main" id="{6808A3C4-C2A7-452B-892A-E9750B360BF6}"/>
                  </a:ext>
                </a:extLst>
              </p:cNvPr>
              <p:cNvSpPr/>
              <p:nvPr/>
            </p:nvSpPr>
            <p:spPr>
              <a:xfrm>
                <a:off x="765113" y="2547130"/>
                <a:ext cx="2003" cy="11583"/>
              </a:xfrm>
              <a:custGeom>
                <a:avLst/>
                <a:gdLst>
                  <a:gd name="connsiteX0" fmla="*/ 1415 w 2003"/>
                  <a:gd name="connsiteY0" fmla="*/ 0 h 11583"/>
                  <a:gd name="connsiteX1" fmla="*/ 2003 w 2003"/>
                  <a:gd name="connsiteY1" fmla="*/ 11583 h 11583"/>
                  <a:gd name="connsiteX2" fmla="*/ 0 w 2003"/>
                  <a:gd name="connsiteY2" fmla="*/ 4794 h 11583"/>
                  <a:gd name="connsiteX3" fmla="*/ 1415 w 2003"/>
                  <a:gd name="connsiteY3" fmla="*/ 0 h 1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3" h="11583">
                    <a:moveTo>
                      <a:pt x="1415" y="0"/>
                    </a:moveTo>
                    <a:lnTo>
                      <a:pt x="2003" y="11583"/>
                    </a:lnTo>
                    <a:lnTo>
                      <a:pt x="0" y="4794"/>
                    </a:lnTo>
                    <a:lnTo>
                      <a:pt x="1415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0CC372C7-D32E-4E5F-A205-33F6C9521853}"/>
                  </a:ext>
                </a:extLst>
              </p:cNvPr>
              <p:cNvSpPr/>
              <p:nvPr/>
            </p:nvSpPr>
            <p:spPr>
              <a:xfrm>
                <a:off x="767115" y="2558713"/>
                <a:ext cx="4521338" cy="2209231"/>
              </a:xfrm>
              <a:custGeom>
                <a:avLst/>
                <a:gdLst>
                  <a:gd name="connsiteX0" fmla="*/ 0 w 4521338"/>
                  <a:gd name="connsiteY0" fmla="*/ 0 h 2209231"/>
                  <a:gd name="connsiteX1" fmla="*/ 9679 w 4521338"/>
                  <a:gd name="connsiteY1" fmla="*/ 32802 h 2209231"/>
                  <a:gd name="connsiteX2" fmla="*/ 2260670 w 4521338"/>
                  <a:gd name="connsiteY2" fmla="*/ 380432 h 2209231"/>
                  <a:gd name="connsiteX3" fmla="*/ 4511661 w 4521338"/>
                  <a:gd name="connsiteY3" fmla="*/ 32802 h 2209231"/>
                  <a:gd name="connsiteX4" fmla="*/ 4521338 w 4521338"/>
                  <a:gd name="connsiteY4" fmla="*/ 9 h 2209231"/>
                  <a:gd name="connsiteX5" fmla="*/ 4511660 w 4521338"/>
                  <a:gd name="connsiteY5" fmla="*/ 190468 h 2209231"/>
                  <a:gd name="connsiteX6" fmla="*/ 2260669 w 4521338"/>
                  <a:gd name="connsiteY6" fmla="*/ 2209231 h 2209231"/>
                  <a:gd name="connsiteX7" fmla="*/ 9678 w 4521338"/>
                  <a:gd name="connsiteY7" fmla="*/ 190468 h 2209231"/>
                  <a:gd name="connsiteX8" fmla="*/ 0 w 4521338"/>
                  <a:gd name="connsiteY8" fmla="*/ 0 h 220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1338" h="2209231">
                    <a:moveTo>
                      <a:pt x="0" y="0"/>
                    </a:moveTo>
                    <a:lnTo>
                      <a:pt x="9679" y="32802"/>
                    </a:lnTo>
                    <a:cubicBezTo>
                      <a:pt x="125550" y="228061"/>
                      <a:pt x="1089133" y="380432"/>
                      <a:pt x="2260670" y="380432"/>
                    </a:cubicBezTo>
                    <a:cubicBezTo>
                      <a:pt x="3432208" y="380432"/>
                      <a:pt x="4395790" y="228061"/>
                      <a:pt x="4511661" y="32802"/>
                    </a:cubicBezTo>
                    <a:lnTo>
                      <a:pt x="4521338" y="9"/>
                    </a:lnTo>
                    <a:lnTo>
                      <a:pt x="4511660" y="190468"/>
                    </a:lnTo>
                    <a:cubicBezTo>
                      <a:pt x="4395789" y="1324377"/>
                      <a:pt x="3432207" y="2209231"/>
                      <a:pt x="2260669" y="2209231"/>
                    </a:cubicBezTo>
                    <a:cubicBezTo>
                      <a:pt x="1089132" y="2209231"/>
                      <a:pt x="125549" y="1324377"/>
                      <a:pt x="9678" y="1904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FAAB2D11-4644-4925-A89C-74037BD350D2}"/>
                </a:ext>
              </a:extLst>
            </p:cNvPr>
            <p:cNvGrpSpPr/>
            <p:nvPr/>
          </p:nvGrpSpPr>
          <p:grpSpPr>
            <a:xfrm>
              <a:off x="3050509" y="1522273"/>
              <a:ext cx="3032760" cy="3002280"/>
              <a:chOff x="765111" y="270588"/>
              <a:chExt cx="4525348" cy="4497356"/>
            </a:xfrm>
          </p:grpSpPr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id="{F2D5FF09-3D8F-4FEB-9F28-D2CD08EBCD21}"/>
                  </a:ext>
                </a:extLst>
              </p:cNvPr>
              <p:cNvSpPr/>
              <p:nvPr/>
            </p:nvSpPr>
            <p:spPr>
              <a:xfrm>
                <a:off x="765111" y="270588"/>
                <a:ext cx="4525346" cy="2324519"/>
              </a:xfrm>
              <a:custGeom>
                <a:avLst/>
                <a:gdLst>
                  <a:gd name="connsiteX0" fmla="*/ 2262673 w 4525346"/>
                  <a:gd name="connsiteY0" fmla="*/ 0 h 2276540"/>
                  <a:gd name="connsiteX1" fmla="*/ 4525346 w 4525346"/>
                  <a:gd name="connsiteY1" fmla="*/ 2248677 h 2276540"/>
                  <a:gd name="connsiteX2" fmla="*/ 4523931 w 4525346"/>
                  <a:gd name="connsiteY2" fmla="*/ 2276534 h 2276540"/>
                  <a:gd name="connsiteX3" fmla="*/ 4513665 w 4525346"/>
                  <a:gd name="connsiteY3" fmla="*/ 2241743 h 2276540"/>
                  <a:gd name="connsiteX4" fmla="*/ 2262674 w 4525346"/>
                  <a:gd name="connsiteY4" fmla="*/ 1894113 h 2276540"/>
                  <a:gd name="connsiteX5" fmla="*/ 11683 w 4525346"/>
                  <a:gd name="connsiteY5" fmla="*/ 2241743 h 2276540"/>
                  <a:gd name="connsiteX6" fmla="*/ 1416 w 4525346"/>
                  <a:gd name="connsiteY6" fmla="*/ 2276540 h 2276540"/>
                  <a:gd name="connsiteX7" fmla="*/ 0 w 4525346"/>
                  <a:gd name="connsiteY7" fmla="*/ 2248677 h 2276540"/>
                  <a:gd name="connsiteX8" fmla="*/ 2262673 w 4525346"/>
                  <a:gd name="connsiteY8" fmla="*/ 0 h 227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5346" h="2276540">
                    <a:moveTo>
                      <a:pt x="2262673" y="0"/>
                    </a:moveTo>
                    <a:cubicBezTo>
                      <a:pt x="3512313" y="0"/>
                      <a:pt x="4525346" y="1006767"/>
                      <a:pt x="4525346" y="2248677"/>
                    </a:cubicBezTo>
                    <a:lnTo>
                      <a:pt x="4523931" y="2276534"/>
                    </a:lnTo>
                    <a:lnTo>
                      <a:pt x="4513665" y="2241743"/>
                    </a:lnTo>
                    <a:cubicBezTo>
                      <a:pt x="4397794" y="2046485"/>
                      <a:pt x="3434212" y="1894113"/>
                      <a:pt x="2262674" y="1894113"/>
                    </a:cubicBezTo>
                    <a:cubicBezTo>
                      <a:pt x="1091137" y="1894113"/>
                      <a:pt x="127554" y="2046485"/>
                      <a:pt x="11683" y="2241743"/>
                    </a:cubicBezTo>
                    <a:lnTo>
                      <a:pt x="1416" y="2276540"/>
                    </a:lnTo>
                    <a:lnTo>
                      <a:pt x="0" y="2248677"/>
                    </a:lnTo>
                    <a:cubicBezTo>
                      <a:pt x="0" y="1006767"/>
                      <a:pt x="1013033" y="0"/>
                      <a:pt x="226267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Полилиния: фигура 31">
                <a:extLst>
                  <a:ext uri="{FF2B5EF4-FFF2-40B4-BE49-F238E27FC236}">
                    <a16:creationId xmlns:a16="http://schemas.microsoft.com/office/drawing/2014/main" id="{C418E991-BEC4-4FBF-81B7-C5F6260A7BEF}"/>
                  </a:ext>
                </a:extLst>
              </p:cNvPr>
              <p:cNvSpPr/>
              <p:nvPr/>
            </p:nvSpPr>
            <p:spPr>
              <a:xfrm>
                <a:off x="5288454" y="2547123"/>
                <a:ext cx="2005" cy="11598"/>
              </a:xfrm>
              <a:custGeom>
                <a:avLst/>
                <a:gdLst>
                  <a:gd name="connsiteX0" fmla="*/ 589 w 2005"/>
                  <a:gd name="connsiteY0" fmla="*/ 0 h 11598"/>
                  <a:gd name="connsiteX1" fmla="*/ 2005 w 2005"/>
                  <a:gd name="connsiteY1" fmla="*/ 4800 h 11598"/>
                  <a:gd name="connsiteX2" fmla="*/ 0 w 2005"/>
                  <a:gd name="connsiteY2" fmla="*/ 11598 h 11598"/>
                  <a:gd name="connsiteX3" fmla="*/ 589 w 2005"/>
                  <a:gd name="connsiteY3" fmla="*/ 0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5" h="11598">
                    <a:moveTo>
                      <a:pt x="589" y="0"/>
                    </a:moveTo>
                    <a:lnTo>
                      <a:pt x="2005" y="4800"/>
                    </a:lnTo>
                    <a:lnTo>
                      <a:pt x="0" y="11598"/>
                    </a:lnTo>
                    <a:lnTo>
                      <a:pt x="589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F16C97D5-176B-4D53-8C79-A5AA9726E49F}"/>
                  </a:ext>
                </a:extLst>
              </p:cNvPr>
              <p:cNvSpPr/>
              <p:nvPr/>
            </p:nvSpPr>
            <p:spPr>
              <a:xfrm>
                <a:off x="765113" y="2547130"/>
                <a:ext cx="2003" cy="11583"/>
              </a:xfrm>
              <a:custGeom>
                <a:avLst/>
                <a:gdLst>
                  <a:gd name="connsiteX0" fmla="*/ 1415 w 2003"/>
                  <a:gd name="connsiteY0" fmla="*/ 0 h 11583"/>
                  <a:gd name="connsiteX1" fmla="*/ 2003 w 2003"/>
                  <a:gd name="connsiteY1" fmla="*/ 11583 h 11583"/>
                  <a:gd name="connsiteX2" fmla="*/ 0 w 2003"/>
                  <a:gd name="connsiteY2" fmla="*/ 4794 h 11583"/>
                  <a:gd name="connsiteX3" fmla="*/ 1415 w 2003"/>
                  <a:gd name="connsiteY3" fmla="*/ 0 h 1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3" h="11583">
                    <a:moveTo>
                      <a:pt x="1415" y="0"/>
                    </a:moveTo>
                    <a:lnTo>
                      <a:pt x="2003" y="11583"/>
                    </a:lnTo>
                    <a:lnTo>
                      <a:pt x="0" y="4794"/>
                    </a:lnTo>
                    <a:lnTo>
                      <a:pt x="1415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00AB8C86-2394-467C-93D7-0040A9BDB61D}"/>
                  </a:ext>
                </a:extLst>
              </p:cNvPr>
              <p:cNvSpPr/>
              <p:nvPr/>
            </p:nvSpPr>
            <p:spPr>
              <a:xfrm>
                <a:off x="767115" y="2558713"/>
                <a:ext cx="4521338" cy="2209231"/>
              </a:xfrm>
              <a:custGeom>
                <a:avLst/>
                <a:gdLst>
                  <a:gd name="connsiteX0" fmla="*/ 0 w 4521338"/>
                  <a:gd name="connsiteY0" fmla="*/ 0 h 2209231"/>
                  <a:gd name="connsiteX1" fmla="*/ 9679 w 4521338"/>
                  <a:gd name="connsiteY1" fmla="*/ 32802 h 2209231"/>
                  <a:gd name="connsiteX2" fmla="*/ 2260670 w 4521338"/>
                  <a:gd name="connsiteY2" fmla="*/ 380432 h 2209231"/>
                  <a:gd name="connsiteX3" fmla="*/ 4511661 w 4521338"/>
                  <a:gd name="connsiteY3" fmla="*/ 32802 h 2209231"/>
                  <a:gd name="connsiteX4" fmla="*/ 4521338 w 4521338"/>
                  <a:gd name="connsiteY4" fmla="*/ 9 h 2209231"/>
                  <a:gd name="connsiteX5" fmla="*/ 4511660 w 4521338"/>
                  <a:gd name="connsiteY5" fmla="*/ 190468 h 2209231"/>
                  <a:gd name="connsiteX6" fmla="*/ 2260669 w 4521338"/>
                  <a:gd name="connsiteY6" fmla="*/ 2209231 h 2209231"/>
                  <a:gd name="connsiteX7" fmla="*/ 9678 w 4521338"/>
                  <a:gd name="connsiteY7" fmla="*/ 190468 h 2209231"/>
                  <a:gd name="connsiteX8" fmla="*/ 0 w 4521338"/>
                  <a:gd name="connsiteY8" fmla="*/ 0 h 220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1338" h="2209231">
                    <a:moveTo>
                      <a:pt x="0" y="0"/>
                    </a:moveTo>
                    <a:lnTo>
                      <a:pt x="9679" y="32802"/>
                    </a:lnTo>
                    <a:cubicBezTo>
                      <a:pt x="125550" y="228061"/>
                      <a:pt x="1089133" y="380432"/>
                      <a:pt x="2260670" y="380432"/>
                    </a:cubicBezTo>
                    <a:cubicBezTo>
                      <a:pt x="3432208" y="380432"/>
                      <a:pt x="4395790" y="228061"/>
                      <a:pt x="4511661" y="32802"/>
                    </a:cubicBezTo>
                    <a:lnTo>
                      <a:pt x="4521338" y="9"/>
                    </a:lnTo>
                    <a:lnTo>
                      <a:pt x="4511660" y="190468"/>
                    </a:lnTo>
                    <a:cubicBezTo>
                      <a:pt x="4395789" y="1324377"/>
                      <a:pt x="3432207" y="2209231"/>
                      <a:pt x="2260669" y="2209231"/>
                    </a:cubicBezTo>
                    <a:cubicBezTo>
                      <a:pt x="1089132" y="2209231"/>
                      <a:pt x="125549" y="1324377"/>
                      <a:pt x="9678" y="1904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DB68480-E189-41FD-BD2C-7A8FF8E75230}"/>
                </a:ext>
              </a:extLst>
            </p:cNvPr>
            <p:cNvGrpSpPr/>
            <p:nvPr/>
          </p:nvGrpSpPr>
          <p:grpSpPr>
            <a:xfrm>
              <a:off x="2879060" y="1347039"/>
              <a:ext cx="3375660" cy="3309620"/>
              <a:chOff x="765111" y="270588"/>
              <a:chExt cx="4525348" cy="4497356"/>
            </a:xfrm>
          </p:grpSpPr>
          <p:sp>
            <p:nvSpPr>
              <p:cNvPr id="26" name="Полилиния: фигура 25">
                <a:extLst>
                  <a:ext uri="{FF2B5EF4-FFF2-40B4-BE49-F238E27FC236}">
                    <a16:creationId xmlns:a16="http://schemas.microsoft.com/office/drawing/2014/main" id="{4C62A8C6-3880-4783-ABB2-40696FF484BD}"/>
                  </a:ext>
                </a:extLst>
              </p:cNvPr>
              <p:cNvSpPr/>
              <p:nvPr/>
            </p:nvSpPr>
            <p:spPr>
              <a:xfrm>
                <a:off x="765111" y="270588"/>
                <a:ext cx="4525346" cy="2324519"/>
              </a:xfrm>
              <a:custGeom>
                <a:avLst/>
                <a:gdLst>
                  <a:gd name="connsiteX0" fmla="*/ 2262673 w 4525346"/>
                  <a:gd name="connsiteY0" fmla="*/ 0 h 2276540"/>
                  <a:gd name="connsiteX1" fmla="*/ 4525346 w 4525346"/>
                  <a:gd name="connsiteY1" fmla="*/ 2248677 h 2276540"/>
                  <a:gd name="connsiteX2" fmla="*/ 4523931 w 4525346"/>
                  <a:gd name="connsiteY2" fmla="*/ 2276534 h 2276540"/>
                  <a:gd name="connsiteX3" fmla="*/ 4513665 w 4525346"/>
                  <a:gd name="connsiteY3" fmla="*/ 2241743 h 2276540"/>
                  <a:gd name="connsiteX4" fmla="*/ 2262674 w 4525346"/>
                  <a:gd name="connsiteY4" fmla="*/ 1894113 h 2276540"/>
                  <a:gd name="connsiteX5" fmla="*/ 11683 w 4525346"/>
                  <a:gd name="connsiteY5" fmla="*/ 2241743 h 2276540"/>
                  <a:gd name="connsiteX6" fmla="*/ 1416 w 4525346"/>
                  <a:gd name="connsiteY6" fmla="*/ 2276540 h 2276540"/>
                  <a:gd name="connsiteX7" fmla="*/ 0 w 4525346"/>
                  <a:gd name="connsiteY7" fmla="*/ 2248677 h 2276540"/>
                  <a:gd name="connsiteX8" fmla="*/ 2262673 w 4525346"/>
                  <a:gd name="connsiteY8" fmla="*/ 0 h 227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5346" h="2276540">
                    <a:moveTo>
                      <a:pt x="2262673" y="0"/>
                    </a:moveTo>
                    <a:cubicBezTo>
                      <a:pt x="3512313" y="0"/>
                      <a:pt x="4525346" y="1006767"/>
                      <a:pt x="4525346" y="2248677"/>
                    </a:cubicBezTo>
                    <a:lnTo>
                      <a:pt x="4523931" y="2276534"/>
                    </a:lnTo>
                    <a:lnTo>
                      <a:pt x="4513665" y="2241743"/>
                    </a:lnTo>
                    <a:cubicBezTo>
                      <a:pt x="4397794" y="2046485"/>
                      <a:pt x="3434212" y="1894113"/>
                      <a:pt x="2262674" y="1894113"/>
                    </a:cubicBezTo>
                    <a:cubicBezTo>
                      <a:pt x="1091137" y="1894113"/>
                      <a:pt x="127554" y="2046485"/>
                      <a:pt x="11683" y="2241743"/>
                    </a:cubicBezTo>
                    <a:lnTo>
                      <a:pt x="1416" y="2276540"/>
                    </a:lnTo>
                    <a:lnTo>
                      <a:pt x="0" y="2248677"/>
                    </a:lnTo>
                    <a:cubicBezTo>
                      <a:pt x="0" y="1006767"/>
                      <a:pt x="1013033" y="0"/>
                      <a:pt x="226267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7" name="Полилиния: фигура 26">
                <a:extLst>
                  <a:ext uri="{FF2B5EF4-FFF2-40B4-BE49-F238E27FC236}">
                    <a16:creationId xmlns:a16="http://schemas.microsoft.com/office/drawing/2014/main" id="{6B911122-DC9D-48B9-B315-9ED920D45C58}"/>
                  </a:ext>
                </a:extLst>
              </p:cNvPr>
              <p:cNvSpPr/>
              <p:nvPr/>
            </p:nvSpPr>
            <p:spPr>
              <a:xfrm>
                <a:off x="5288454" y="2547123"/>
                <a:ext cx="2005" cy="11598"/>
              </a:xfrm>
              <a:custGeom>
                <a:avLst/>
                <a:gdLst>
                  <a:gd name="connsiteX0" fmla="*/ 589 w 2005"/>
                  <a:gd name="connsiteY0" fmla="*/ 0 h 11598"/>
                  <a:gd name="connsiteX1" fmla="*/ 2005 w 2005"/>
                  <a:gd name="connsiteY1" fmla="*/ 4800 h 11598"/>
                  <a:gd name="connsiteX2" fmla="*/ 0 w 2005"/>
                  <a:gd name="connsiteY2" fmla="*/ 11598 h 11598"/>
                  <a:gd name="connsiteX3" fmla="*/ 589 w 2005"/>
                  <a:gd name="connsiteY3" fmla="*/ 0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5" h="11598">
                    <a:moveTo>
                      <a:pt x="589" y="0"/>
                    </a:moveTo>
                    <a:lnTo>
                      <a:pt x="2005" y="4800"/>
                    </a:lnTo>
                    <a:lnTo>
                      <a:pt x="0" y="11598"/>
                    </a:lnTo>
                    <a:lnTo>
                      <a:pt x="589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8" name="Полилиния: фигура 27">
                <a:extLst>
                  <a:ext uri="{FF2B5EF4-FFF2-40B4-BE49-F238E27FC236}">
                    <a16:creationId xmlns:a16="http://schemas.microsoft.com/office/drawing/2014/main" id="{20E0786C-7C5A-4A91-B35A-FE02D413A161}"/>
                  </a:ext>
                </a:extLst>
              </p:cNvPr>
              <p:cNvSpPr/>
              <p:nvPr/>
            </p:nvSpPr>
            <p:spPr>
              <a:xfrm>
                <a:off x="765113" y="2547130"/>
                <a:ext cx="2003" cy="11583"/>
              </a:xfrm>
              <a:custGeom>
                <a:avLst/>
                <a:gdLst>
                  <a:gd name="connsiteX0" fmla="*/ 1415 w 2003"/>
                  <a:gd name="connsiteY0" fmla="*/ 0 h 11583"/>
                  <a:gd name="connsiteX1" fmla="*/ 2003 w 2003"/>
                  <a:gd name="connsiteY1" fmla="*/ 11583 h 11583"/>
                  <a:gd name="connsiteX2" fmla="*/ 0 w 2003"/>
                  <a:gd name="connsiteY2" fmla="*/ 4794 h 11583"/>
                  <a:gd name="connsiteX3" fmla="*/ 1415 w 2003"/>
                  <a:gd name="connsiteY3" fmla="*/ 0 h 1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3" h="11583">
                    <a:moveTo>
                      <a:pt x="1415" y="0"/>
                    </a:moveTo>
                    <a:lnTo>
                      <a:pt x="2003" y="11583"/>
                    </a:lnTo>
                    <a:lnTo>
                      <a:pt x="0" y="4794"/>
                    </a:lnTo>
                    <a:lnTo>
                      <a:pt x="1415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9" name="Полилиния: фигура 28">
                <a:extLst>
                  <a:ext uri="{FF2B5EF4-FFF2-40B4-BE49-F238E27FC236}">
                    <a16:creationId xmlns:a16="http://schemas.microsoft.com/office/drawing/2014/main" id="{885F5B0B-9DB6-41E4-9558-C181807C4860}"/>
                  </a:ext>
                </a:extLst>
              </p:cNvPr>
              <p:cNvSpPr/>
              <p:nvPr/>
            </p:nvSpPr>
            <p:spPr>
              <a:xfrm>
                <a:off x="767115" y="2558713"/>
                <a:ext cx="4521338" cy="2209231"/>
              </a:xfrm>
              <a:custGeom>
                <a:avLst/>
                <a:gdLst>
                  <a:gd name="connsiteX0" fmla="*/ 0 w 4521338"/>
                  <a:gd name="connsiteY0" fmla="*/ 0 h 2209231"/>
                  <a:gd name="connsiteX1" fmla="*/ 9679 w 4521338"/>
                  <a:gd name="connsiteY1" fmla="*/ 32802 h 2209231"/>
                  <a:gd name="connsiteX2" fmla="*/ 2260670 w 4521338"/>
                  <a:gd name="connsiteY2" fmla="*/ 380432 h 2209231"/>
                  <a:gd name="connsiteX3" fmla="*/ 4511661 w 4521338"/>
                  <a:gd name="connsiteY3" fmla="*/ 32802 h 2209231"/>
                  <a:gd name="connsiteX4" fmla="*/ 4521338 w 4521338"/>
                  <a:gd name="connsiteY4" fmla="*/ 9 h 2209231"/>
                  <a:gd name="connsiteX5" fmla="*/ 4511660 w 4521338"/>
                  <a:gd name="connsiteY5" fmla="*/ 190468 h 2209231"/>
                  <a:gd name="connsiteX6" fmla="*/ 2260669 w 4521338"/>
                  <a:gd name="connsiteY6" fmla="*/ 2209231 h 2209231"/>
                  <a:gd name="connsiteX7" fmla="*/ 9678 w 4521338"/>
                  <a:gd name="connsiteY7" fmla="*/ 190468 h 2209231"/>
                  <a:gd name="connsiteX8" fmla="*/ 0 w 4521338"/>
                  <a:gd name="connsiteY8" fmla="*/ 0 h 220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1338" h="2209231">
                    <a:moveTo>
                      <a:pt x="0" y="0"/>
                    </a:moveTo>
                    <a:lnTo>
                      <a:pt x="9679" y="32802"/>
                    </a:lnTo>
                    <a:cubicBezTo>
                      <a:pt x="125550" y="228061"/>
                      <a:pt x="1089133" y="380432"/>
                      <a:pt x="2260670" y="380432"/>
                    </a:cubicBezTo>
                    <a:cubicBezTo>
                      <a:pt x="3432208" y="380432"/>
                      <a:pt x="4395790" y="228061"/>
                      <a:pt x="4511661" y="32802"/>
                    </a:cubicBezTo>
                    <a:lnTo>
                      <a:pt x="4521338" y="9"/>
                    </a:lnTo>
                    <a:lnTo>
                      <a:pt x="4511660" y="190468"/>
                    </a:lnTo>
                    <a:cubicBezTo>
                      <a:pt x="4395789" y="1324377"/>
                      <a:pt x="3432207" y="2209231"/>
                      <a:pt x="2260669" y="2209231"/>
                    </a:cubicBezTo>
                    <a:cubicBezTo>
                      <a:pt x="1089132" y="2209231"/>
                      <a:pt x="125549" y="1324377"/>
                      <a:pt x="9678" y="1904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F1FC569F-B26F-403B-9814-65CECD4BAF93}"/>
                </a:ext>
              </a:extLst>
            </p:cNvPr>
            <p:cNvGrpSpPr/>
            <p:nvPr/>
          </p:nvGrpSpPr>
          <p:grpSpPr>
            <a:xfrm>
              <a:off x="2690043" y="1126402"/>
              <a:ext cx="3760237" cy="3750908"/>
              <a:chOff x="765111" y="270588"/>
              <a:chExt cx="4525348" cy="4497356"/>
            </a:xfrm>
          </p:grpSpPr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07B07435-98AC-45B8-9F79-FE97B3A98EF3}"/>
                  </a:ext>
                </a:extLst>
              </p:cNvPr>
              <p:cNvSpPr/>
              <p:nvPr/>
            </p:nvSpPr>
            <p:spPr>
              <a:xfrm>
                <a:off x="766527" y="2219180"/>
                <a:ext cx="4522515" cy="719963"/>
              </a:xfrm>
              <a:custGeom>
                <a:avLst/>
                <a:gdLst>
                  <a:gd name="connsiteX0" fmla="*/ 2261258 w 4522515"/>
                  <a:gd name="connsiteY0" fmla="*/ 0 h 774442"/>
                  <a:gd name="connsiteX1" fmla="*/ 4512249 w 4522515"/>
                  <a:gd name="connsiteY1" fmla="*/ 347630 h 774442"/>
                  <a:gd name="connsiteX2" fmla="*/ 4522515 w 4522515"/>
                  <a:gd name="connsiteY2" fmla="*/ 382421 h 774442"/>
                  <a:gd name="connsiteX3" fmla="*/ 4521926 w 4522515"/>
                  <a:gd name="connsiteY3" fmla="*/ 394019 h 774442"/>
                  <a:gd name="connsiteX4" fmla="*/ 4512249 w 4522515"/>
                  <a:gd name="connsiteY4" fmla="*/ 426812 h 774442"/>
                  <a:gd name="connsiteX5" fmla="*/ 2261258 w 4522515"/>
                  <a:gd name="connsiteY5" fmla="*/ 774442 h 774442"/>
                  <a:gd name="connsiteX6" fmla="*/ 10267 w 4522515"/>
                  <a:gd name="connsiteY6" fmla="*/ 426812 h 774442"/>
                  <a:gd name="connsiteX7" fmla="*/ 588 w 4522515"/>
                  <a:gd name="connsiteY7" fmla="*/ 394010 h 774442"/>
                  <a:gd name="connsiteX8" fmla="*/ 0 w 4522515"/>
                  <a:gd name="connsiteY8" fmla="*/ 382427 h 774442"/>
                  <a:gd name="connsiteX9" fmla="*/ 10267 w 4522515"/>
                  <a:gd name="connsiteY9" fmla="*/ 347630 h 774442"/>
                  <a:gd name="connsiteX10" fmla="*/ 2261258 w 4522515"/>
                  <a:gd name="connsiteY10" fmla="*/ 0 h 77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22515" h="774442">
                    <a:moveTo>
                      <a:pt x="2261258" y="0"/>
                    </a:moveTo>
                    <a:cubicBezTo>
                      <a:pt x="3432796" y="0"/>
                      <a:pt x="4396378" y="152372"/>
                      <a:pt x="4512249" y="347630"/>
                    </a:cubicBezTo>
                    <a:lnTo>
                      <a:pt x="4522515" y="382421"/>
                    </a:lnTo>
                    <a:lnTo>
                      <a:pt x="4521926" y="394019"/>
                    </a:lnTo>
                    <a:lnTo>
                      <a:pt x="4512249" y="426812"/>
                    </a:lnTo>
                    <a:cubicBezTo>
                      <a:pt x="4396378" y="622071"/>
                      <a:pt x="3432796" y="774442"/>
                      <a:pt x="2261258" y="774442"/>
                    </a:cubicBezTo>
                    <a:cubicBezTo>
                      <a:pt x="1089721" y="774442"/>
                      <a:pt x="126138" y="622071"/>
                      <a:pt x="10267" y="426812"/>
                    </a:cubicBezTo>
                    <a:lnTo>
                      <a:pt x="588" y="394010"/>
                    </a:lnTo>
                    <a:lnTo>
                      <a:pt x="0" y="382427"/>
                    </a:lnTo>
                    <a:lnTo>
                      <a:pt x="10267" y="347630"/>
                    </a:lnTo>
                    <a:cubicBezTo>
                      <a:pt x="126138" y="152372"/>
                      <a:pt x="1089721" y="0"/>
                      <a:pt x="2261258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0B197E46-75E8-4E29-BB95-5453E4352BAE}"/>
                  </a:ext>
                </a:extLst>
              </p:cNvPr>
              <p:cNvSpPr/>
              <p:nvPr/>
            </p:nvSpPr>
            <p:spPr>
              <a:xfrm>
                <a:off x="765111" y="270588"/>
                <a:ext cx="4525346" cy="2324519"/>
              </a:xfrm>
              <a:custGeom>
                <a:avLst/>
                <a:gdLst>
                  <a:gd name="connsiteX0" fmla="*/ 2262673 w 4525346"/>
                  <a:gd name="connsiteY0" fmla="*/ 0 h 2276540"/>
                  <a:gd name="connsiteX1" fmla="*/ 4525346 w 4525346"/>
                  <a:gd name="connsiteY1" fmla="*/ 2248677 h 2276540"/>
                  <a:gd name="connsiteX2" fmla="*/ 4523931 w 4525346"/>
                  <a:gd name="connsiteY2" fmla="*/ 2276534 h 2276540"/>
                  <a:gd name="connsiteX3" fmla="*/ 4513665 w 4525346"/>
                  <a:gd name="connsiteY3" fmla="*/ 2241743 h 2276540"/>
                  <a:gd name="connsiteX4" fmla="*/ 2262674 w 4525346"/>
                  <a:gd name="connsiteY4" fmla="*/ 1894113 h 2276540"/>
                  <a:gd name="connsiteX5" fmla="*/ 11683 w 4525346"/>
                  <a:gd name="connsiteY5" fmla="*/ 2241743 h 2276540"/>
                  <a:gd name="connsiteX6" fmla="*/ 1416 w 4525346"/>
                  <a:gd name="connsiteY6" fmla="*/ 2276540 h 2276540"/>
                  <a:gd name="connsiteX7" fmla="*/ 0 w 4525346"/>
                  <a:gd name="connsiteY7" fmla="*/ 2248677 h 2276540"/>
                  <a:gd name="connsiteX8" fmla="*/ 2262673 w 4525346"/>
                  <a:gd name="connsiteY8" fmla="*/ 0 h 227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5346" h="2276540">
                    <a:moveTo>
                      <a:pt x="2262673" y="0"/>
                    </a:moveTo>
                    <a:cubicBezTo>
                      <a:pt x="3512313" y="0"/>
                      <a:pt x="4525346" y="1006767"/>
                      <a:pt x="4525346" y="2248677"/>
                    </a:cubicBezTo>
                    <a:lnTo>
                      <a:pt x="4523931" y="2276534"/>
                    </a:lnTo>
                    <a:lnTo>
                      <a:pt x="4513665" y="2241743"/>
                    </a:lnTo>
                    <a:cubicBezTo>
                      <a:pt x="4397794" y="2046485"/>
                      <a:pt x="3434212" y="1894113"/>
                      <a:pt x="2262674" y="1894113"/>
                    </a:cubicBezTo>
                    <a:cubicBezTo>
                      <a:pt x="1091137" y="1894113"/>
                      <a:pt x="127554" y="2046485"/>
                      <a:pt x="11683" y="2241743"/>
                    </a:cubicBezTo>
                    <a:lnTo>
                      <a:pt x="1416" y="2276540"/>
                    </a:lnTo>
                    <a:lnTo>
                      <a:pt x="0" y="2248677"/>
                    </a:lnTo>
                    <a:cubicBezTo>
                      <a:pt x="0" y="1006767"/>
                      <a:pt x="1013033" y="0"/>
                      <a:pt x="226267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AB9E869E-2079-4CB6-B30C-FEB445F3E058}"/>
                  </a:ext>
                </a:extLst>
              </p:cNvPr>
              <p:cNvSpPr/>
              <p:nvPr/>
            </p:nvSpPr>
            <p:spPr>
              <a:xfrm>
                <a:off x="5288454" y="2547123"/>
                <a:ext cx="2005" cy="11598"/>
              </a:xfrm>
              <a:custGeom>
                <a:avLst/>
                <a:gdLst>
                  <a:gd name="connsiteX0" fmla="*/ 589 w 2005"/>
                  <a:gd name="connsiteY0" fmla="*/ 0 h 11598"/>
                  <a:gd name="connsiteX1" fmla="*/ 2005 w 2005"/>
                  <a:gd name="connsiteY1" fmla="*/ 4800 h 11598"/>
                  <a:gd name="connsiteX2" fmla="*/ 0 w 2005"/>
                  <a:gd name="connsiteY2" fmla="*/ 11598 h 11598"/>
                  <a:gd name="connsiteX3" fmla="*/ 589 w 2005"/>
                  <a:gd name="connsiteY3" fmla="*/ 0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5" h="11598">
                    <a:moveTo>
                      <a:pt x="589" y="0"/>
                    </a:moveTo>
                    <a:lnTo>
                      <a:pt x="2005" y="4800"/>
                    </a:lnTo>
                    <a:lnTo>
                      <a:pt x="0" y="11598"/>
                    </a:lnTo>
                    <a:lnTo>
                      <a:pt x="589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41B8892B-5CBD-4FC1-8A1C-D09B421AFCFC}"/>
                  </a:ext>
                </a:extLst>
              </p:cNvPr>
              <p:cNvSpPr/>
              <p:nvPr/>
            </p:nvSpPr>
            <p:spPr>
              <a:xfrm>
                <a:off x="765113" y="2547130"/>
                <a:ext cx="2003" cy="11583"/>
              </a:xfrm>
              <a:custGeom>
                <a:avLst/>
                <a:gdLst>
                  <a:gd name="connsiteX0" fmla="*/ 1415 w 2003"/>
                  <a:gd name="connsiteY0" fmla="*/ 0 h 11583"/>
                  <a:gd name="connsiteX1" fmla="*/ 2003 w 2003"/>
                  <a:gd name="connsiteY1" fmla="*/ 11583 h 11583"/>
                  <a:gd name="connsiteX2" fmla="*/ 0 w 2003"/>
                  <a:gd name="connsiteY2" fmla="*/ 4794 h 11583"/>
                  <a:gd name="connsiteX3" fmla="*/ 1415 w 2003"/>
                  <a:gd name="connsiteY3" fmla="*/ 0 h 1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3" h="11583">
                    <a:moveTo>
                      <a:pt x="1415" y="0"/>
                    </a:moveTo>
                    <a:lnTo>
                      <a:pt x="2003" y="11583"/>
                    </a:lnTo>
                    <a:lnTo>
                      <a:pt x="0" y="4794"/>
                    </a:lnTo>
                    <a:lnTo>
                      <a:pt x="1415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3A6FF92E-AEA9-4B0C-9E8B-28A7C3D28053}"/>
                  </a:ext>
                </a:extLst>
              </p:cNvPr>
              <p:cNvSpPr/>
              <p:nvPr/>
            </p:nvSpPr>
            <p:spPr>
              <a:xfrm>
                <a:off x="767115" y="2558713"/>
                <a:ext cx="4521338" cy="2209231"/>
              </a:xfrm>
              <a:custGeom>
                <a:avLst/>
                <a:gdLst>
                  <a:gd name="connsiteX0" fmla="*/ 0 w 4521338"/>
                  <a:gd name="connsiteY0" fmla="*/ 0 h 2209231"/>
                  <a:gd name="connsiteX1" fmla="*/ 9679 w 4521338"/>
                  <a:gd name="connsiteY1" fmla="*/ 32802 h 2209231"/>
                  <a:gd name="connsiteX2" fmla="*/ 2260670 w 4521338"/>
                  <a:gd name="connsiteY2" fmla="*/ 380432 h 2209231"/>
                  <a:gd name="connsiteX3" fmla="*/ 4511661 w 4521338"/>
                  <a:gd name="connsiteY3" fmla="*/ 32802 h 2209231"/>
                  <a:gd name="connsiteX4" fmla="*/ 4521338 w 4521338"/>
                  <a:gd name="connsiteY4" fmla="*/ 9 h 2209231"/>
                  <a:gd name="connsiteX5" fmla="*/ 4511660 w 4521338"/>
                  <a:gd name="connsiteY5" fmla="*/ 190468 h 2209231"/>
                  <a:gd name="connsiteX6" fmla="*/ 2260669 w 4521338"/>
                  <a:gd name="connsiteY6" fmla="*/ 2209231 h 2209231"/>
                  <a:gd name="connsiteX7" fmla="*/ 9678 w 4521338"/>
                  <a:gd name="connsiteY7" fmla="*/ 190468 h 2209231"/>
                  <a:gd name="connsiteX8" fmla="*/ 0 w 4521338"/>
                  <a:gd name="connsiteY8" fmla="*/ 0 h 220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1338" h="2209231">
                    <a:moveTo>
                      <a:pt x="0" y="0"/>
                    </a:moveTo>
                    <a:lnTo>
                      <a:pt x="9679" y="32802"/>
                    </a:lnTo>
                    <a:cubicBezTo>
                      <a:pt x="125550" y="228061"/>
                      <a:pt x="1089133" y="380432"/>
                      <a:pt x="2260670" y="380432"/>
                    </a:cubicBezTo>
                    <a:cubicBezTo>
                      <a:pt x="3432208" y="380432"/>
                      <a:pt x="4395790" y="228061"/>
                      <a:pt x="4511661" y="32802"/>
                    </a:cubicBezTo>
                    <a:lnTo>
                      <a:pt x="4521338" y="9"/>
                    </a:lnTo>
                    <a:lnTo>
                      <a:pt x="4511660" y="190468"/>
                    </a:lnTo>
                    <a:cubicBezTo>
                      <a:pt x="4395789" y="1324377"/>
                      <a:pt x="3432207" y="2209231"/>
                      <a:pt x="2260669" y="2209231"/>
                    </a:cubicBezTo>
                    <a:cubicBezTo>
                      <a:pt x="1089132" y="2209231"/>
                      <a:pt x="125549" y="1324377"/>
                      <a:pt x="9678" y="1904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A1B5F72-15A9-4332-8F92-474A348CBBB2}"/>
                </a:ext>
              </a:extLst>
            </p:cNvPr>
            <p:cNvSpPr txBox="1"/>
            <p:nvPr/>
          </p:nvSpPr>
          <p:spPr>
            <a:xfrm>
              <a:off x="2662110" y="627410"/>
              <a:ext cx="3800413" cy="253503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227724"/>
                </a:avLst>
              </a:prstTxWarp>
              <a:spAutoFit/>
            </a:bodyPr>
            <a:lstStyle/>
            <a:p>
              <a:pPr algn="ctr"/>
              <a:r>
                <a:rPr lang="ru-RU" sz="1600" dirty="0"/>
                <a:t>Сфера неподвижных звезд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248BF0A-A26D-4A0B-B2AD-56E5403170E9}"/>
                </a:ext>
              </a:extLst>
            </p:cNvPr>
            <p:cNvSpPr txBox="1"/>
            <p:nvPr/>
          </p:nvSpPr>
          <p:spPr>
            <a:xfrm>
              <a:off x="2857287" y="847726"/>
              <a:ext cx="3429423" cy="25746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859931"/>
                </a:avLst>
              </a:prstTxWarp>
              <a:spAutoFit/>
            </a:bodyPr>
            <a:lstStyle/>
            <a:p>
              <a:pPr algn="ctr"/>
              <a:r>
                <a:rPr lang="ru-RU" sz="1600" dirty="0"/>
                <a:t>Сфера Сатурна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CDD06F8-ECFA-4C3D-802F-32FDB4D34501}"/>
                </a:ext>
              </a:extLst>
            </p:cNvPr>
            <p:cNvSpPr txBox="1"/>
            <p:nvPr/>
          </p:nvSpPr>
          <p:spPr>
            <a:xfrm>
              <a:off x="2848841" y="1058472"/>
              <a:ext cx="3429423" cy="25746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859931"/>
                </a:avLst>
              </a:prstTxWarp>
              <a:spAutoFit/>
            </a:bodyPr>
            <a:lstStyle/>
            <a:p>
              <a:pPr algn="ctr"/>
              <a:r>
                <a:rPr lang="ru-RU" sz="1600" dirty="0"/>
                <a:t>Сфера Юпитера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F3318B1-2F8F-42D2-B6F5-F4ACCA03A08F}"/>
                </a:ext>
              </a:extLst>
            </p:cNvPr>
            <p:cNvSpPr txBox="1"/>
            <p:nvPr/>
          </p:nvSpPr>
          <p:spPr>
            <a:xfrm>
              <a:off x="2846282" y="1276338"/>
              <a:ext cx="3429423" cy="286752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859931"/>
                </a:avLst>
              </a:prstTxWarp>
              <a:spAutoFit/>
            </a:bodyPr>
            <a:lstStyle/>
            <a:p>
              <a:pPr algn="ctr"/>
              <a:r>
                <a:rPr lang="ru-RU" sz="1600" dirty="0"/>
                <a:t>Сфера Марса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0D7D8-C9E1-4C20-A84A-E4B681091D58}"/>
                </a:ext>
              </a:extLst>
            </p:cNvPr>
            <p:cNvSpPr txBox="1"/>
            <p:nvPr/>
          </p:nvSpPr>
          <p:spPr>
            <a:xfrm>
              <a:off x="2846770" y="1464374"/>
              <a:ext cx="3429423" cy="405765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859931"/>
                </a:avLst>
              </a:prstTxWarp>
              <a:spAutoFit/>
            </a:bodyPr>
            <a:lstStyle/>
            <a:p>
              <a:pPr algn="ctr"/>
              <a:r>
                <a:rPr lang="ru-RU" sz="1600" dirty="0"/>
                <a:t>Сфера Солнца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4DAE76-5938-4D47-A6B8-0AD5B94903C6}"/>
                </a:ext>
              </a:extLst>
            </p:cNvPr>
            <p:cNvSpPr txBox="1"/>
            <p:nvPr/>
          </p:nvSpPr>
          <p:spPr>
            <a:xfrm>
              <a:off x="3075732" y="1983501"/>
              <a:ext cx="2978041" cy="405765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859931"/>
                </a:avLst>
              </a:prstTxWarp>
              <a:spAutoFit/>
            </a:bodyPr>
            <a:lstStyle/>
            <a:p>
              <a:pPr algn="ctr"/>
              <a:r>
                <a:rPr lang="ru-RU" sz="1600" dirty="0"/>
                <a:t>Сфера Венеры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991E15C-9504-406C-91AD-2C7C2B9AFEF8}"/>
                </a:ext>
              </a:extLst>
            </p:cNvPr>
            <p:cNvSpPr txBox="1"/>
            <p:nvPr/>
          </p:nvSpPr>
          <p:spPr>
            <a:xfrm>
              <a:off x="3340955" y="2172937"/>
              <a:ext cx="2464644" cy="405765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859931"/>
                </a:avLst>
              </a:prstTxWarp>
              <a:spAutoFit/>
            </a:bodyPr>
            <a:lstStyle/>
            <a:p>
              <a:pPr algn="ctr"/>
              <a:r>
                <a:rPr lang="ru-RU" sz="1600" dirty="0"/>
                <a:t>Сфера Меркурия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4EE330D-399B-4882-9228-9AA08C3C634D}"/>
                </a:ext>
              </a:extLst>
            </p:cNvPr>
            <p:cNvSpPr txBox="1"/>
            <p:nvPr/>
          </p:nvSpPr>
          <p:spPr>
            <a:xfrm>
              <a:off x="3819736" y="2367243"/>
              <a:ext cx="1495708" cy="159803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859931"/>
                </a:avLst>
              </a:prstTxWarp>
              <a:spAutoFit/>
            </a:bodyPr>
            <a:lstStyle/>
            <a:p>
              <a:pPr algn="ctr"/>
              <a:r>
                <a:rPr lang="ru-RU" sz="1600" dirty="0"/>
                <a:t>Сфера Луны</a:t>
              </a: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0AB43638-1296-4F41-BC7D-128D8CCEB97C}"/>
                </a:ext>
              </a:extLst>
            </p:cNvPr>
            <p:cNvGrpSpPr/>
            <p:nvPr/>
          </p:nvGrpSpPr>
          <p:grpSpPr>
            <a:xfrm>
              <a:off x="2498682" y="911926"/>
              <a:ext cx="4142792" cy="4105365"/>
              <a:chOff x="765111" y="270588"/>
              <a:chExt cx="4525348" cy="4497356"/>
            </a:xfrm>
          </p:grpSpPr>
          <p:sp>
            <p:nvSpPr>
              <p:cNvPr id="14" name="Полилиния: фигура 13">
                <a:extLst>
                  <a:ext uri="{FF2B5EF4-FFF2-40B4-BE49-F238E27FC236}">
                    <a16:creationId xmlns:a16="http://schemas.microsoft.com/office/drawing/2014/main" id="{92995498-6213-4EB6-912C-A2827AA00A73}"/>
                  </a:ext>
                </a:extLst>
              </p:cNvPr>
              <p:cNvSpPr/>
              <p:nvPr/>
            </p:nvSpPr>
            <p:spPr>
              <a:xfrm>
                <a:off x="765111" y="270588"/>
                <a:ext cx="4525346" cy="2321403"/>
              </a:xfrm>
              <a:custGeom>
                <a:avLst/>
                <a:gdLst>
                  <a:gd name="connsiteX0" fmla="*/ 2262673 w 4525346"/>
                  <a:gd name="connsiteY0" fmla="*/ 0 h 2276540"/>
                  <a:gd name="connsiteX1" fmla="*/ 4525346 w 4525346"/>
                  <a:gd name="connsiteY1" fmla="*/ 2248677 h 2276540"/>
                  <a:gd name="connsiteX2" fmla="*/ 4523931 w 4525346"/>
                  <a:gd name="connsiteY2" fmla="*/ 2276534 h 2276540"/>
                  <a:gd name="connsiteX3" fmla="*/ 4513665 w 4525346"/>
                  <a:gd name="connsiteY3" fmla="*/ 2241743 h 2276540"/>
                  <a:gd name="connsiteX4" fmla="*/ 2262674 w 4525346"/>
                  <a:gd name="connsiteY4" fmla="*/ 1894113 h 2276540"/>
                  <a:gd name="connsiteX5" fmla="*/ 11683 w 4525346"/>
                  <a:gd name="connsiteY5" fmla="*/ 2241743 h 2276540"/>
                  <a:gd name="connsiteX6" fmla="*/ 1416 w 4525346"/>
                  <a:gd name="connsiteY6" fmla="*/ 2276540 h 2276540"/>
                  <a:gd name="connsiteX7" fmla="*/ 0 w 4525346"/>
                  <a:gd name="connsiteY7" fmla="*/ 2248677 h 2276540"/>
                  <a:gd name="connsiteX8" fmla="*/ 2262673 w 4525346"/>
                  <a:gd name="connsiteY8" fmla="*/ 0 h 227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5346" h="2276540">
                    <a:moveTo>
                      <a:pt x="2262673" y="0"/>
                    </a:moveTo>
                    <a:cubicBezTo>
                      <a:pt x="3512313" y="0"/>
                      <a:pt x="4525346" y="1006767"/>
                      <a:pt x="4525346" y="2248677"/>
                    </a:cubicBezTo>
                    <a:lnTo>
                      <a:pt x="4523931" y="2276534"/>
                    </a:lnTo>
                    <a:lnTo>
                      <a:pt x="4513665" y="2241743"/>
                    </a:lnTo>
                    <a:cubicBezTo>
                      <a:pt x="4397794" y="2046485"/>
                      <a:pt x="3434212" y="1894113"/>
                      <a:pt x="2262674" y="1894113"/>
                    </a:cubicBezTo>
                    <a:cubicBezTo>
                      <a:pt x="1091137" y="1894113"/>
                      <a:pt x="127554" y="2046485"/>
                      <a:pt x="11683" y="2241743"/>
                    </a:cubicBezTo>
                    <a:lnTo>
                      <a:pt x="1416" y="2276540"/>
                    </a:lnTo>
                    <a:lnTo>
                      <a:pt x="0" y="2248677"/>
                    </a:lnTo>
                    <a:cubicBezTo>
                      <a:pt x="0" y="1006767"/>
                      <a:pt x="1013033" y="0"/>
                      <a:pt x="226267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9146016D-E4EC-4C39-91CE-8EAD5127D1A7}"/>
                  </a:ext>
                </a:extLst>
              </p:cNvPr>
              <p:cNvSpPr/>
              <p:nvPr/>
            </p:nvSpPr>
            <p:spPr>
              <a:xfrm>
                <a:off x="5288454" y="2547123"/>
                <a:ext cx="2005" cy="11598"/>
              </a:xfrm>
              <a:custGeom>
                <a:avLst/>
                <a:gdLst>
                  <a:gd name="connsiteX0" fmla="*/ 589 w 2005"/>
                  <a:gd name="connsiteY0" fmla="*/ 0 h 11598"/>
                  <a:gd name="connsiteX1" fmla="*/ 2005 w 2005"/>
                  <a:gd name="connsiteY1" fmla="*/ 4800 h 11598"/>
                  <a:gd name="connsiteX2" fmla="*/ 0 w 2005"/>
                  <a:gd name="connsiteY2" fmla="*/ 11598 h 11598"/>
                  <a:gd name="connsiteX3" fmla="*/ 589 w 2005"/>
                  <a:gd name="connsiteY3" fmla="*/ 0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5" h="11598">
                    <a:moveTo>
                      <a:pt x="589" y="0"/>
                    </a:moveTo>
                    <a:lnTo>
                      <a:pt x="2005" y="4800"/>
                    </a:lnTo>
                    <a:lnTo>
                      <a:pt x="0" y="11598"/>
                    </a:lnTo>
                    <a:lnTo>
                      <a:pt x="589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3FAC9FE0-5AA1-402B-A336-AB00636E5167}"/>
                  </a:ext>
                </a:extLst>
              </p:cNvPr>
              <p:cNvSpPr/>
              <p:nvPr/>
            </p:nvSpPr>
            <p:spPr>
              <a:xfrm>
                <a:off x="765113" y="2547130"/>
                <a:ext cx="2003" cy="11583"/>
              </a:xfrm>
              <a:custGeom>
                <a:avLst/>
                <a:gdLst>
                  <a:gd name="connsiteX0" fmla="*/ 1415 w 2003"/>
                  <a:gd name="connsiteY0" fmla="*/ 0 h 11583"/>
                  <a:gd name="connsiteX1" fmla="*/ 2003 w 2003"/>
                  <a:gd name="connsiteY1" fmla="*/ 11583 h 11583"/>
                  <a:gd name="connsiteX2" fmla="*/ 0 w 2003"/>
                  <a:gd name="connsiteY2" fmla="*/ 4794 h 11583"/>
                  <a:gd name="connsiteX3" fmla="*/ 1415 w 2003"/>
                  <a:gd name="connsiteY3" fmla="*/ 0 h 1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3" h="11583">
                    <a:moveTo>
                      <a:pt x="1415" y="0"/>
                    </a:moveTo>
                    <a:lnTo>
                      <a:pt x="2003" y="11583"/>
                    </a:lnTo>
                    <a:lnTo>
                      <a:pt x="0" y="4794"/>
                    </a:lnTo>
                    <a:lnTo>
                      <a:pt x="1415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08A3882E-8899-4DD4-A6D7-7B1D9B773B32}"/>
                  </a:ext>
                </a:extLst>
              </p:cNvPr>
              <p:cNvSpPr/>
              <p:nvPr/>
            </p:nvSpPr>
            <p:spPr>
              <a:xfrm>
                <a:off x="767115" y="2558713"/>
                <a:ext cx="4521338" cy="2209231"/>
              </a:xfrm>
              <a:custGeom>
                <a:avLst/>
                <a:gdLst>
                  <a:gd name="connsiteX0" fmla="*/ 0 w 4521338"/>
                  <a:gd name="connsiteY0" fmla="*/ 0 h 2209231"/>
                  <a:gd name="connsiteX1" fmla="*/ 9679 w 4521338"/>
                  <a:gd name="connsiteY1" fmla="*/ 32802 h 2209231"/>
                  <a:gd name="connsiteX2" fmla="*/ 2260670 w 4521338"/>
                  <a:gd name="connsiteY2" fmla="*/ 380432 h 2209231"/>
                  <a:gd name="connsiteX3" fmla="*/ 4511661 w 4521338"/>
                  <a:gd name="connsiteY3" fmla="*/ 32802 h 2209231"/>
                  <a:gd name="connsiteX4" fmla="*/ 4521338 w 4521338"/>
                  <a:gd name="connsiteY4" fmla="*/ 9 h 2209231"/>
                  <a:gd name="connsiteX5" fmla="*/ 4511660 w 4521338"/>
                  <a:gd name="connsiteY5" fmla="*/ 190468 h 2209231"/>
                  <a:gd name="connsiteX6" fmla="*/ 2260669 w 4521338"/>
                  <a:gd name="connsiteY6" fmla="*/ 2209231 h 2209231"/>
                  <a:gd name="connsiteX7" fmla="*/ 9678 w 4521338"/>
                  <a:gd name="connsiteY7" fmla="*/ 190468 h 2209231"/>
                  <a:gd name="connsiteX8" fmla="*/ 0 w 4521338"/>
                  <a:gd name="connsiteY8" fmla="*/ 0 h 220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1338" h="2209231">
                    <a:moveTo>
                      <a:pt x="0" y="0"/>
                    </a:moveTo>
                    <a:lnTo>
                      <a:pt x="9679" y="32802"/>
                    </a:lnTo>
                    <a:cubicBezTo>
                      <a:pt x="125550" y="228061"/>
                      <a:pt x="1089133" y="380432"/>
                      <a:pt x="2260670" y="380432"/>
                    </a:cubicBezTo>
                    <a:cubicBezTo>
                      <a:pt x="3432208" y="380432"/>
                      <a:pt x="4395790" y="228061"/>
                      <a:pt x="4511661" y="32802"/>
                    </a:cubicBezTo>
                    <a:lnTo>
                      <a:pt x="4521338" y="9"/>
                    </a:lnTo>
                    <a:lnTo>
                      <a:pt x="4511660" y="190468"/>
                    </a:lnTo>
                    <a:cubicBezTo>
                      <a:pt x="4395789" y="1324377"/>
                      <a:pt x="3432207" y="2209231"/>
                      <a:pt x="2260669" y="2209231"/>
                    </a:cubicBezTo>
                    <a:cubicBezTo>
                      <a:pt x="1089132" y="2209231"/>
                      <a:pt x="125549" y="1324377"/>
                      <a:pt x="9678" y="1904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703088DB-F881-42B7-8894-F7830FED262F}"/>
                </a:ext>
              </a:extLst>
            </p:cNvPr>
            <p:cNvGrpSpPr/>
            <p:nvPr/>
          </p:nvGrpSpPr>
          <p:grpSpPr>
            <a:xfrm>
              <a:off x="2309326" y="725315"/>
              <a:ext cx="4525348" cy="4497355"/>
              <a:chOff x="765111" y="270589"/>
              <a:chExt cx="4525348" cy="4497355"/>
            </a:xfrm>
          </p:grpSpPr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C356B848-7BBB-4B42-92F8-C24B72E1547E}"/>
                  </a:ext>
                </a:extLst>
              </p:cNvPr>
              <p:cNvSpPr/>
              <p:nvPr/>
            </p:nvSpPr>
            <p:spPr>
              <a:xfrm>
                <a:off x="766528" y="2164702"/>
                <a:ext cx="4522515" cy="774442"/>
              </a:xfrm>
              <a:custGeom>
                <a:avLst/>
                <a:gdLst>
                  <a:gd name="connsiteX0" fmla="*/ 2261258 w 4522515"/>
                  <a:gd name="connsiteY0" fmla="*/ 0 h 774442"/>
                  <a:gd name="connsiteX1" fmla="*/ 4512249 w 4522515"/>
                  <a:gd name="connsiteY1" fmla="*/ 347630 h 774442"/>
                  <a:gd name="connsiteX2" fmla="*/ 4522515 w 4522515"/>
                  <a:gd name="connsiteY2" fmla="*/ 382421 h 774442"/>
                  <a:gd name="connsiteX3" fmla="*/ 4521926 w 4522515"/>
                  <a:gd name="connsiteY3" fmla="*/ 394019 h 774442"/>
                  <a:gd name="connsiteX4" fmla="*/ 4512249 w 4522515"/>
                  <a:gd name="connsiteY4" fmla="*/ 426812 h 774442"/>
                  <a:gd name="connsiteX5" fmla="*/ 2261258 w 4522515"/>
                  <a:gd name="connsiteY5" fmla="*/ 774442 h 774442"/>
                  <a:gd name="connsiteX6" fmla="*/ 10267 w 4522515"/>
                  <a:gd name="connsiteY6" fmla="*/ 426812 h 774442"/>
                  <a:gd name="connsiteX7" fmla="*/ 588 w 4522515"/>
                  <a:gd name="connsiteY7" fmla="*/ 394010 h 774442"/>
                  <a:gd name="connsiteX8" fmla="*/ 0 w 4522515"/>
                  <a:gd name="connsiteY8" fmla="*/ 382427 h 774442"/>
                  <a:gd name="connsiteX9" fmla="*/ 10267 w 4522515"/>
                  <a:gd name="connsiteY9" fmla="*/ 347630 h 774442"/>
                  <a:gd name="connsiteX10" fmla="*/ 2261258 w 4522515"/>
                  <a:gd name="connsiteY10" fmla="*/ 0 h 77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22515" h="774442">
                    <a:moveTo>
                      <a:pt x="2261258" y="0"/>
                    </a:moveTo>
                    <a:cubicBezTo>
                      <a:pt x="3432796" y="0"/>
                      <a:pt x="4396378" y="152372"/>
                      <a:pt x="4512249" y="347630"/>
                    </a:cubicBezTo>
                    <a:lnTo>
                      <a:pt x="4522515" y="382421"/>
                    </a:lnTo>
                    <a:lnTo>
                      <a:pt x="4521926" y="394019"/>
                    </a:lnTo>
                    <a:lnTo>
                      <a:pt x="4512249" y="426812"/>
                    </a:lnTo>
                    <a:cubicBezTo>
                      <a:pt x="4396378" y="622071"/>
                      <a:pt x="3432796" y="774442"/>
                      <a:pt x="2261258" y="774442"/>
                    </a:cubicBezTo>
                    <a:cubicBezTo>
                      <a:pt x="1089721" y="774442"/>
                      <a:pt x="126138" y="622071"/>
                      <a:pt x="10267" y="426812"/>
                    </a:cubicBezTo>
                    <a:lnTo>
                      <a:pt x="588" y="394010"/>
                    </a:lnTo>
                    <a:lnTo>
                      <a:pt x="0" y="382427"/>
                    </a:lnTo>
                    <a:lnTo>
                      <a:pt x="10267" y="347630"/>
                    </a:lnTo>
                    <a:cubicBezTo>
                      <a:pt x="126138" y="152372"/>
                      <a:pt x="1089721" y="0"/>
                      <a:pt x="2261258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77B66266-B590-4EBD-B857-0FAF42B45947}"/>
                  </a:ext>
                </a:extLst>
              </p:cNvPr>
              <p:cNvSpPr/>
              <p:nvPr/>
            </p:nvSpPr>
            <p:spPr>
              <a:xfrm>
                <a:off x="765111" y="270589"/>
                <a:ext cx="4525346" cy="2276540"/>
              </a:xfrm>
              <a:custGeom>
                <a:avLst/>
                <a:gdLst>
                  <a:gd name="connsiteX0" fmla="*/ 2262673 w 4525346"/>
                  <a:gd name="connsiteY0" fmla="*/ 0 h 2276540"/>
                  <a:gd name="connsiteX1" fmla="*/ 4525346 w 4525346"/>
                  <a:gd name="connsiteY1" fmla="*/ 2248677 h 2276540"/>
                  <a:gd name="connsiteX2" fmla="*/ 4523931 w 4525346"/>
                  <a:gd name="connsiteY2" fmla="*/ 2276534 h 2276540"/>
                  <a:gd name="connsiteX3" fmla="*/ 4513665 w 4525346"/>
                  <a:gd name="connsiteY3" fmla="*/ 2241743 h 2276540"/>
                  <a:gd name="connsiteX4" fmla="*/ 2262674 w 4525346"/>
                  <a:gd name="connsiteY4" fmla="*/ 1894113 h 2276540"/>
                  <a:gd name="connsiteX5" fmla="*/ 11683 w 4525346"/>
                  <a:gd name="connsiteY5" fmla="*/ 2241743 h 2276540"/>
                  <a:gd name="connsiteX6" fmla="*/ 1416 w 4525346"/>
                  <a:gd name="connsiteY6" fmla="*/ 2276540 h 2276540"/>
                  <a:gd name="connsiteX7" fmla="*/ 0 w 4525346"/>
                  <a:gd name="connsiteY7" fmla="*/ 2248677 h 2276540"/>
                  <a:gd name="connsiteX8" fmla="*/ 2262673 w 4525346"/>
                  <a:gd name="connsiteY8" fmla="*/ 0 h 227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5346" h="2276540">
                    <a:moveTo>
                      <a:pt x="2262673" y="0"/>
                    </a:moveTo>
                    <a:cubicBezTo>
                      <a:pt x="3512313" y="0"/>
                      <a:pt x="4525346" y="1006767"/>
                      <a:pt x="4525346" y="2248677"/>
                    </a:cubicBezTo>
                    <a:lnTo>
                      <a:pt x="4523931" y="2276534"/>
                    </a:lnTo>
                    <a:lnTo>
                      <a:pt x="4513665" y="2241743"/>
                    </a:lnTo>
                    <a:cubicBezTo>
                      <a:pt x="4397794" y="2046485"/>
                      <a:pt x="3434212" y="1894113"/>
                      <a:pt x="2262674" y="1894113"/>
                    </a:cubicBezTo>
                    <a:cubicBezTo>
                      <a:pt x="1091137" y="1894113"/>
                      <a:pt x="127554" y="2046485"/>
                      <a:pt x="11683" y="2241743"/>
                    </a:cubicBezTo>
                    <a:lnTo>
                      <a:pt x="1416" y="2276540"/>
                    </a:lnTo>
                    <a:lnTo>
                      <a:pt x="0" y="2248677"/>
                    </a:lnTo>
                    <a:cubicBezTo>
                      <a:pt x="0" y="1006767"/>
                      <a:pt x="1013033" y="0"/>
                      <a:pt x="226267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6D00FE40-F1FA-4B95-8D4B-08C25C7E2279}"/>
                  </a:ext>
                </a:extLst>
              </p:cNvPr>
              <p:cNvSpPr/>
              <p:nvPr/>
            </p:nvSpPr>
            <p:spPr>
              <a:xfrm>
                <a:off x="5288454" y="2547123"/>
                <a:ext cx="2005" cy="11598"/>
              </a:xfrm>
              <a:custGeom>
                <a:avLst/>
                <a:gdLst>
                  <a:gd name="connsiteX0" fmla="*/ 589 w 2005"/>
                  <a:gd name="connsiteY0" fmla="*/ 0 h 11598"/>
                  <a:gd name="connsiteX1" fmla="*/ 2005 w 2005"/>
                  <a:gd name="connsiteY1" fmla="*/ 4800 h 11598"/>
                  <a:gd name="connsiteX2" fmla="*/ 0 w 2005"/>
                  <a:gd name="connsiteY2" fmla="*/ 11598 h 11598"/>
                  <a:gd name="connsiteX3" fmla="*/ 589 w 2005"/>
                  <a:gd name="connsiteY3" fmla="*/ 0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5" h="11598">
                    <a:moveTo>
                      <a:pt x="589" y="0"/>
                    </a:moveTo>
                    <a:lnTo>
                      <a:pt x="2005" y="4800"/>
                    </a:lnTo>
                    <a:lnTo>
                      <a:pt x="0" y="11598"/>
                    </a:lnTo>
                    <a:lnTo>
                      <a:pt x="589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7" name="Полилиния: фигура 6">
                <a:extLst>
                  <a:ext uri="{FF2B5EF4-FFF2-40B4-BE49-F238E27FC236}">
                    <a16:creationId xmlns:a16="http://schemas.microsoft.com/office/drawing/2014/main" id="{32330A0F-B2EB-4518-9108-81F49A888FA3}"/>
                  </a:ext>
                </a:extLst>
              </p:cNvPr>
              <p:cNvSpPr/>
              <p:nvPr/>
            </p:nvSpPr>
            <p:spPr>
              <a:xfrm>
                <a:off x="765113" y="2547130"/>
                <a:ext cx="2003" cy="11583"/>
              </a:xfrm>
              <a:custGeom>
                <a:avLst/>
                <a:gdLst>
                  <a:gd name="connsiteX0" fmla="*/ 1415 w 2003"/>
                  <a:gd name="connsiteY0" fmla="*/ 0 h 11583"/>
                  <a:gd name="connsiteX1" fmla="*/ 2003 w 2003"/>
                  <a:gd name="connsiteY1" fmla="*/ 11583 h 11583"/>
                  <a:gd name="connsiteX2" fmla="*/ 0 w 2003"/>
                  <a:gd name="connsiteY2" fmla="*/ 4794 h 11583"/>
                  <a:gd name="connsiteX3" fmla="*/ 1415 w 2003"/>
                  <a:gd name="connsiteY3" fmla="*/ 0 h 1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3" h="11583">
                    <a:moveTo>
                      <a:pt x="1415" y="0"/>
                    </a:moveTo>
                    <a:lnTo>
                      <a:pt x="2003" y="11583"/>
                    </a:lnTo>
                    <a:lnTo>
                      <a:pt x="0" y="4794"/>
                    </a:lnTo>
                    <a:lnTo>
                      <a:pt x="1415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: фигура 5">
                <a:extLst>
                  <a:ext uri="{FF2B5EF4-FFF2-40B4-BE49-F238E27FC236}">
                    <a16:creationId xmlns:a16="http://schemas.microsoft.com/office/drawing/2014/main" id="{3FB715DC-6E26-4AA0-B5E0-346B3951952C}"/>
                  </a:ext>
                </a:extLst>
              </p:cNvPr>
              <p:cNvSpPr/>
              <p:nvPr/>
            </p:nvSpPr>
            <p:spPr>
              <a:xfrm>
                <a:off x="767115" y="2558713"/>
                <a:ext cx="4521338" cy="2209231"/>
              </a:xfrm>
              <a:custGeom>
                <a:avLst/>
                <a:gdLst>
                  <a:gd name="connsiteX0" fmla="*/ 0 w 4521338"/>
                  <a:gd name="connsiteY0" fmla="*/ 0 h 2209231"/>
                  <a:gd name="connsiteX1" fmla="*/ 9679 w 4521338"/>
                  <a:gd name="connsiteY1" fmla="*/ 32802 h 2209231"/>
                  <a:gd name="connsiteX2" fmla="*/ 2260670 w 4521338"/>
                  <a:gd name="connsiteY2" fmla="*/ 380432 h 2209231"/>
                  <a:gd name="connsiteX3" fmla="*/ 4511661 w 4521338"/>
                  <a:gd name="connsiteY3" fmla="*/ 32802 h 2209231"/>
                  <a:gd name="connsiteX4" fmla="*/ 4521338 w 4521338"/>
                  <a:gd name="connsiteY4" fmla="*/ 9 h 2209231"/>
                  <a:gd name="connsiteX5" fmla="*/ 4511660 w 4521338"/>
                  <a:gd name="connsiteY5" fmla="*/ 190468 h 2209231"/>
                  <a:gd name="connsiteX6" fmla="*/ 2260669 w 4521338"/>
                  <a:gd name="connsiteY6" fmla="*/ 2209231 h 2209231"/>
                  <a:gd name="connsiteX7" fmla="*/ 9678 w 4521338"/>
                  <a:gd name="connsiteY7" fmla="*/ 190468 h 2209231"/>
                  <a:gd name="connsiteX8" fmla="*/ 0 w 4521338"/>
                  <a:gd name="connsiteY8" fmla="*/ 0 h 220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1338" h="2209231">
                    <a:moveTo>
                      <a:pt x="0" y="0"/>
                    </a:moveTo>
                    <a:lnTo>
                      <a:pt x="9679" y="32802"/>
                    </a:lnTo>
                    <a:cubicBezTo>
                      <a:pt x="125550" y="228061"/>
                      <a:pt x="1089133" y="380432"/>
                      <a:pt x="2260670" y="380432"/>
                    </a:cubicBezTo>
                    <a:cubicBezTo>
                      <a:pt x="3432208" y="380432"/>
                      <a:pt x="4395790" y="228061"/>
                      <a:pt x="4511661" y="32802"/>
                    </a:cubicBezTo>
                    <a:lnTo>
                      <a:pt x="4521338" y="9"/>
                    </a:lnTo>
                    <a:lnTo>
                      <a:pt x="4511660" y="190468"/>
                    </a:lnTo>
                    <a:cubicBezTo>
                      <a:pt x="4395789" y="1324377"/>
                      <a:pt x="3432207" y="2209231"/>
                      <a:pt x="2260669" y="2209231"/>
                    </a:cubicBezTo>
                    <a:cubicBezTo>
                      <a:pt x="1089132" y="2209231"/>
                      <a:pt x="125549" y="1324377"/>
                      <a:pt x="9678" y="1904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Взрыв: 8 точек 89">
              <a:extLst>
                <a:ext uri="{FF2B5EF4-FFF2-40B4-BE49-F238E27FC236}">
                  <a16:creationId xmlns:a16="http://schemas.microsoft.com/office/drawing/2014/main" id="{091E05EA-62BA-41AA-BA13-439B19F5CA81}"/>
                </a:ext>
              </a:extLst>
            </p:cNvPr>
            <p:cNvSpPr/>
            <p:nvPr/>
          </p:nvSpPr>
          <p:spPr>
            <a:xfrm>
              <a:off x="3820203" y="3417880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Взрыв: 8 точек 87">
              <a:extLst>
                <a:ext uri="{FF2B5EF4-FFF2-40B4-BE49-F238E27FC236}">
                  <a16:creationId xmlns:a16="http://schemas.microsoft.com/office/drawing/2014/main" id="{5E73C051-0FFE-4F83-AF7A-01B1A07E9292}"/>
                </a:ext>
              </a:extLst>
            </p:cNvPr>
            <p:cNvSpPr/>
            <p:nvPr/>
          </p:nvSpPr>
          <p:spPr>
            <a:xfrm>
              <a:off x="4462815" y="4885042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Взрыв: 8 точек 85">
              <a:extLst>
                <a:ext uri="{FF2B5EF4-FFF2-40B4-BE49-F238E27FC236}">
                  <a16:creationId xmlns:a16="http://schemas.microsoft.com/office/drawing/2014/main" id="{4D3D5566-2B9E-4DA3-9D66-886E2930E5D6}"/>
                </a:ext>
              </a:extLst>
            </p:cNvPr>
            <p:cNvSpPr/>
            <p:nvPr/>
          </p:nvSpPr>
          <p:spPr>
            <a:xfrm>
              <a:off x="3943518" y="4037566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Взрыв: 8 точек 84">
              <a:extLst>
                <a:ext uri="{FF2B5EF4-FFF2-40B4-BE49-F238E27FC236}">
                  <a16:creationId xmlns:a16="http://schemas.microsoft.com/office/drawing/2014/main" id="{E6A5CCD5-5AD9-4493-97FF-5858167A27E9}"/>
                </a:ext>
              </a:extLst>
            </p:cNvPr>
            <p:cNvSpPr/>
            <p:nvPr/>
          </p:nvSpPr>
          <p:spPr>
            <a:xfrm>
              <a:off x="5342554" y="4659961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Взрыв: 8 точек 86">
              <a:extLst>
                <a:ext uri="{FF2B5EF4-FFF2-40B4-BE49-F238E27FC236}">
                  <a16:creationId xmlns:a16="http://schemas.microsoft.com/office/drawing/2014/main" id="{3013D039-BB71-4175-817B-D4C61992AAFC}"/>
                </a:ext>
              </a:extLst>
            </p:cNvPr>
            <p:cNvSpPr/>
            <p:nvPr/>
          </p:nvSpPr>
          <p:spPr>
            <a:xfrm>
              <a:off x="2883232" y="4181205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Взрыв: 8 точек 88">
              <a:extLst>
                <a:ext uri="{FF2B5EF4-FFF2-40B4-BE49-F238E27FC236}">
                  <a16:creationId xmlns:a16="http://schemas.microsoft.com/office/drawing/2014/main" id="{C191C5E3-DA0A-4A08-80B6-13D5B037A387}"/>
                </a:ext>
              </a:extLst>
            </p:cNvPr>
            <p:cNvSpPr/>
            <p:nvPr/>
          </p:nvSpPr>
          <p:spPr>
            <a:xfrm>
              <a:off x="4592708" y="4208137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Взрыв: 8 точек 75">
              <a:extLst>
                <a:ext uri="{FF2B5EF4-FFF2-40B4-BE49-F238E27FC236}">
                  <a16:creationId xmlns:a16="http://schemas.microsoft.com/office/drawing/2014/main" id="{2A31D57C-B493-4C93-9D0D-6838ED435737}"/>
                </a:ext>
              </a:extLst>
            </p:cNvPr>
            <p:cNvSpPr/>
            <p:nvPr/>
          </p:nvSpPr>
          <p:spPr>
            <a:xfrm>
              <a:off x="3477790" y="4246475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Взрыв: 8 точек 76">
              <a:extLst>
                <a:ext uri="{FF2B5EF4-FFF2-40B4-BE49-F238E27FC236}">
                  <a16:creationId xmlns:a16="http://schemas.microsoft.com/office/drawing/2014/main" id="{553090B4-3DFA-4F80-A0AE-C773DC363177}"/>
                </a:ext>
              </a:extLst>
            </p:cNvPr>
            <p:cNvSpPr/>
            <p:nvPr/>
          </p:nvSpPr>
          <p:spPr>
            <a:xfrm>
              <a:off x="4013230" y="4464535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Взрыв: 8 точек 77">
              <a:extLst>
                <a:ext uri="{FF2B5EF4-FFF2-40B4-BE49-F238E27FC236}">
                  <a16:creationId xmlns:a16="http://schemas.microsoft.com/office/drawing/2014/main" id="{94B93D80-E591-41FF-A9D9-F6AC68C5FF3E}"/>
                </a:ext>
              </a:extLst>
            </p:cNvPr>
            <p:cNvSpPr/>
            <p:nvPr/>
          </p:nvSpPr>
          <p:spPr>
            <a:xfrm>
              <a:off x="2484951" y="3381806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Взрыв: 8 точек 78">
              <a:extLst>
                <a:ext uri="{FF2B5EF4-FFF2-40B4-BE49-F238E27FC236}">
                  <a16:creationId xmlns:a16="http://schemas.microsoft.com/office/drawing/2014/main" id="{ACFF6AD0-0513-4C62-BC9A-517034B9DC8B}"/>
                </a:ext>
              </a:extLst>
            </p:cNvPr>
            <p:cNvSpPr/>
            <p:nvPr/>
          </p:nvSpPr>
          <p:spPr>
            <a:xfrm>
              <a:off x="3193606" y="3608938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Взрыв: 8 точек 79">
              <a:extLst>
                <a:ext uri="{FF2B5EF4-FFF2-40B4-BE49-F238E27FC236}">
                  <a16:creationId xmlns:a16="http://schemas.microsoft.com/office/drawing/2014/main" id="{20D5C9FC-E657-4043-AE40-19DEF395039A}"/>
                </a:ext>
              </a:extLst>
            </p:cNvPr>
            <p:cNvSpPr/>
            <p:nvPr/>
          </p:nvSpPr>
          <p:spPr>
            <a:xfrm>
              <a:off x="6366107" y="3313266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Взрыв: 8 точек 80">
              <a:extLst>
                <a:ext uri="{FF2B5EF4-FFF2-40B4-BE49-F238E27FC236}">
                  <a16:creationId xmlns:a16="http://schemas.microsoft.com/office/drawing/2014/main" id="{8730457B-D5ED-4F13-BDB6-B2F024ED5971}"/>
                </a:ext>
              </a:extLst>
            </p:cNvPr>
            <p:cNvSpPr/>
            <p:nvPr/>
          </p:nvSpPr>
          <p:spPr>
            <a:xfrm>
              <a:off x="5650009" y="3549811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Взрыв: 8 точек 81">
              <a:extLst>
                <a:ext uri="{FF2B5EF4-FFF2-40B4-BE49-F238E27FC236}">
                  <a16:creationId xmlns:a16="http://schemas.microsoft.com/office/drawing/2014/main" id="{E214BDB2-44D0-47D7-9170-E178CFFFA445}"/>
                </a:ext>
              </a:extLst>
            </p:cNvPr>
            <p:cNvSpPr/>
            <p:nvPr/>
          </p:nvSpPr>
          <p:spPr>
            <a:xfrm>
              <a:off x="5924333" y="4077871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Взрыв: 8 точек 82">
              <a:extLst>
                <a:ext uri="{FF2B5EF4-FFF2-40B4-BE49-F238E27FC236}">
                  <a16:creationId xmlns:a16="http://schemas.microsoft.com/office/drawing/2014/main" id="{F40A987A-1C1B-4084-8258-4ECC6C110891}"/>
                </a:ext>
              </a:extLst>
            </p:cNvPr>
            <p:cNvSpPr/>
            <p:nvPr/>
          </p:nvSpPr>
          <p:spPr>
            <a:xfrm>
              <a:off x="5159915" y="4046603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Взрыв: 8 точек 83">
              <a:extLst>
                <a:ext uri="{FF2B5EF4-FFF2-40B4-BE49-F238E27FC236}">
                  <a16:creationId xmlns:a16="http://schemas.microsoft.com/office/drawing/2014/main" id="{3F49C308-2A46-437B-BA94-5AE6DE85CB07}"/>
                </a:ext>
              </a:extLst>
            </p:cNvPr>
            <p:cNvSpPr/>
            <p:nvPr/>
          </p:nvSpPr>
          <p:spPr>
            <a:xfrm>
              <a:off x="4659878" y="3560815"/>
              <a:ext cx="209549" cy="302449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285485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62377" y="5250009"/>
            <a:ext cx="2622430" cy="85158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000" dirty="0"/>
              <a:t>Клавдий Птолемей</a:t>
            </a:r>
            <a:r>
              <a:rPr lang="en-US" sz="2000" dirty="0"/>
              <a:t> </a:t>
            </a:r>
            <a:br>
              <a:rPr lang="ru-RU" sz="2000" dirty="0"/>
            </a:br>
            <a:r>
              <a:rPr lang="ru-RU" sz="2000" dirty="0"/>
              <a:t>(</a:t>
            </a:r>
            <a:r>
              <a:rPr lang="ru-RU" sz="2000" dirty="0" err="1"/>
              <a:t>ок</a:t>
            </a:r>
            <a:r>
              <a:rPr lang="ru-RU" sz="2000" dirty="0"/>
              <a:t>. 100 — </a:t>
            </a:r>
            <a:r>
              <a:rPr lang="ru-RU" sz="2000" dirty="0" err="1"/>
              <a:t>ок</a:t>
            </a:r>
            <a:r>
              <a:rPr lang="ru-RU" sz="2000" dirty="0"/>
              <a:t>. 170)</a:t>
            </a:r>
            <a:endParaRPr lang="ru-RU" sz="2000" b="1" dirty="0"/>
          </a:p>
        </p:txBody>
      </p:sp>
      <p:pic>
        <p:nvPicPr>
          <p:cNvPr id="1026" name="Picture 2" descr="Ptolemy 16centu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1240" y="411353"/>
            <a:ext cx="4123317" cy="4436691"/>
          </a:xfrm>
          <a:prstGeom prst="roundRect">
            <a:avLst>
              <a:gd name="adj" fmla="val 11730"/>
            </a:avLst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4FE2899E-FBD8-41F6-A34C-A4489986778C}"/>
              </a:ext>
            </a:extLst>
          </p:cNvPr>
          <p:cNvSpPr txBox="1">
            <a:spLocks/>
          </p:cNvSpPr>
          <p:nvPr/>
        </p:nvSpPr>
        <p:spPr>
          <a:xfrm>
            <a:off x="2391918" y="5754643"/>
            <a:ext cx="4678392" cy="768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sz="3200" dirty="0">
                <a:ea typeface="Open Sans" panose="020B0606030504020204" pitchFamily="34" charset="0"/>
                <a:cs typeface="Open Sans" panose="020B0606030504020204" pitchFamily="34" charset="0"/>
              </a:rPr>
              <a:t>Система Птолемея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E5BBA4-0B67-C7ED-6073-3EAD11CA4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54" y="431321"/>
            <a:ext cx="4678392" cy="46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188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325DB-3612-4744-9645-CF19FD84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05" y="5960853"/>
            <a:ext cx="7886700" cy="50614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+mn-lt"/>
              </a:rPr>
              <a:t>Видимое с Земли перемещение Марса относительно звёзд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673C78-D283-48E8-9819-30A2554A0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40" y="897147"/>
            <a:ext cx="4431177" cy="4431177"/>
          </a:xfrm>
          <a:prstGeom prst="roundRect">
            <a:avLst>
              <a:gd name="adj" fmla="val 1102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718CAA-3F46-478C-BE25-D00BF6AD2A0D}"/>
              </a:ext>
            </a:extLst>
          </p:cNvPr>
          <p:cNvSpPr txBox="1"/>
          <p:nvPr/>
        </p:nvSpPr>
        <p:spPr>
          <a:xfrm>
            <a:off x="2920482" y="5440291"/>
            <a:ext cx="6449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http://www.physics.bsu.by/sites/all/other/astronomy/4-2-visible.html</a:t>
            </a:r>
          </a:p>
        </p:txBody>
      </p:sp>
    </p:spTree>
    <p:extLst>
      <p:ext uri="{BB962C8B-B14F-4D97-AF65-F5344CB8AC3E}">
        <p14:creationId xmlns:p14="http://schemas.microsoft.com/office/powerpoint/2010/main" val="28701749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79D71-10AF-45F3-886A-107F68FB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611" y="6061794"/>
            <a:ext cx="6206778" cy="612191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+mn-lt"/>
              </a:rPr>
              <a:t>Видимое с Земли движение Юпитера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6C8C5F-2270-43D6-8D8F-48C410F56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11" y="689829"/>
            <a:ext cx="6206778" cy="4900088"/>
          </a:xfrm>
          <a:prstGeom prst="roundRect">
            <a:avLst>
              <a:gd name="adj" fmla="val 1085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35FD3E-895C-4D3A-AE42-BE70C8B55019}"/>
              </a:ext>
            </a:extLst>
          </p:cNvPr>
          <p:cNvSpPr txBox="1"/>
          <p:nvPr/>
        </p:nvSpPr>
        <p:spPr>
          <a:xfrm>
            <a:off x="3610946" y="5692798"/>
            <a:ext cx="5533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http://antidot2012.blogspot.com/2011/06/blog-post_20.html</a:t>
            </a:r>
          </a:p>
        </p:txBody>
      </p:sp>
    </p:spTree>
    <p:extLst>
      <p:ext uri="{BB962C8B-B14F-4D97-AF65-F5344CB8AC3E}">
        <p14:creationId xmlns:p14="http://schemas.microsoft.com/office/powerpoint/2010/main" val="401708417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A24310FD-2C80-44D2-ACEC-9D5721A9993A}"/>
              </a:ext>
            </a:extLst>
          </p:cNvPr>
          <p:cNvSpPr txBox="1">
            <a:spLocks/>
          </p:cNvSpPr>
          <p:nvPr/>
        </p:nvSpPr>
        <p:spPr>
          <a:xfrm>
            <a:off x="365783" y="5780522"/>
            <a:ext cx="8471690" cy="768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sz="3200" dirty="0">
                <a:ea typeface="Open Sans" panose="020B0606030504020204" pitchFamily="34" charset="0"/>
                <a:cs typeface="Open Sans" panose="020B0606030504020204" pitchFamily="34" charset="0"/>
              </a:rPr>
              <a:t>Система Птолемея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3C8B05-8186-4709-99AB-087735F57111}"/>
              </a:ext>
            </a:extLst>
          </p:cNvPr>
          <p:cNvSpPr txBox="1"/>
          <p:nvPr/>
        </p:nvSpPr>
        <p:spPr>
          <a:xfrm rot="2169910">
            <a:off x="920277" y="1903550"/>
            <a:ext cx="2130460" cy="330177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85202"/>
              </a:avLst>
            </a:prstTxWarp>
            <a:spAutoFit/>
          </a:bodyPr>
          <a:lstStyle/>
          <a:p>
            <a:pPr algn="ctr"/>
            <a:r>
              <a:rPr lang="ru-RU" sz="1200" dirty="0"/>
              <a:t>Марс</a:t>
            </a:r>
          </a:p>
        </p:txBody>
      </p: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21410F0B-2209-4F8C-98F6-C9E61556136A}"/>
              </a:ext>
            </a:extLst>
          </p:cNvPr>
          <p:cNvGrpSpPr/>
          <p:nvPr/>
        </p:nvGrpSpPr>
        <p:grpSpPr>
          <a:xfrm>
            <a:off x="595058" y="1189186"/>
            <a:ext cx="3581050" cy="3710727"/>
            <a:chOff x="333882" y="1128497"/>
            <a:chExt cx="3581050" cy="3710727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DBCA88B4-F57F-4CFF-9EE9-F254B5918479}"/>
                </a:ext>
              </a:extLst>
            </p:cNvPr>
            <p:cNvSpPr/>
            <p:nvPr/>
          </p:nvSpPr>
          <p:spPr>
            <a:xfrm>
              <a:off x="433477" y="1240914"/>
              <a:ext cx="3389376" cy="3389376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B9F7F891-6408-43D3-B163-F0BCB0CA9E75}"/>
                </a:ext>
              </a:extLst>
            </p:cNvPr>
            <p:cNvSpPr/>
            <p:nvPr/>
          </p:nvSpPr>
          <p:spPr>
            <a:xfrm>
              <a:off x="774190" y="1588386"/>
              <a:ext cx="2700000" cy="2700000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63CDC325-A7BF-4C19-83E4-3481B3F8618B}"/>
                </a:ext>
              </a:extLst>
            </p:cNvPr>
            <p:cNvSpPr/>
            <p:nvPr/>
          </p:nvSpPr>
          <p:spPr>
            <a:xfrm>
              <a:off x="938784" y="1740786"/>
              <a:ext cx="2376000" cy="2376000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3B90E082-3EF4-43CC-AADC-D40C035B2AC8}"/>
                </a:ext>
              </a:extLst>
            </p:cNvPr>
            <p:cNvSpPr/>
            <p:nvPr/>
          </p:nvSpPr>
          <p:spPr>
            <a:xfrm>
              <a:off x="1060704" y="1874898"/>
              <a:ext cx="2124000" cy="2124000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11CD4C07-6B83-4972-A823-027167C91AAF}"/>
                </a:ext>
              </a:extLst>
            </p:cNvPr>
            <p:cNvSpPr/>
            <p:nvPr/>
          </p:nvSpPr>
          <p:spPr>
            <a:xfrm>
              <a:off x="1246165" y="2053395"/>
              <a:ext cx="1764000" cy="1764414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CED07B0-3C78-41E1-A6F0-C8C14E80CCA9}"/>
                </a:ext>
              </a:extLst>
            </p:cNvPr>
            <p:cNvSpPr/>
            <p:nvPr/>
          </p:nvSpPr>
          <p:spPr>
            <a:xfrm>
              <a:off x="1566670" y="2382578"/>
              <a:ext cx="1116000" cy="1116000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67305365-8E5D-4E0E-B78D-497472E7F1A3}"/>
                </a:ext>
              </a:extLst>
            </p:cNvPr>
            <p:cNvSpPr/>
            <p:nvPr/>
          </p:nvSpPr>
          <p:spPr>
            <a:xfrm>
              <a:off x="1834896" y="2650802"/>
              <a:ext cx="576000" cy="576000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33D44A50-E02F-4B60-862D-E6191EE338A7}"/>
                </a:ext>
              </a:extLst>
            </p:cNvPr>
            <p:cNvGrpSpPr/>
            <p:nvPr/>
          </p:nvGrpSpPr>
          <p:grpSpPr>
            <a:xfrm rot="16471081">
              <a:off x="1428385" y="1580497"/>
              <a:ext cx="276570" cy="259620"/>
              <a:chOff x="2145792" y="5199692"/>
              <a:chExt cx="276570" cy="259620"/>
            </a:xfrm>
          </p:grpSpPr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C2B3AA4A-F871-424F-8EAA-AF1118A8D577}"/>
                  </a:ext>
                </a:extLst>
              </p:cNvPr>
              <p:cNvSpPr/>
              <p:nvPr/>
            </p:nvSpPr>
            <p:spPr>
              <a:xfrm>
                <a:off x="2145792" y="5207312"/>
                <a:ext cx="252000" cy="252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" name="Дуга 2">
                <a:extLst>
                  <a:ext uri="{FF2B5EF4-FFF2-40B4-BE49-F238E27FC236}">
                    <a16:creationId xmlns:a16="http://schemas.microsoft.com/office/drawing/2014/main" id="{4965B309-A657-4C1E-B4F1-4BAC86A68A03}"/>
                  </a:ext>
                </a:extLst>
              </p:cNvPr>
              <p:cNvSpPr/>
              <p:nvPr/>
            </p:nvSpPr>
            <p:spPr>
              <a:xfrm>
                <a:off x="2145792" y="5199692"/>
                <a:ext cx="252000" cy="252000"/>
              </a:xfrm>
              <a:prstGeom prst="arc">
                <a:avLst>
                  <a:gd name="adj1" fmla="val 15837521"/>
                  <a:gd name="adj2" fmla="val 19860547"/>
                </a:avLst>
              </a:prstGeom>
              <a:ln w="25400">
                <a:solidFill>
                  <a:schemeClr val="tx2">
                    <a:lumMod val="75000"/>
                  </a:schemeClr>
                </a:solidFill>
                <a:head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7D5460E-8A00-4970-A6DC-7136E6140D06}"/>
                  </a:ext>
                </a:extLst>
              </p:cNvPr>
              <p:cNvSpPr/>
              <p:nvPr/>
            </p:nvSpPr>
            <p:spPr>
              <a:xfrm>
                <a:off x="2350362" y="524734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FBBEB67-D4BE-4902-A7DC-D1B6246A4EB1}"/>
                </a:ext>
              </a:extLst>
            </p:cNvPr>
            <p:cNvGrpSpPr>
              <a:grpSpLocks noChangeAspect="1"/>
            </p:cNvGrpSpPr>
            <p:nvPr/>
          </p:nvGrpSpPr>
          <p:grpSpPr>
            <a:xfrm rot="11582386">
              <a:off x="1328909" y="3797519"/>
              <a:ext cx="216000" cy="202762"/>
              <a:chOff x="2145792" y="5199692"/>
              <a:chExt cx="276570" cy="259620"/>
            </a:xfrm>
          </p:grpSpPr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D6047B08-615E-451B-964F-EFC193804AB1}"/>
                  </a:ext>
                </a:extLst>
              </p:cNvPr>
              <p:cNvSpPr/>
              <p:nvPr/>
            </p:nvSpPr>
            <p:spPr>
              <a:xfrm>
                <a:off x="2145792" y="5207312"/>
                <a:ext cx="252000" cy="252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Дуга 18">
                <a:extLst>
                  <a:ext uri="{FF2B5EF4-FFF2-40B4-BE49-F238E27FC236}">
                    <a16:creationId xmlns:a16="http://schemas.microsoft.com/office/drawing/2014/main" id="{4389A221-1DCD-424B-83A6-B2A9B2F21B64}"/>
                  </a:ext>
                </a:extLst>
              </p:cNvPr>
              <p:cNvSpPr/>
              <p:nvPr/>
            </p:nvSpPr>
            <p:spPr>
              <a:xfrm>
                <a:off x="2145792" y="5199692"/>
                <a:ext cx="252000" cy="252000"/>
              </a:xfrm>
              <a:prstGeom prst="arc">
                <a:avLst>
                  <a:gd name="adj1" fmla="val 14774440"/>
                  <a:gd name="adj2" fmla="val 19860547"/>
                </a:avLst>
              </a:prstGeom>
              <a:ln w="25400">
                <a:solidFill>
                  <a:schemeClr val="tx2">
                    <a:lumMod val="75000"/>
                  </a:schemeClr>
                </a:solidFill>
                <a:head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038D793-1903-4C72-9BE8-977D7B6F18E1}"/>
                  </a:ext>
                </a:extLst>
              </p:cNvPr>
              <p:cNvSpPr/>
              <p:nvPr/>
            </p:nvSpPr>
            <p:spPr>
              <a:xfrm>
                <a:off x="2350362" y="524734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F19BE2A8-D931-4528-B0C4-73916DC29D38}"/>
                </a:ext>
              </a:extLst>
            </p:cNvPr>
            <p:cNvGrpSpPr/>
            <p:nvPr/>
          </p:nvGrpSpPr>
          <p:grpSpPr>
            <a:xfrm rot="21123052">
              <a:off x="1992038" y="2798976"/>
              <a:ext cx="276570" cy="259620"/>
              <a:chOff x="2145792" y="5199692"/>
              <a:chExt cx="276570" cy="259620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0BCCF7D3-B2F6-4FBF-B731-688388A37A0E}"/>
                  </a:ext>
                </a:extLst>
              </p:cNvPr>
              <p:cNvSpPr/>
              <p:nvPr/>
            </p:nvSpPr>
            <p:spPr>
              <a:xfrm>
                <a:off x="2145792" y="5207312"/>
                <a:ext cx="252000" cy="252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Дуга 22">
                <a:extLst>
                  <a:ext uri="{FF2B5EF4-FFF2-40B4-BE49-F238E27FC236}">
                    <a16:creationId xmlns:a16="http://schemas.microsoft.com/office/drawing/2014/main" id="{94ACF4AF-A622-4CCF-95E4-B5F6704735C2}"/>
                  </a:ext>
                </a:extLst>
              </p:cNvPr>
              <p:cNvSpPr/>
              <p:nvPr/>
            </p:nvSpPr>
            <p:spPr>
              <a:xfrm>
                <a:off x="2145792" y="5199692"/>
                <a:ext cx="252000" cy="252000"/>
              </a:xfrm>
              <a:prstGeom prst="arc">
                <a:avLst>
                  <a:gd name="adj1" fmla="val 15837521"/>
                  <a:gd name="adj2" fmla="val 19860547"/>
                </a:avLst>
              </a:prstGeom>
              <a:ln w="25400">
                <a:solidFill>
                  <a:schemeClr val="tx2">
                    <a:lumMod val="75000"/>
                  </a:schemeClr>
                </a:solidFill>
                <a:head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6CB587A7-D7AE-4888-9A3A-A3D54F86DDCB}"/>
                  </a:ext>
                </a:extLst>
              </p:cNvPr>
              <p:cNvSpPr/>
              <p:nvPr/>
            </p:nvSpPr>
            <p:spPr>
              <a:xfrm>
                <a:off x="2350362" y="524734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F1237EA9-2D0C-41B0-8B65-F4E665F13C64}"/>
                </a:ext>
              </a:extLst>
            </p:cNvPr>
            <p:cNvSpPr/>
            <p:nvPr/>
          </p:nvSpPr>
          <p:spPr>
            <a:xfrm rot="16471081">
              <a:off x="2083458" y="290045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3254B7B7-6EFF-4060-9E3F-E2E22B72B7E2}"/>
                </a:ext>
              </a:extLst>
            </p:cNvPr>
            <p:cNvGrpSpPr>
              <a:grpSpLocks noChangeAspect="1"/>
            </p:cNvGrpSpPr>
            <p:nvPr/>
          </p:nvGrpSpPr>
          <p:grpSpPr>
            <a:xfrm rot="12935790">
              <a:off x="1455464" y="2885475"/>
              <a:ext cx="216000" cy="202762"/>
              <a:chOff x="2145792" y="5199692"/>
              <a:chExt cx="276570" cy="259620"/>
            </a:xfrm>
          </p:grpSpPr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7B05B952-B052-4B2F-BCC8-37B519FCC21E}"/>
                  </a:ext>
                </a:extLst>
              </p:cNvPr>
              <p:cNvSpPr/>
              <p:nvPr/>
            </p:nvSpPr>
            <p:spPr>
              <a:xfrm>
                <a:off x="2145792" y="5207312"/>
                <a:ext cx="252000" cy="252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Дуга 27">
                <a:extLst>
                  <a:ext uri="{FF2B5EF4-FFF2-40B4-BE49-F238E27FC236}">
                    <a16:creationId xmlns:a16="http://schemas.microsoft.com/office/drawing/2014/main" id="{9757BE6A-3E5C-400D-A1A1-D6B68F7EFB79}"/>
                  </a:ext>
                </a:extLst>
              </p:cNvPr>
              <p:cNvSpPr/>
              <p:nvPr/>
            </p:nvSpPr>
            <p:spPr>
              <a:xfrm>
                <a:off x="2145792" y="5199692"/>
                <a:ext cx="252000" cy="252000"/>
              </a:xfrm>
              <a:prstGeom prst="arc">
                <a:avLst>
                  <a:gd name="adj1" fmla="val 14774440"/>
                  <a:gd name="adj2" fmla="val 19860547"/>
                </a:avLst>
              </a:prstGeom>
              <a:ln w="25400">
                <a:solidFill>
                  <a:schemeClr val="tx2">
                    <a:lumMod val="75000"/>
                  </a:schemeClr>
                </a:solidFill>
                <a:head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750E78F5-6160-4A58-9B53-F9672CA6FB3F}"/>
                  </a:ext>
                </a:extLst>
              </p:cNvPr>
              <p:cNvSpPr/>
              <p:nvPr/>
            </p:nvSpPr>
            <p:spPr>
              <a:xfrm>
                <a:off x="2350362" y="524734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2635F094-E8BD-4E4F-B630-83B9BDC50773}"/>
                </a:ext>
              </a:extLst>
            </p:cNvPr>
            <p:cNvGrpSpPr>
              <a:grpSpLocks noChangeAspect="1"/>
            </p:cNvGrpSpPr>
            <p:nvPr/>
          </p:nvGrpSpPr>
          <p:grpSpPr>
            <a:xfrm rot="12935790">
              <a:off x="1766889" y="2946461"/>
              <a:ext cx="216000" cy="202762"/>
              <a:chOff x="2145792" y="5199692"/>
              <a:chExt cx="276570" cy="25962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EF9BEB95-AEC3-40B9-A8E3-C305B6AE92B8}"/>
                  </a:ext>
                </a:extLst>
              </p:cNvPr>
              <p:cNvSpPr/>
              <p:nvPr/>
            </p:nvSpPr>
            <p:spPr>
              <a:xfrm>
                <a:off x="2145792" y="5207312"/>
                <a:ext cx="252000" cy="252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Дуга 31">
                <a:extLst>
                  <a:ext uri="{FF2B5EF4-FFF2-40B4-BE49-F238E27FC236}">
                    <a16:creationId xmlns:a16="http://schemas.microsoft.com/office/drawing/2014/main" id="{ABABEA20-64DC-4533-B75B-6A5F93687654}"/>
                  </a:ext>
                </a:extLst>
              </p:cNvPr>
              <p:cNvSpPr/>
              <p:nvPr/>
            </p:nvSpPr>
            <p:spPr>
              <a:xfrm>
                <a:off x="2145792" y="5199692"/>
                <a:ext cx="252000" cy="252000"/>
              </a:xfrm>
              <a:prstGeom prst="arc">
                <a:avLst>
                  <a:gd name="adj1" fmla="val 14774440"/>
                  <a:gd name="adj2" fmla="val 19860547"/>
                </a:avLst>
              </a:prstGeom>
              <a:ln w="25400">
                <a:solidFill>
                  <a:schemeClr val="tx2">
                    <a:lumMod val="75000"/>
                  </a:schemeClr>
                </a:solidFill>
                <a:head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5EAAB5D8-2684-45F7-83FA-80D5B6C724AF}"/>
                  </a:ext>
                </a:extLst>
              </p:cNvPr>
              <p:cNvSpPr/>
              <p:nvPr/>
            </p:nvSpPr>
            <p:spPr>
              <a:xfrm>
                <a:off x="2350362" y="524734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44117BCE-415D-472F-835A-8AEEEEC4CA9D}"/>
                </a:ext>
              </a:extLst>
            </p:cNvPr>
            <p:cNvGrpSpPr>
              <a:grpSpLocks noChangeAspect="1"/>
            </p:cNvGrpSpPr>
            <p:nvPr/>
          </p:nvGrpSpPr>
          <p:grpSpPr>
            <a:xfrm rot="12935790">
              <a:off x="2858277" y="2214915"/>
              <a:ext cx="216000" cy="202762"/>
              <a:chOff x="2145792" y="5199692"/>
              <a:chExt cx="276570" cy="259620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4355A085-E0F0-49ED-AEE6-73BA7B4B5D47}"/>
                  </a:ext>
                </a:extLst>
              </p:cNvPr>
              <p:cNvSpPr/>
              <p:nvPr/>
            </p:nvSpPr>
            <p:spPr>
              <a:xfrm>
                <a:off x="2145792" y="5207312"/>
                <a:ext cx="252000" cy="252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Дуга 35">
                <a:extLst>
                  <a:ext uri="{FF2B5EF4-FFF2-40B4-BE49-F238E27FC236}">
                    <a16:creationId xmlns:a16="http://schemas.microsoft.com/office/drawing/2014/main" id="{81D03AD4-C8C0-405B-A65A-B8905CDD2405}"/>
                  </a:ext>
                </a:extLst>
              </p:cNvPr>
              <p:cNvSpPr/>
              <p:nvPr/>
            </p:nvSpPr>
            <p:spPr>
              <a:xfrm>
                <a:off x="2145792" y="5199692"/>
                <a:ext cx="252000" cy="252000"/>
              </a:xfrm>
              <a:prstGeom prst="arc">
                <a:avLst>
                  <a:gd name="adj1" fmla="val 14774440"/>
                  <a:gd name="adj2" fmla="val 19860547"/>
                </a:avLst>
              </a:prstGeom>
              <a:ln w="25400">
                <a:solidFill>
                  <a:schemeClr val="tx2">
                    <a:lumMod val="75000"/>
                  </a:schemeClr>
                </a:solidFill>
                <a:head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7915D61A-67AF-4B0B-A416-61426D4356A8}"/>
                  </a:ext>
                </a:extLst>
              </p:cNvPr>
              <p:cNvSpPr/>
              <p:nvPr/>
            </p:nvSpPr>
            <p:spPr>
              <a:xfrm>
                <a:off x="2350362" y="524734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0" name="Дуга 39">
              <a:extLst>
                <a:ext uri="{FF2B5EF4-FFF2-40B4-BE49-F238E27FC236}">
                  <a16:creationId xmlns:a16="http://schemas.microsoft.com/office/drawing/2014/main" id="{7C8FE44F-FBDE-4365-BC19-110E20E13447}"/>
                </a:ext>
              </a:extLst>
            </p:cNvPr>
            <p:cNvSpPr/>
            <p:nvPr/>
          </p:nvSpPr>
          <p:spPr>
            <a:xfrm>
              <a:off x="1564420" y="2380260"/>
              <a:ext cx="1116000" cy="1116000"/>
            </a:xfrm>
            <a:prstGeom prst="arc">
              <a:avLst>
                <a:gd name="adj1" fmla="val 9001493"/>
                <a:gd name="adj2" fmla="val 9951529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Дуга 41">
              <a:extLst>
                <a:ext uri="{FF2B5EF4-FFF2-40B4-BE49-F238E27FC236}">
                  <a16:creationId xmlns:a16="http://schemas.microsoft.com/office/drawing/2014/main" id="{E2C0EE9D-3699-4E6B-A572-A4C60856EA20}"/>
                </a:ext>
              </a:extLst>
            </p:cNvPr>
            <p:cNvSpPr/>
            <p:nvPr/>
          </p:nvSpPr>
          <p:spPr>
            <a:xfrm>
              <a:off x="1055162" y="1868533"/>
              <a:ext cx="2124000" cy="2124000"/>
            </a:xfrm>
            <a:prstGeom prst="arc">
              <a:avLst>
                <a:gd name="adj1" fmla="val 18617299"/>
                <a:gd name="adj2" fmla="val 19226753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Дуга 42">
              <a:extLst>
                <a:ext uri="{FF2B5EF4-FFF2-40B4-BE49-F238E27FC236}">
                  <a16:creationId xmlns:a16="http://schemas.microsoft.com/office/drawing/2014/main" id="{8E550CA0-BE17-4FD7-B7C7-F607E742E4EC}"/>
                </a:ext>
              </a:extLst>
            </p:cNvPr>
            <p:cNvSpPr/>
            <p:nvPr/>
          </p:nvSpPr>
          <p:spPr>
            <a:xfrm>
              <a:off x="1226592" y="2051655"/>
              <a:ext cx="1764000" cy="1764000"/>
            </a:xfrm>
            <a:prstGeom prst="arc">
              <a:avLst>
                <a:gd name="adj1" fmla="val 15184616"/>
                <a:gd name="adj2" fmla="val 16020558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7D02D41E-FC6C-4707-81A7-E5F805E68F21}"/>
                </a:ext>
              </a:extLst>
            </p:cNvPr>
            <p:cNvGrpSpPr/>
            <p:nvPr/>
          </p:nvGrpSpPr>
          <p:grpSpPr>
            <a:xfrm>
              <a:off x="2018457" y="1963395"/>
              <a:ext cx="180000" cy="180000"/>
              <a:chOff x="2045849" y="2299613"/>
              <a:chExt cx="180000" cy="180000"/>
            </a:xfrm>
          </p:grpSpPr>
          <p:sp>
            <p:nvSpPr>
              <p:cNvPr id="15" name="Солнце 14">
                <a:extLst>
                  <a:ext uri="{FF2B5EF4-FFF2-40B4-BE49-F238E27FC236}">
                    <a16:creationId xmlns:a16="http://schemas.microsoft.com/office/drawing/2014/main" id="{8ABCE4FE-A763-41D8-87FA-3D9E28972F79}"/>
                  </a:ext>
                </a:extLst>
              </p:cNvPr>
              <p:cNvSpPr/>
              <p:nvPr/>
            </p:nvSpPr>
            <p:spPr>
              <a:xfrm>
                <a:off x="2045849" y="2299613"/>
                <a:ext cx="180000" cy="180000"/>
              </a:xfrm>
              <a:prstGeom prst="su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199C8B83-CD8C-4E1B-B603-171E763622EB}"/>
                  </a:ext>
                </a:extLst>
              </p:cNvPr>
              <p:cNvSpPr/>
              <p:nvPr/>
            </p:nvSpPr>
            <p:spPr>
              <a:xfrm rot="16471081">
                <a:off x="2092598" y="2347162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Дуга 43">
              <a:extLst>
                <a:ext uri="{FF2B5EF4-FFF2-40B4-BE49-F238E27FC236}">
                  <a16:creationId xmlns:a16="http://schemas.microsoft.com/office/drawing/2014/main" id="{E9DB5F79-4D22-4A48-A01E-BA854DD15B88}"/>
                </a:ext>
              </a:extLst>
            </p:cNvPr>
            <p:cNvSpPr/>
            <p:nvPr/>
          </p:nvSpPr>
          <p:spPr>
            <a:xfrm>
              <a:off x="929162" y="1736784"/>
              <a:ext cx="2376000" cy="2376000"/>
            </a:xfrm>
            <a:prstGeom prst="arc">
              <a:avLst>
                <a:gd name="adj1" fmla="val 6668725"/>
                <a:gd name="adj2" fmla="val 7180165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Дуга 44">
              <a:extLst>
                <a:ext uri="{FF2B5EF4-FFF2-40B4-BE49-F238E27FC236}">
                  <a16:creationId xmlns:a16="http://schemas.microsoft.com/office/drawing/2014/main" id="{F06876EE-13F6-4B73-AA60-35467C18B109}"/>
                </a:ext>
              </a:extLst>
            </p:cNvPr>
            <p:cNvSpPr/>
            <p:nvPr/>
          </p:nvSpPr>
          <p:spPr>
            <a:xfrm>
              <a:off x="767162" y="1596719"/>
              <a:ext cx="2700000" cy="2700000"/>
            </a:xfrm>
            <a:prstGeom prst="arc">
              <a:avLst>
                <a:gd name="adj1" fmla="val 13941305"/>
                <a:gd name="adj2" fmla="val 14422564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Дуга 45">
              <a:extLst>
                <a:ext uri="{FF2B5EF4-FFF2-40B4-BE49-F238E27FC236}">
                  <a16:creationId xmlns:a16="http://schemas.microsoft.com/office/drawing/2014/main" id="{92103937-3E07-4C8F-AC63-4CB3D8597257}"/>
                </a:ext>
              </a:extLst>
            </p:cNvPr>
            <p:cNvSpPr/>
            <p:nvPr/>
          </p:nvSpPr>
          <p:spPr>
            <a:xfrm>
              <a:off x="1839617" y="2653657"/>
              <a:ext cx="576000" cy="576000"/>
            </a:xfrm>
            <a:prstGeom prst="arc">
              <a:avLst>
                <a:gd name="adj1" fmla="val 6455754"/>
                <a:gd name="adj2" fmla="val 8307418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8B64D1-C1E6-4745-B8F7-42CAD9A9EB67}"/>
                </a:ext>
              </a:extLst>
            </p:cNvPr>
            <p:cNvSpPr txBox="1"/>
            <p:nvPr/>
          </p:nvSpPr>
          <p:spPr>
            <a:xfrm>
              <a:off x="333882" y="1128497"/>
              <a:ext cx="3549149" cy="331200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227724"/>
                </a:avLst>
              </a:prstTxWarp>
              <a:spAutoFit/>
            </a:bodyPr>
            <a:lstStyle/>
            <a:p>
              <a:pPr algn="ctr"/>
              <a:r>
                <a:rPr lang="ru-RU" sz="1400" dirty="0"/>
                <a:t>Сфера неподвижных звезд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0504280-5E7F-446B-B1A4-6A24825C9AC9}"/>
                </a:ext>
              </a:extLst>
            </p:cNvPr>
            <p:cNvSpPr txBox="1"/>
            <p:nvPr/>
          </p:nvSpPr>
          <p:spPr>
            <a:xfrm rot="21079760">
              <a:off x="365783" y="1527224"/>
              <a:ext cx="3549149" cy="331200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227724"/>
                </a:avLst>
              </a:prstTxWarp>
              <a:spAutoFit/>
            </a:bodyPr>
            <a:lstStyle/>
            <a:p>
              <a:pPr algn="ctr"/>
              <a:r>
                <a:rPr lang="ru-RU" sz="1200" dirty="0"/>
                <a:t>Сатурн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2964648-5F2E-4AE7-8EF4-7E2D291B5143}"/>
                </a:ext>
              </a:extLst>
            </p:cNvPr>
            <p:cNvSpPr txBox="1"/>
            <p:nvPr/>
          </p:nvSpPr>
          <p:spPr>
            <a:xfrm>
              <a:off x="1342549" y="2239011"/>
              <a:ext cx="1598729" cy="15779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085202"/>
                </a:avLst>
              </a:prstTxWarp>
              <a:spAutoFit/>
            </a:bodyPr>
            <a:lstStyle/>
            <a:p>
              <a:pPr algn="ctr"/>
              <a:r>
                <a:rPr lang="ru-RU" sz="1200" dirty="0"/>
                <a:t>Солнце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F3A3ECE-44EE-4958-9B97-340E0151D05A}"/>
                </a:ext>
              </a:extLst>
            </p:cNvPr>
            <p:cNvSpPr txBox="1"/>
            <p:nvPr/>
          </p:nvSpPr>
          <p:spPr>
            <a:xfrm rot="18115274">
              <a:off x="1621975" y="2229269"/>
              <a:ext cx="1244167" cy="15779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085202"/>
                </a:avLst>
              </a:prstTxWarp>
              <a:spAutoFit/>
            </a:bodyPr>
            <a:lstStyle/>
            <a:p>
              <a:pPr algn="ctr"/>
              <a:r>
                <a:rPr lang="ru-RU" sz="1200" dirty="0"/>
                <a:t>Венера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B777648-1158-4E4A-9B30-1B784CDFD5FA}"/>
                </a:ext>
              </a:extLst>
            </p:cNvPr>
            <p:cNvSpPr txBox="1"/>
            <p:nvPr/>
          </p:nvSpPr>
          <p:spPr>
            <a:xfrm rot="20126091">
              <a:off x="1782623" y="2569746"/>
              <a:ext cx="712195" cy="78276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085202"/>
                </a:avLst>
              </a:prstTxWarp>
              <a:spAutoFit/>
            </a:bodyPr>
            <a:lstStyle/>
            <a:p>
              <a:pPr algn="ctr"/>
              <a:r>
                <a:rPr lang="ru-RU" sz="1200" dirty="0"/>
                <a:t>Меркурий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66DAD4-B920-4F23-8D25-DE2541E31008}"/>
                </a:ext>
              </a:extLst>
            </p:cNvPr>
            <p:cNvSpPr txBox="1"/>
            <p:nvPr/>
          </p:nvSpPr>
          <p:spPr>
            <a:xfrm>
              <a:off x="2262917" y="2675767"/>
              <a:ext cx="312735" cy="20811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1200" dirty="0"/>
                <a:t>Луна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21B630C-CDF9-4BF4-B85C-2A2443BFAFC5}"/>
                </a:ext>
              </a:extLst>
            </p:cNvPr>
            <p:cNvSpPr txBox="1"/>
            <p:nvPr/>
          </p:nvSpPr>
          <p:spPr>
            <a:xfrm>
              <a:off x="2171863" y="2946380"/>
              <a:ext cx="402520" cy="1563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1200" dirty="0"/>
                <a:t>Земля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2ACBA-5A81-4EB7-82E0-7425EE5A2F93}"/>
                </a:ext>
              </a:extLst>
            </p:cNvPr>
            <p:cNvSpPr txBox="1"/>
            <p:nvPr/>
          </p:nvSpPr>
          <p:spPr>
            <a:xfrm rot="1168468">
              <a:off x="848851" y="1708692"/>
              <a:ext cx="2564516" cy="2520313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Down">
                <a:avLst>
                  <a:gd name="adj" fmla="val 1811032"/>
                </a:avLst>
              </a:prstTxWarp>
              <a:spAutoFit/>
            </a:bodyPr>
            <a:lstStyle/>
            <a:p>
              <a:pPr algn="ctr"/>
              <a:r>
                <a:rPr lang="ru-RU" sz="1200" dirty="0"/>
                <a:t>Юпитер</a:t>
              </a:r>
            </a:p>
          </p:txBody>
        </p: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DC4DE29A-0B1E-4ECA-92B2-17F5BFB15471}"/>
                </a:ext>
              </a:extLst>
            </p:cNvPr>
            <p:cNvGrpSpPr/>
            <p:nvPr/>
          </p:nvGrpSpPr>
          <p:grpSpPr>
            <a:xfrm>
              <a:off x="404310" y="1200841"/>
              <a:ext cx="3453580" cy="3472278"/>
              <a:chOff x="4636208" y="1263866"/>
              <a:chExt cx="3453580" cy="3472278"/>
            </a:xfrm>
          </p:grpSpPr>
          <p:sp>
            <p:nvSpPr>
              <p:cNvPr id="38" name="Звезда: 7 точек 37">
                <a:extLst>
                  <a:ext uri="{FF2B5EF4-FFF2-40B4-BE49-F238E27FC236}">
                    <a16:creationId xmlns:a16="http://schemas.microsoft.com/office/drawing/2014/main" id="{F4F82879-67CA-4040-BDFD-4F01220DF361}"/>
                  </a:ext>
                </a:extLst>
              </p:cNvPr>
              <p:cNvSpPr/>
              <p:nvPr/>
            </p:nvSpPr>
            <p:spPr>
              <a:xfrm>
                <a:off x="5075853" y="410262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Звезда: 7 точек 54">
                <a:extLst>
                  <a:ext uri="{FF2B5EF4-FFF2-40B4-BE49-F238E27FC236}">
                    <a16:creationId xmlns:a16="http://schemas.microsoft.com/office/drawing/2014/main" id="{B3453B35-B94E-498F-B880-862919F0B7AD}"/>
                  </a:ext>
                </a:extLst>
              </p:cNvPr>
              <p:cNvSpPr/>
              <p:nvPr/>
            </p:nvSpPr>
            <p:spPr>
              <a:xfrm>
                <a:off x="4942382" y="393407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Звезда: 7 точек 55">
                <a:extLst>
                  <a:ext uri="{FF2B5EF4-FFF2-40B4-BE49-F238E27FC236}">
                    <a16:creationId xmlns:a16="http://schemas.microsoft.com/office/drawing/2014/main" id="{4AC58645-E682-44D4-BA2C-D6D6731E06E1}"/>
                  </a:ext>
                </a:extLst>
              </p:cNvPr>
              <p:cNvSpPr/>
              <p:nvPr/>
            </p:nvSpPr>
            <p:spPr>
              <a:xfrm>
                <a:off x="4826368" y="3733935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Звезда: 7 точек 56">
                <a:extLst>
                  <a:ext uri="{FF2B5EF4-FFF2-40B4-BE49-F238E27FC236}">
                    <a16:creationId xmlns:a16="http://schemas.microsoft.com/office/drawing/2014/main" id="{38E99E50-67DB-4AD8-9E62-883F40943AAD}"/>
                  </a:ext>
                </a:extLst>
              </p:cNvPr>
              <p:cNvSpPr/>
              <p:nvPr/>
            </p:nvSpPr>
            <p:spPr>
              <a:xfrm>
                <a:off x="4734048" y="3545637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Звезда: 7 точек 57">
                <a:extLst>
                  <a:ext uri="{FF2B5EF4-FFF2-40B4-BE49-F238E27FC236}">
                    <a16:creationId xmlns:a16="http://schemas.microsoft.com/office/drawing/2014/main" id="{35E9DE45-2224-48B6-B3A5-970CEA38A2A9}"/>
                  </a:ext>
                </a:extLst>
              </p:cNvPr>
              <p:cNvSpPr/>
              <p:nvPr/>
            </p:nvSpPr>
            <p:spPr>
              <a:xfrm>
                <a:off x="4672208" y="334463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Звезда: 7 точек 58">
                <a:extLst>
                  <a:ext uri="{FF2B5EF4-FFF2-40B4-BE49-F238E27FC236}">
                    <a16:creationId xmlns:a16="http://schemas.microsoft.com/office/drawing/2014/main" id="{5237F591-B9FF-441B-81E1-38573A548359}"/>
                  </a:ext>
                </a:extLst>
              </p:cNvPr>
              <p:cNvSpPr/>
              <p:nvPr/>
            </p:nvSpPr>
            <p:spPr>
              <a:xfrm>
                <a:off x="4636208" y="311715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Звезда: 7 точек 59">
                <a:extLst>
                  <a:ext uri="{FF2B5EF4-FFF2-40B4-BE49-F238E27FC236}">
                    <a16:creationId xmlns:a16="http://schemas.microsoft.com/office/drawing/2014/main" id="{9E8F7D57-3178-4304-ACAE-ACC4DBAEA283}"/>
                  </a:ext>
                </a:extLst>
              </p:cNvPr>
              <p:cNvSpPr/>
              <p:nvPr/>
            </p:nvSpPr>
            <p:spPr>
              <a:xfrm>
                <a:off x="4636208" y="288879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Звезда: 7 точек 60">
                <a:extLst>
                  <a:ext uri="{FF2B5EF4-FFF2-40B4-BE49-F238E27FC236}">
                    <a16:creationId xmlns:a16="http://schemas.microsoft.com/office/drawing/2014/main" id="{5C759A66-6C49-4AAE-9A45-A6F5FB22B33E}"/>
                  </a:ext>
                </a:extLst>
              </p:cNvPr>
              <p:cNvSpPr/>
              <p:nvPr/>
            </p:nvSpPr>
            <p:spPr>
              <a:xfrm>
                <a:off x="4653988" y="2671026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Звезда: 7 точек 61">
                <a:extLst>
                  <a:ext uri="{FF2B5EF4-FFF2-40B4-BE49-F238E27FC236}">
                    <a16:creationId xmlns:a16="http://schemas.microsoft.com/office/drawing/2014/main" id="{CE2A87C8-D3D7-4465-BDD5-7993FDACCAE2}"/>
                  </a:ext>
                </a:extLst>
              </p:cNvPr>
              <p:cNvSpPr/>
              <p:nvPr/>
            </p:nvSpPr>
            <p:spPr>
              <a:xfrm>
                <a:off x="4708208" y="245372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Звезда: 7 точек 62">
                <a:extLst>
                  <a:ext uri="{FF2B5EF4-FFF2-40B4-BE49-F238E27FC236}">
                    <a16:creationId xmlns:a16="http://schemas.microsoft.com/office/drawing/2014/main" id="{4BE10983-B595-4B18-AEBD-C42B57A0701A}"/>
                  </a:ext>
                </a:extLst>
              </p:cNvPr>
              <p:cNvSpPr/>
              <p:nvPr/>
            </p:nvSpPr>
            <p:spPr>
              <a:xfrm>
                <a:off x="4788021" y="225757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Звезда: 7 точек 63">
                <a:extLst>
                  <a:ext uri="{FF2B5EF4-FFF2-40B4-BE49-F238E27FC236}">
                    <a16:creationId xmlns:a16="http://schemas.microsoft.com/office/drawing/2014/main" id="{F4D393D2-4ABB-4B73-A743-1EE747A6F8D0}"/>
                  </a:ext>
                </a:extLst>
              </p:cNvPr>
              <p:cNvSpPr/>
              <p:nvPr/>
            </p:nvSpPr>
            <p:spPr>
              <a:xfrm>
                <a:off x="4903430" y="2041495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Звезда: 7 точек 64">
                <a:extLst>
                  <a:ext uri="{FF2B5EF4-FFF2-40B4-BE49-F238E27FC236}">
                    <a16:creationId xmlns:a16="http://schemas.microsoft.com/office/drawing/2014/main" id="{E75EA01B-8AD4-476F-A1F5-2AE775DF0140}"/>
                  </a:ext>
                </a:extLst>
              </p:cNvPr>
              <p:cNvSpPr/>
              <p:nvPr/>
            </p:nvSpPr>
            <p:spPr>
              <a:xfrm>
                <a:off x="5024183" y="186473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Звезда: 7 точек 65">
                <a:extLst>
                  <a:ext uri="{FF2B5EF4-FFF2-40B4-BE49-F238E27FC236}">
                    <a16:creationId xmlns:a16="http://schemas.microsoft.com/office/drawing/2014/main" id="{232EB113-95AC-4166-AE52-25BA5620819F}"/>
                  </a:ext>
                </a:extLst>
              </p:cNvPr>
              <p:cNvSpPr/>
              <p:nvPr/>
            </p:nvSpPr>
            <p:spPr>
              <a:xfrm>
                <a:off x="5184203" y="172225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Звезда: 7 точек 66">
                <a:extLst>
                  <a:ext uri="{FF2B5EF4-FFF2-40B4-BE49-F238E27FC236}">
                    <a16:creationId xmlns:a16="http://schemas.microsoft.com/office/drawing/2014/main" id="{048F35DD-DD94-459B-9C31-7DF97130A9DB}"/>
                  </a:ext>
                </a:extLst>
              </p:cNvPr>
              <p:cNvSpPr/>
              <p:nvPr/>
            </p:nvSpPr>
            <p:spPr>
              <a:xfrm>
                <a:off x="5351843" y="157777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Звезда: 7 точек 67">
                <a:extLst>
                  <a:ext uri="{FF2B5EF4-FFF2-40B4-BE49-F238E27FC236}">
                    <a16:creationId xmlns:a16="http://schemas.microsoft.com/office/drawing/2014/main" id="{FD2DCFB9-B6DC-43F4-86F8-9EEBC8096DAE}"/>
                  </a:ext>
                </a:extLst>
              </p:cNvPr>
              <p:cNvSpPr/>
              <p:nvPr/>
            </p:nvSpPr>
            <p:spPr>
              <a:xfrm>
                <a:off x="5549963" y="1460707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Звезда: 7 точек 68">
                <a:extLst>
                  <a:ext uri="{FF2B5EF4-FFF2-40B4-BE49-F238E27FC236}">
                    <a16:creationId xmlns:a16="http://schemas.microsoft.com/office/drawing/2014/main" id="{92D03247-093A-4D84-9739-F856A8227D7A}"/>
                  </a:ext>
                </a:extLst>
              </p:cNvPr>
              <p:cNvSpPr/>
              <p:nvPr/>
            </p:nvSpPr>
            <p:spPr>
              <a:xfrm>
                <a:off x="5748083" y="136980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Звезда: 7 точек 69">
                <a:extLst>
                  <a:ext uri="{FF2B5EF4-FFF2-40B4-BE49-F238E27FC236}">
                    <a16:creationId xmlns:a16="http://schemas.microsoft.com/office/drawing/2014/main" id="{9E3AAB9E-C740-48BC-A198-2EEE53B3E9DF}"/>
                  </a:ext>
                </a:extLst>
              </p:cNvPr>
              <p:cNvSpPr/>
              <p:nvPr/>
            </p:nvSpPr>
            <p:spPr>
              <a:xfrm>
                <a:off x="5961443" y="130669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Звезда: 7 точек 70">
                <a:extLst>
                  <a:ext uri="{FF2B5EF4-FFF2-40B4-BE49-F238E27FC236}">
                    <a16:creationId xmlns:a16="http://schemas.microsoft.com/office/drawing/2014/main" id="{86E98E89-C43F-4540-878E-2688C8D91966}"/>
                  </a:ext>
                </a:extLst>
              </p:cNvPr>
              <p:cNvSpPr/>
              <p:nvPr/>
            </p:nvSpPr>
            <p:spPr>
              <a:xfrm>
                <a:off x="6190546" y="1273147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Звезда: 7 точек 71">
                <a:extLst>
                  <a:ext uri="{FF2B5EF4-FFF2-40B4-BE49-F238E27FC236}">
                    <a16:creationId xmlns:a16="http://schemas.microsoft.com/office/drawing/2014/main" id="{AE17380E-E52E-4DDC-B4FA-E64919342292}"/>
                  </a:ext>
                </a:extLst>
              </p:cNvPr>
              <p:cNvSpPr/>
              <p:nvPr/>
            </p:nvSpPr>
            <p:spPr>
              <a:xfrm>
                <a:off x="6391184" y="1263866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Звезда: 7 точек 72">
                <a:extLst>
                  <a:ext uri="{FF2B5EF4-FFF2-40B4-BE49-F238E27FC236}">
                    <a16:creationId xmlns:a16="http://schemas.microsoft.com/office/drawing/2014/main" id="{1DD49ADC-06D9-4A04-8517-4AE4D61C959D}"/>
                  </a:ext>
                </a:extLst>
              </p:cNvPr>
              <p:cNvSpPr/>
              <p:nvPr/>
            </p:nvSpPr>
            <p:spPr>
              <a:xfrm>
                <a:off x="6607334" y="128764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Звезда: 7 точек 73">
                <a:extLst>
                  <a:ext uri="{FF2B5EF4-FFF2-40B4-BE49-F238E27FC236}">
                    <a16:creationId xmlns:a16="http://schemas.microsoft.com/office/drawing/2014/main" id="{295D8635-FADC-4CDA-A325-4CA0BC78701D}"/>
                  </a:ext>
                </a:extLst>
              </p:cNvPr>
              <p:cNvSpPr/>
              <p:nvPr/>
            </p:nvSpPr>
            <p:spPr>
              <a:xfrm>
                <a:off x="6823484" y="133845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Звезда: 7 точек 74">
                <a:extLst>
                  <a:ext uri="{FF2B5EF4-FFF2-40B4-BE49-F238E27FC236}">
                    <a16:creationId xmlns:a16="http://schemas.microsoft.com/office/drawing/2014/main" id="{6F5F6F40-9635-4D9C-B932-76C69C719E70}"/>
                  </a:ext>
                </a:extLst>
              </p:cNvPr>
              <p:cNvSpPr/>
              <p:nvPr/>
            </p:nvSpPr>
            <p:spPr>
              <a:xfrm>
                <a:off x="7041446" y="1419627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Звезда: 7 точек 75">
                <a:extLst>
                  <a:ext uri="{FF2B5EF4-FFF2-40B4-BE49-F238E27FC236}">
                    <a16:creationId xmlns:a16="http://schemas.microsoft.com/office/drawing/2014/main" id="{905F33F3-2D21-4092-9890-3532DEC41A45}"/>
                  </a:ext>
                </a:extLst>
              </p:cNvPr>
              <p:cNvSpPr/>
              <p:nvPr/>
            </p:nvSpPr>
            <p:spPr>
              <a:xfrm>
                <a:off x="7239566" y="152771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Звезда: 7 точек 76">
                <a:extLst>
                  <a:ext uri="{FF2B5EF4-FFF2-40B4-BE49-F238E27FC236}">
                    <a16:creationId xmlns:a16="http://schemas.microsoft.com/office/drawing/2014/main" id="{07F6608C-6B3C-4F6E-8F5A-409496CEAC74}"/>
                  </a:ext>
                </a:extLst>
              </p:cNvPr>
              <p:cNvSpPr/>
              <p:nvPr/>
            </p:nvSpPr>
            <p:spPr>
              <a:xfrm>
                <a:off x="7412286" y="1657142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Звезда: 7 точек 77">
                <a:extLst>
                  <a:ext uri="{FF2B5EF4-FFF2-40B4-BE49-F238E27FC236}">
                    <a16:creationId xmlns:a16="http://schemas.microsoft.com/office/drawing/2014/main" id="{B6BB3E22-A3EF-4A4E-93F2-2C740D949F0F}"/>
                  </a:ext>
                </a:extLst>
              </p:cNvPr>
              <p:cNvSpPr/>
              <p:nvPr/>
            </p:nvSpPr>
            <p:spPr>
              <a:xfrm>
                <a:off x="7572306" y="180289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Звезда: 7 точек 78">
                <a:extLst>
                  <a:ext uri="{FF2B5EF4-FFF2-40B4-BE49-F238E27FC236}">
                    <a16:creationId xmlns:a16="http://schemas.microsoft.com/office/drawing/2014/main" id="{05E917B5-7114-4D15-B183-B59DD8B94B8E}"/>
                  </a:ext>
                </a:extLst>
              </p:cNvPr>
              <p:cNvSpPr/>
              <p:nvPr/>
            </p:nvSpPr>
            <p:spPr>
              <a:xfrm>
                <a:off x="7714546" y="197710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Звезда: 7 точек 79">
                <a:extLst>
                  <a:ext uri="{FF2B5EF4-FFF2-40B4-BE49-F238E27FC236}">
                    <a16:creationId xmlns:a16="http://schemas.microsoft.com/office/drawing/2014/main" id="{B3EB6D65-9B50-4C2B-A54F-C1540B3DD239}"/>
                  </a:ext>
                </a:extLst>
              </p:cNvPr>
              <p:cNvSpPr/>
              <p:nvPr/>
            </p:nvSpPr>
            <p:spPr>
              <a:xfrm>
                <a:off x="7830915" y="217575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Звезда: 7 точек 80">
                <a:extLst>
                  <a:ext uri="{FF2B5EF4-FFF2-40B4-BE49-F238E27FC236}">
                    <a16:creationId xmlns:a16="http://schemas.microsoft.com/office/drawing/2014/main" id="{0C83DC6A-60A8-4D99-8876-EFDD90EC26B6}"/>
                  </a:ext>
                </a:extLst>
              </p:cNvPr>
              <p:cNvSpPr/>
              <p:nvPr/>
            </p:nvSpPr>
            <p:spPr>
              <a:xfrm>
                <a:off x="7917408" y="237829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Звезда: 7 точек 81">
                <a:extLst>
                  <a:ext uri="{FF2B5EF4-FFF2-40B4-BE49-F238E27FC236}">
                    <a16:creationId xmlns:a16="http://schemas.microsoft.com/office/drawing/2014/main" id="{CFB40B4B-8ED0-45B3-9BC9-44A7DADF4BE7}"/>
                  </a:ext>
                </a:extLst>
              </p:cNvPr>
              <p:cNvSpPr/>
              <p:nvPr/>
            </p:nvSpPr>
            <p:spPr>
              <a:xfrm>
                <a:off x="7981788" y="2588962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Звезда: 7 точек 82">
                <a:extLst>
                  <a:ext uri="{FF2B5EF4-FFF2-40B4-BE49-F238E27FC236}">
                    <a16:creationId xmlns:a16="http://schemas.microsoft.com/office/drawing/2014/main" id="{2BAF0797-B11F-47A4-B86F-725DDCA506AB}"/>
                  </a:ext>
                </a:extLst>
              </p:cNvPr>
              <p:cNvSpPr/>
              <p:nvPr/>
            </p:nvSpPr>
            <p:spPr>
              <a:xfrm>
                <a:off x="8011296" y="279963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Звезда: 7 точек 83">
                <a:extLst>
                  <a:ext uri="{FF2B5EF4-FFF2-40B4-BE49-F238E27FC236}">
                    <a16:creationId xmlns:a16="http://schemas.microsoft.com/office/drawing/2014/main" id="{5ED1A59C-87C8-45C4-8FA5-352410020DDE}"/>
                  </a:ext>
                </a:extLst>
              </p:cNvPr>
              <p:cNvSpPr/>
              <p:nvPr/>
            </p:nvSpPr>
            <p:spPr>
              <a:xfrm>
                <a:off x="8017788" y="301823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Звезда: 7 точек 84">
                <a:extLst>
                  <a:ext uri="{FF2B5EF4-FFF2-40B4-BE49-F238E27FC236}">
                    <a16:creationId xmlns:a16="http://schemas.microsoft.com/office/drawing/2014/main" id="{A99D874A-5E9C-4E94-BC98-D1CEEAEA2046}"/>
                  </a:ext>
                </a:extLst>
              </p:cNvPr>
              <p:cNvSpPr/>
              <p:nvPr/>
            </p:nvSpPr>
            <p:spPr>
              <a:xfrm>
                <a:off x="7999568" y="324191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Звезда: 7 точек 85">
                <a:extLst>
                  <a:ext uri="{FF2B5EF4-FFF2-40B4-BE49-F238E27FC236}">
                    <a16:creationId xmlns:a16="http://schemas.microsoft.com/office/drawing/2014/main" id="{3DD64124-8972-4CD6-9992-34F7DE444789}"/>
                  </a:ext>
                </a:extLst>
              </p:cNvPr>
              <p:cNvSpPr/>
              <p:nvPr/>
            </p:nvSpPr>
            <p:spPr>
              <a:xfrm>
                <a:off x="7945788" y="346026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Звезда: 7 точек 86">
                <a:extLst>
                  <a:ext uri="{FF2B5EF4-FFF2-40B4-BE49-F238E27FC236}">
                    <a16:creationId xmlns:a16="http://schemas.microsoft.com/office/drawing/2014/main" id="{D0739BEC-D80E-47AB-ABCD-6C9DD159B435}"/>
                  </a:ext>
                </a:extLst>
              </p:cNvPr>
              <p:cNvSpPr/>
              <p:nvPr/>
            </p:nvSpPr>
            <p:spPr>
              <a:xfrm>
                <a:off x="7873788" y="3672095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Звезда: 7 точек 87">
                <a:extLst>
                  <a:ext uri="{FF2B5EF4-FFF2-40B4-BE49-F238E27FC236}">
                    <a16:creationId xmlns:a16="http://schemas.microsoft.com/office/drawing/2014/main" id="{17E50F16-3311-4A90-BB8A-5C13AACB20CD}"/>
                  </a:ext>
                </a:extLst>
              </p:cNvPr>
              <p:cNvSpPr/>
              <p:nvPr/>
            </p:nvSpPr>
            <p:spPr>
              <a:xfrm>
                <a:off x="7754783" y="387985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Звезда: 7 точек 88">
                <a:extLst>
                  <a:ext uri="{FF2B5EF4-FFF2-40B4-BE49-F238E27FC236}">
                    <a16:creationId xmlns:a16="http://schemas.microsoft.com/office/drawing/2014/main" id="{E5DEF4C4-7C06-4B73-B2B3-240E98D7A076}"/>
                  </a:ext>
                </a:extLst>
              </p:cNvPr>
              <p:cNvSpPr/>
              <p:nvPr/>
            </p:nvSpPr>
            <p:spPr>
              <a:xfrm>
                <a:off x="7632386" y="404586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Звезда: 7 точек 89">
                <a:extLst>
                  <a:ext uri="{FF2B5EF4-FFF2-40B4-BE49-F238E27FC236}">
                    <a16:creationId xmlns:a16="http://schemas.microsoft.com/office/drawing/2014/main" id="{5AB35E10-E6DA-4837-8F71-209F5A402492}"/>
                  </a:ext>
                </a:extLst>
              </p:cNvPr>
              <p:cNvSpPr/>
              <p:nvPr/>
            </p:nvSpPr>
            <p:spPr>
              <a:xfrm>
                <a:off x="7472629" y="4213846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Звезда: 7 точек 90">
                <a:extLst>
                  <a:ext uri="{FF2B5EF4-FFF2-40B4-BE49-F238E27FC236}">
                    <a16:creationId xmlns:a16="http://schemas.microsoft.com/office/drawing/2014/main" id="{71BAAA35-EF45-45C0-82B1-305CF1A4E3EF}"/>
                  </a:ext>
                </a:extLst>
              </p:cNvPr>
              <p:cNvSpPr/>
              <p:nvPr/>
            </p:nvSpPr>
            <p:spPr>
              <a:xfrm>
                <a:off x="7307529" y="434558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Звезда: 7 точек 91">
                <a:extLst>
                  <a:ext uri="{FF2B5EF4-FFF2-40B4-BE49-F238E27FC236}">
                    <a16:creationId xmlns:a16="http://schemas.microsoft.com/office/drawing/2014/main" id="{BD05EE69-FB3B-4B07-BEDB-83B763ECA13D}"/>
                  </a:ext>
                </a:extLst>
              </p:cNvPr>
              <p:cNvSpPr/>
              <p:nvPr/>
            </p:nvSpPr>
            <p:spPr>
              <a:xfrm>
                <a:off x="7115986" y="446750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Звезда: 7 точек 92">
                <a:extLst>
                  <a:ext uri="{FF2B5EF4-FFF2-40B4-BE49-F238E27FC236}">
                    <a16:creationId xmlns:a16="http://schemas.microsoft.com/office/drawing/2014/main" id="{4773C717-2518-4E66-8626-0AF3F07FE5BE}"/>
                  </a:ext>
                </a:extLst>
              </p:cNvPr>
              <p:cNvSpPr/>
              <p:nvPr/>
            </p:nvSpPr>
            <p:spPr>
              <a:xfrm>
                <a:off x="6916106" y="455829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Звезда: 7 точек 93">
                <a:extLst>
                  <a:ext uri="{FF2B5EF4-FFF2-40B4-BE49-F238E27FC236}">
                    <a16:creationId xmlns:a16="http://schemas.microsoft.com/office/drawing/2014/main" id="{67F7C82F-3D47-462A-A460-E43D57EBF962}"/>
                  </a:ext>
                </a:extLst>
              </p:cNvPr>
              <p:cNvSpPr/>
              <p:nvPr/>
            </p:nvSpPr>
            <p:spPr>
              <a:xfrm>
                <a:off x="6697666" y="462021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Звезда: 7 точек 94">
                <a:extLst>
                  <a:ext uri="{FF2B5EF4-FFF2-40B4-BE49-F238E27FC236}">
                    <a16:creationId xmlns:a16="http://schemas.microsoft.com/office/drawing/2014/main" id="{0E1E0601-AA8F-4068-8CEB-173128113B8C}"/>
                  </a:ext>
                </a:extLst>
              </p:cNvPr>
              <p:cNvSpPr/>
              <p:nvPr/>
            </p:nvSpPr>
            <p:spPr>
              <a:xfrm>
                <a:off x="6463184" y="465621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Звезда: 7 точек 95">
                <a:extLst>
                  <a:ext uri="{FF2B5EF4-FFF2-40B4-BE49-F238E27FC236}">
                    <a16:creationId xmlns:a16="http://schemas.microsoft.com/office/drawing/2014/main" id="{6FE1AE20-DBAD-4F70-AA21-2C06EC229171}"/>
                  </a:ext>
                </a:extLst>
              </p:cNvPr>
              <p:cNvSpPr/>
              <p:nvPr/>
            </p:nvSpPr>
            <p:spPr>
              <a:xfrm>
                <a:off x="5247086" y="427104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Звезда: 7 точек 96">
                <a:extLst>
                  <a:ext uri="{FF2B5EF4-FFF2-40B4-BE49-F238E27FC236}">
                    <a16:creationId xmlns:a16="http://schemas.microsoft.com/office/drawing/2014/main" id="{A73A5900-E99D-42BC-B2D4-471442143770}"/>
                  </a:ext>
                </a:extLst>
              </p:cNvPr>
              <p:cNvSpPr/>
              <p:nvPr/>
            </p:nvSpPr>
            <p:spPr>
              <a:xfrm>
                <a:off x="5423843" y="4404497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Звезда: 7 точек 97">
                <a:extLst>
                  <a:ext uri="{FF2B5EF4-FFF2-40B4-BE49-F238E27FC236}">
                    <a16:creationId xmlns:a16="http://schemas.microsoft.com/office/drawing/2014/main" id="{5BEA0AA6-CDCA-47C0-A1B0-71793E331971}"/>
                  </a:ext>
                </a:extLst>
              </p:cNvPr>
              <p:cNvSpPr/>
              <p:nvPr/>
            </p:nvSpPr>
            <p:spPr>
              <a:xfrm>
                <a:off x="6252386" y="466414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Звезда: 7 точек 98">
                <a:extLst>
                  <a:ext uri="{FF2B5EF4-FFF2-40B4-BE49-F238E27FC236}">
                    <a16:creationId xmlns:a16="http://schemas.microsoft.com/office/drawing/2014/main" id="{4A32D8D1-6006-4B30-BA08-C66633284E62}"/>
                  </a:ext>
                </a:extLst>
              </p:cNvPr>
              <p:cNvSpPr/>
              <p:nvPr/>
            </p:nvSpPr>
            <p:spPr>
              <a:xfrm>
                <a:off x="6041588" y="464045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Звезда: 7 точек 99">
                <a:extLst>
                  <a:ext uri="{FF2B5EF4-FFF2-40B4-BE49-F238E27FC236}">
                    <a16:creationId xmlns:a16="http://schemas.microsoft.com/office/drawing/2014/main" id="{8EDFD69F-C78F-44E5-ABD2-DECF44138E99}"/>
                  </a:ext>
                </a:extLst>
              </p:cNvPr>
              <p:cNvSpPr/>
              <p:nvPr/>
            </p:nvSpPr>
            <p:spPr>
              <a:xfrm>
                <a:off x="5830790" y="458440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Звезда: 7 точек 100">
                <a:extLst>
                  <a:ext uri="{FF2B5EF4-FFF2-40B4-BE49-F238E27FC236}">
                    <a16:creationId xmlns:a16="http://schemas.microsoft.com/office/drawing/2014/main" id="{B1C9DF65-1778-4FBF-BC78-401AE818D374}"/>
                  </a:ext>
                </a:extLst>
              </p:cNvPr>
              <p:cNvSpPr/>
              <p:nvPr/>
            </p:nvSpPr>
            <p:spPr>
              <a:xfrm>
                <a:off x="5621963" y="451240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2" name="Овал 101">
            <a:extLst>
              <a:ext uri="{FF2B5EF4-FFF2-40B4-BE49-F238E27FC236}">
                <a16:creationId xmlns:a16="http://schemas.microsoft.com/office/drawing/2014/main" id="{4B0CAB25-E090-4545-A9DC-79BAC04ED17A}"/>
              </a:ext>
            </a:extLst>
          </p:cNvPr>
          <p:cNvSpPr/>
          <p:nvPr/>
        </p:nvSpPr>
        <p:spPr>
          <a:xfrm>
            <a:off x="4640084" y="1827307"/>
            <a:ext cx="2412000" cy="241200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B59F2E6B-F6D1-414F-B1FF-B189E602A89F}"/>
              </a:ext>
            </a:extLst>
          </p:cNvPr>
          <p:cNvSpPr/>
          <p:nvPr/>
        </p:nvSpPr>
        <p:spPr>
          <a:xfrm>
            <a:off x="6530339" y="2353576"/>
            <a:ext cx="972000" cy="97200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7B990638-8C1D-44ED-BDB3-88C3BF1567AE}"/>
              </a:ext>
            </a:extLst>
          </p:cNvPr>
          <p:cNvSpPr/>
          <p:nvPr/>
        </p:nvSpPr>
        <p:spPr>
          <a:xfrm>
            <a:off x="7175152" y="2438964"/>
            <a:ext cx="648000" cy="64800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C6DD31BF-DD1A-48D3-8050-2FEE6E65B60E}"/>
              </a:ext>
            </a:extLst>
          </p:cNvPr>
          <p:cNvSpPr/>
          <p:nvPr/>
        </p:nvSpPr>
        <p:spPr>
          <a:xfrm>
            <a:off x="7625407" y="2525937"/>
            <a:ext cx="360000" cy="36000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F3CB4333-5CDB-4704-ADC2-35ED333DBC18}"/>
              </a:ext>
            </a:extLst>
          </p:cNvPr>
          <p:cNvSpPr/>
          <p:nvPr/>
        </p:nvSpPr>
        <p:spPr>
          <a:xfrm>
            <a:off x="5713108" y="2918550"/>
            <a:ext cx="252000" cy="252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3C89323E-9345-4ACC-8C1A-F82146680C57}"/>
              </a:ext>
            </a:extLst>
          </p:cNvPr>
          <p:cNvSpPr/>
          <p:nvPr/>
        </p:nvSpPr>
        <p:spPr>
          <a:xfrm>
            <a:off x="7927755" y="2628605"/>
            <a:ext cx="108000" cy="108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Дуга 107">
            <a:extLst>
              <a:ext uri="{FF2B5EF4-FFF2-40B4-BE49-F238E27FC236}">
                <a16:creationId xmlns:a16="http://schemas.microsoft.com/office/drawing/2014/main" id="{6FE040E8-8DDE-4374-8927-50A1D2A6D964}"/>
              </a:ext>
            </a:extLst>
          </p:cNvPr>
          <p:cNvSpPr/>
          <p:nvPr/>
        </p:nvSpPr>
        <p:spPr>
          <a:xfrm>
            <a:off x="4633108" y="1827307"/>
            <a:ext cx="2412000" cy="2412000"/>
          </a:xfrm>
          <a:prstGeom prst="arc">
            <a:avLst>
              <a:gd name="adj1" fmla="val 20419677"/>
              <a:gd name="adj2" fmla="val 20439641"/>
            </a:avLst>
          </a:prstGeom>
          <a:ln w="19050">
            <a:solidFill>
              <a:schemeClr val="tx2">
                <a:lumMod val="75000"/>
              </a:schemeClr>
            </a:solidFill>
            <a:head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Дуга 109">
            <a:extLst>
              <a:ext uri="{FF2B5EF4-FFF2-40B4-BE49-F238E27FC236}">
                <a16:creationId xmlns:a16="http://schemas.microsoft.com/office/drawing/2014/main" id="{2F9FADDF-C705-4D99-8CC6-DD2E1D1FBF3E}"/>
              </a:ext>
            </a:extLst>
          </p:cNvPr>
          <p:cNvSpPr/>
          <p:nvPr/>
        </p:nvSpPr>
        <p:spPr>
          <a:xfrm rot="3768523">
            <a:off x="6537959" y="2357537"/>
            <a:ext cx="972000" cy="972000"/>
          </a:xfrm>
          <a:prstGeom prst="arc">
            <a:avLst>
              <a:gd name="adj1" fmla="val 16216321"/>
              <a:gd name="adj2" fmla="val 16289167"/>
            </a:avLst>
          </a:prstGeom>
          <a:ln w="19050">
            <a:solidFill>
              <a:schemeClr val="tx2">
                <a:lumMod val="7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Дуга 110">
            <a:extLst>
              <a:ext uri="{FF2B5EF4-FFF2-40B4-BE49-F238E27FC236}">
                <a16:creationId xmlns:a16="http://schemas.microsoft.com/office/drawing/2014/main" id="{F4F2DC53-2829-4EA0-9893-BA6EC209D9C7}"/>
              </a:ext>
            </a:extLst>
          </p:cNvPr>
          <p:cNvSpPr/>
          <p:nvPr/>
        </p:nvSpPr>
        <p:spPr>
          <a:xfrm rot="4293189">
            <a:off x="7178339" y="2448605"/>
            <a:ext cx="648000" cy="648000"/>
          </a:xfrm>
          <a:prstGeom prst="arc">
            <a:avLst>
              <a:gd name="adj1" fmla="val 15387495"/>
              <a:gd name="adj2" fmla="val 15768567"/>
            </a:avLst>
          </a:prstGeom>
          <a:ln w="19050">
            <a:solidFill>
              <a:schemeClr val="tx2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Дуга 111">
            <a:extLst>
              <a:ext uri="{FF2B5EF4-FFF2-40B4-BE49-F238E27FC236}">
                <a16:creationId xmlns:a16="http://schemas.microsoft.com/office/drawing/2014/main" id="{8603F920-5206-4B76-B127-DF3C51B8EAF2}"/>
              </a:ext>
            </a:extLst>
          </p:cNvPr>
          <p:cNvSpPr/>
          <p:nvPr/>
        </p:nvSpPr>
        <p:spPr>
          <a:xfrm>
            <a:off x="7628457" y="2523254"/>
            <a:ext cx="360000" cy="360000"/>
          </a:xfrm>
          <a:prstGeom prst="arc">
            <a:avLst>
              <a:gd name="adj1" fmla="val 17190379"/>
              <a:gd name="adj2" fmla="val 18668520"/>
            </a:avLst>
          </a:prstGeom>
          <a:ln w="19050">
            <a:solidFill>
              <a:schemeClr val="tx2">
                <a:lumMod val="7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E834974-A25D-4AAE-9EF3-5E06BD6E3F8F}"/>
              </a:ext>
            </a:extLst>
          </p:cNvPr>
          <p:cNvSpPr txBox="1"/>
          <p:nvPr/>
        </p:nvSpPr>
        <p:spPr>
          <a:xfrm>
            <a:off x="7918019" y="2666648"/>
            <a:ext cx="903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Планета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FCE1DD3-AF6C-49B9-BED2-82E4C18A2517}"/>
              </a:ext>
            </a:extLst>
          </p:cNvPr>
          <p:cNvSpPr txBox="1"/>
          <p:nvPr/>
        </p:nvSpPr>
        <p:spPr>
          <a:xfrm>
            <a:off x="6736167" y="2003772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Эпициклы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6B25358-ED08-477A-87BA-C952A96BE7EB}"/>
              </a:ext>
            </a:extLst>
          </p:cNvPr>
          <p:cNvSpPr txBox="1"/>
          <p:nvPr/>
        </p:nvSpPr>
        <p:spPr>
          <a:xfrm>
            <a:off x="5282069" y="1440774"/>
            <a:ext cx="1047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Деферент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1058718-E3EE-4446-B7DD-4692E65D8100}"/>
              </a:ext>
            </a:extLst>
          </p:cNvPr>
          <p:cNvSpPr txBox="1"/>
          <p:nvPr/>
        </p:nvSpPr>
        <p:spPr>
          <a:xfrm>
            <a:off x="5480287" y="3194497"/>
            <a:ext cx="725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Земля</a:t>
            </a:r>
          </a:p>
        </p:txBody>
      </p:sp>
    </p:spTree>
    <p:extLst>
      <p:ext uri="{BB962C8B-B14F-4D97-AF65-F5344CB8AC3E}">
        <p14:creationId xmlns:p14="http://schemas.microsoft.com/office/powerpoint/2010/main" val="291864245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61381"/>
            <a:ext cx="8229600" cy="453890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Аристотелевская система гомоцентрических сфер – красива, но непрактична.</a:t>
            </a:r>
          </a:p>
          <a:p>
            <a:pPr marL="0" indent="0" algn="ct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600" dirty="0" err="1">
                <a:latin typeface="Bahnschrift Light Condensed" panose="020B0502040204020203" pitchFamily="34" charset="0"/>
              </a:rPr>
              <a:t>Птолемеевская</a:t>
            </a:r>
            <a:r>
              <a:rPr lang="ru-RU" sz="3600" dirty="0">
                <a:latin typeface="Bahnschrift Light Condensed" panose="020B0502040204020203" pitchFamily="34" charset="0"/>
              </a:rPr>
              <a:t> система эпициклов – наоборот, практична, но некрасива.</a:t>
            </a:r>
          </a:p>
        </p:txBody>
      </p:sp>
    </p:spTree>
    <p:extLst>
      <p:ext uri="{BB962C8B-B14F-4D97-AF65-F5344CB8AC3E}">
        <p14:creationId xmlns:p14="http://schemas.microsoft.com/office/powerpoint/2010/main" val="3983462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936" y="3703169"/>
            <a:ext cx="2622430" cy="85158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000" dirty="0"/>
              <a:t>Клавдий Птолемей</a:t>
            </a:r>
            <a:r>
              <a:rPr lang="en-US" sz="2000" dirty="0"/>
              <a:t> </a:t>
            </a:r>
            <a:br>
              <a:rPr lang="ru-RU" sz="2000" dirty="0"/>
            </a:br>
            <a:r>
              <a:rPr lang="ru-RU" sz="2000" dirty="0"/>
              <a:t>(</a:t>
            </a:r>
            <a:r>
              <a:rPr lang="ru-RU" sz="2000" dirty="0" err="1"/>
              <a:t>ок</a:t>
            </a:r>
            <a:r>
              <a:rPr lang="ru-RU" sz="2000" dirty="0"/>
              <a:t>. 100 — </a:t>
            </a:r>
            <a:r>
              <a:rPr lang="ru-RU" sz="2000" dirty="0" err="1"/>
              <a:t>ок</a:t>
            </a:r>
            <a:r>
              <a:rPr lang="ru-RU" sz="2000" dirty="0"/>
              <a:t>. 170)</a:t>
            </a:r>
            <a:endParaRPr lang="ru-RU" sz="2000" b="1" dirty="0"/>
          </a:p>
        </p:txBody>
      </p:sp>
      <p:pic>
        <p:nvPicPr>
          <p:cNvPr id="1026" name="Picture 2" descr="Ptolemy 16centu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078" y="877180"/>
            <a:ext cx="2399641" cy="2582015"/>
          </a:xfrm>
          <a:prstGeom prst="roundRect">
            <a:avLst>
              <a:gd name="adj" fmla="val 11730"/>
            </a:avLst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0F4065-372D-4CBE-9F20-699032928A25}"/>
              </a:ext>
            </a:extLst>
          </p:cNvPr>
          <p:cNvSpPr txBox="1"/>
          <p:nvPr/>
        </p:nvSpPr>
        <p:spPr>
          <a:xfrm>
            <a:off x="3398808" y="638355"/>
            <a:ext cx="544326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2400" dirty="0">
                <a:latin typeface="Bahnschrift Light Condensed" panose="020B0502040204020203" pitchFamily="34" charset="0"/>
              </a:rPr>
              <a:t>«Теперь в качестве общего положения мы должны принять, что </a:t>
            </a:r>
            <a:r>
              <a:rPr lang="ru-RU" sz="2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небо имеет сферическую форму </a:t>
            </a:r>
            <a:r>
              <a:rPr lang="ru-RU" sz="2400" dirty="0">
                <a:latin typeface="Bahnschrift Light Condensed" panose="020B0502040204020203" pitchFamily="34" charset="0"/>
              </a:rPr>
              <a:t>и движется подобно сфере, затем, что </a:t>
            </a:r>
            <a:r>
              <a:rPr lang="ru-RU" sz="2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Земля имеет также вид сферы</a:t>
            </a:r>
            <a:r>
              <a:rPr lang="ru-RU" sz="2400" dirty="0">
                <a:latin typeface="Bahnschrift Light Condensed" panose="020B0502040204020203" pitchFamily="34" charset="0"/>
              </a:rPr>
              <a:t>, если ее рассматривать по всей совокупности ее частей. По своему положению она расположена </a:t>
            </a:r>
            <a:r>
              <a:rPr lang="ru-RU" sz="2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 середине неба</a:t>
            </a:r>
            <a:r>
              <a:rPr lang="ru-RU" sz="2400" dirty="0">
                <a:latin typeface="Bahnschrift Light Condensed" panose="020B0502040204020203" pitchFamily="34" charset="0"/>
              </a:rPr>
              <a:t>, являясь как бы его центром. По величине же и расстоянию относительно  сферы неподвижных звезд она является как бы точкой и </a:t>
            </a:r>
            <a:r>
              <a:rPr lang="ru-RU" sz="2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имеет никакого движения</a:t>
            </a:r>
            <a:r>
              <a:rPr lang="ru-RU" sz="2400" dirty="0">
                <a:latin typeface="Bahnschrift Light Condensed" panose="020B0502040204020203" pitchFamily="34" charset="0"/>
              </a:rPr>
              <a:t>, изменяющего место».</a:t>
            </a:r>
          </a:p>
          <a:p>
            <a:pPr algn="r">
              <a:spcBef>
                <a:spcPts val="2400"/>
              </a:spcBef>
            </a:pPr>
            <a:r>
              <a:rPr lang="ru-RU" sz="2000" dirty="0"/>
              <a:t>«Великое математическое построение по астрономии»</a:t>
            </a:r>
            <a:r>
              <a:rPr lang="en-US" sz="2000" dirty="0"/>
              <a:t> (</a:t>
            </a:r>
            <a:r>
              <a:rPr lang="ru-RU" sz="2000" dirty="0"/>
              <a:t>Ἡ </a:t>
            </a:r>
            <a:r>
              <a:rPr lang="ru-RU" sz="2000" dirty="0" err="1"/>
              <a:t>μεγίστη</a:t>
            </a:r>
            <a:r>
              <a:rPr lang="ru-RU" sz="2000" dirty="0"/>
              <a:t> </a:t>
            </a:r>
            <a:r>
              <a:rPr lang="ru-RU" sz="2000" dirty="0" err="1"/>
              <a:t>σύντ</a:t>
            </a:r>
            <a:r>
              <a:rPr lang="ru-RU" sz="2000" dirty="0"/>
              <a:t>αξις, «Мэгистэ», «Альмагест»)</a:t>
            </a:r>
          </a:p>
        </p:txBody>
      </p:sp>
    </p:spTree>
    <p:extLst>
      <p:ext uri="{BB962C8B-B14F-4D97-AF65-F5344CB8AC3E}">
        <p14:creationId xmlns:p14="http://schemas.microsoft.com/office/powerpoint/2010/main" val="255143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29500" y="5869232"/>
            <a:ext cx="4445046" cy="7683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>
                <a:ea typeface="Open Sans" panose="020B0606030504020204" pitchFamily="34" charset="0"/>
                <a:cs typeface="Open Sans" panose="020B0606030504020204" pitchFamily="34" charset="0"/>
              </a:rPr>
              <a:t>Система Коперника</a:t>
            </a: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562358AD-1ED0-437C-B207-E2A73DEB1B87}"/>
              </a:ext>
            </a:extLst>
          </p:cNvPr>
          <p:cNvGrpSpPr/>
          <p:nvPr/>
        </p:nvGrpSpPr>
        <p:grpSpPr>
          <a:xfrm>
            <a:off x="1991894" y="618703"/>
            <a:ext cx="5184000" cy="5039700"/>
            <a:chOff x="1991894" y="618703"/>
            <a:chExt cx="5184000" cy="503970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A7A8B801-1F65-42BC-A6D1-E97AA91EA630}"/>
                </a:ext>
              </a:extLst>
            </p:cNvPr>
            <p:cNvSpPr/>
            <p:nvPr/>
          </p:nvSpPr>
          <p:spPr>
            <a:xfrm>
              <a:off x="2260695" y="796148"/>
              <a:ext cx="4825108" cy="4825103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BE4DC1A4-E5F4-4EFC-9FA1-5B8CB4D55CA2}"/>
                </a:ext>
              </a:extLst>
            </p:cNvPr>
            <p:cNvSpPr/>
            <p:nvPr/>
          </p:nvSpPr>
          <p:spPr>
            <a:xfrm>
              <a:off x="2460080" y="995533"/>
              <a:ext cx="4426338" cy="4426334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875BF7F4-6420-4044-B2E6-0AB6CF1320F6}"/>
                </a:ext>
              </a:extLst>
            </p:cNvPr>
            <p:cNvSpPr/>
            <p:nvPr/>
          </p:nvSpPr>
          <p:spPr>
            <a:xfrm>
              <a:off x="2719118" y="1254733"/>
              <a:ext cx="3908262" cy="3907934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6DAD1AB3-7FB7-4ED1-A523-AA510E56BD75}"/>
                </a:ext>
              </a:extLst>
            </p:cNvPr>
            <p:cNvSpPr/>
            <p:nvPr/>
          </p:nvSpPr>
          <p:spPr>
            <a:xfrm>
              <a:off x="3098111" y="1633120"/>
              <a:ext cx="3150277" cy="3151160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28432D22-4678-4E12-9691-46FB8DA91D38}"/>
                </a:ext>
              </a:extLst>
            </p:cNvPr>
            <p:cNvSpPr/>
            <p:nvPr/>
          </p:nvSpPr>
          <p:spPr>
            <a:xfrm>
              <a:off x="3457003" y="1992435"/>
              <a:ext cx="2432492" cy="2432530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11D8792-0F91-4FBE-A7B6-83907639F3D5}"/>
                </a:ext>
              </a:extLst>
            </p:cNvPr>
            <p:cNvSpPr/>
            <p:nvPr/>
          </p:nvSpPr>
          <p:spPr>
            <a:xfrm>
              <a:off x="3935526" y="2470978"/>
              <a:ext cx="1475446" cy="1475445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FC62609A-248A-4C86-85C0-3CB0C8F4C581}"/>
                </a:ext>
              </a:extLst>
            </p:cNvPr>
            <p:cNvSpPr/>
            <p:nvPr/>
          </p:nvSpPr>
          <p:spPr>
            <a:xfrm>
              <a:off x="4134911" y="2665511"/>
              <a:ext cx="1076677" cy="1076676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Солнце 1">
              <a:extLst>
                <a:ext uri="{FF2B5EF4-FFF2-40B4-BE49-F238E27FC236}">
                  <a16:creationId xmlns:a16="http://schemas.microsoft.com/office/drawing/2014/main" id="{C430E8C5-B487-47D1-AEF1-B12DD6E3ECC0}"/>
                </a:ext>
              </a:extLst>
            </p:cNvPr>
            <p:cNvSpPr/>
            <p:nvPr/>
          </p:nvSpPr>
          <p:spPr>
            <a:xfrm>
              <a:off x="4374172" y="2904773"/>
              <a:ext cx="598154" cy="598153"/>
            </a:xfrm>
            <a:prstGeom prst="sun">
              <a:avLst/>
            </a:prstGeom>
            <a:solidFill>
              <a:schemeClr val="accent4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AE200427-3B59-4783-9C1E-22887C294AFA}"/>
                </a:ext>
              </a:extLst>
            </p:cNvPr>
            <p:cNvGrpSpPr/>
            <p:nvPr/>
          </p:nvGrpSpPr>
          <p:grpSpPr>
            <a:xfrm>
              <a:off x="4583893" y="916089"/>
              <a:ext cx="159508" cy="159508"/>
              <a:chOff x="6063824" y="1193999"/>
              <a:chExt cx="180000" cy="180000"/>
            </a:xfrm>
          </p:grpSpPr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B74FFF33-D95E-4461-B8A6-76007598616C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Часть круга 11">
                <a:extLst>
                  <a:ext uri="{FF2B5EF4-FFF2-40B4-BE49-F238E27FC236}">
                    <a16:creationId xmlns:a16="http://schemas.microsoft.com/office/drawing/2014/main" id="{4A42414B-EC5D-409F-8D1A-32B8BD60F201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pie">
                <a:avLst>
                  <a:gd name="adj1" fmla="val 10855136"/>
                  <a:gd name="adj2" fmla="val 21557436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BB6253C1-DBE3-478A-BD6E-CD45CD63F613}"/>
                </a:ext>
              </a:extLst>
            </p:cNvPr>
            <p:cNvGrpSpPr/>
            <p:nvPr/>
          </p:nvGrpSpPr>
          <p:grpSpPr>
            <a:xfrm>
              <a:off x="4583893" y="1175712"/>
              <a:ext cx="159508" cy="159508"/>
              <a:chOff x="6063824" y="1193999"/>
              <a:chExt cx="180000" cy="180000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4996421D-851D-4D12-9C3E-7D99CF25B595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Часть круга 16">
                <a:extLst>
                  <a:ext uri="{FF2B5EF4-FFF2-40B4-BE49-F238E27FC236}">
                    <a16:creationId xmlns:a16="http://schemas.microsoft.com/office/drawing/2014/main" id="{FD1B1798-1BD4-4859-91A2-2BA141332B3B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pie">
                <a:avLst>
                  <a:gd name="adj1" fmla="val 10855136"/>
                  <a:gd name="adj2" fmla="val 21557436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BD615422-6E04-4BAA-BBDF-7079368A3231}"/>
                </a:ext>
              </a:extLst>
            </p:cNvPr>
            <p:cNvGrpSpPr/>
            <p:nvPr/>
          </p:nvGrpSpPr>
          <p:grpSpPr>
            <a:xfrm>
              <a:off x="4583893" y="1561021"/>
              <a:ext cx="159508" cy="159508"/>
              <a:chOff x="6063824" y="1193999"/>
              <a:chExt cx="180000" cy="180000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203FDFE4-C635-482A-B91F-36E19F57DC1E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Часть круга 19">
                <a:extLst>
                  <a:ext uri="{FF2B5EF4-FFF2-40B4-BE49-F238E27FC236}">
                    <a16:creationId xmlns:a16="http://schemas.microsoft.com/office/drawing/2014/main" id="{792C68FE-B182-4CB1-AFA1-B53528D70265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pie">
                <a:avLst>
                  <a:gd name="adj1" fmla="val 10855136"/>
                  <a:gd name="adj2" fmla="val 21557436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FDE94B72-F894-4C1E-B6D9-8286AB883FB6}"/>
                </a:ext>
              </a:extLst>
            </p:cNvPr>
            <p:cNvGrpSpPr/>
            <p:nvPr/>
          </p:nvGrpSpPr>
          <p:grpSpPr>
            <a:xfrm>
              <a:off x="4594229" y="2397297"/>
              <a:ext cx="159508" cy="159508"/>
              <a:chOff x="6063824" y="1193999"/>
              <a:chExt cx="180000" cy="180000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F31BD440-6998-4ADD-A67A-1DFF5A9633F7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Часть круга 22">
                <a:extLst>
                  <a:ext uri="{FF2B5EF4-FFF2-40B4-BE49-F238E27FC236}">
                    <a16:creationId xmlns:a16="http://schemas.microsoft.com/office/drawing/2014/main" id="{3376C78E-2F7B-4349-9BDE-716E65C5F6C5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pie">
                <a:avLst>
                  <a:gd name="adj1" fmla="val 10855136"/>
                  <a:gd name="adj2" fmla="val 21557436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01A76E8F-91F0-4A4B-9C5A-CA26AA65ABBE}"/>
                </a:ext>
              </a:extLst>
            </p:cNvPr>
            <p:cNvGrpSpPr/>
            <p:nvPr/>
          </p:nvGrpSpPr>
          <p:grpSpPr>
            <a:xfrm>
              <a:off x="4594229" y="2588601"/>
              <a:ext cx="159508" cy="159508"/>
              <a:chOff x="6063824" y="1193999"/>
              <a:chExt cx="180000" cy="180000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0B832B74-A096-4B8D-91AD-2F0DF2A658C9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Часть круга 25">
                <a:extLst>
                  <a:ext uri="{FF2B5EF4-FFF2-40B4-BE49-F238E27FC236}">
                    <a16:creationId xmlns:a16="http://schemas.microsoft.com/office/drawing/2014/main" id="{66A0C698-9C90-4B8A-8259-E3CECEE37560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pie">
                <a:avLst>
                  <a:gd name="adj1" fmla="val 10855136"/>
                  <a:gd name="adj2" fmla="val 21557436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5EC3382-76D7-43BC-B5FE-A796581294F0}"/>
                </a:ext>
              </a:extLst>
            </p:cNvPr>
            <p:cNvGrpSpPr/>
            <p:nvPr/>
          </p:nvGrpSpPr>
          <p:grpSpPr>
            <a:xfrm rot="5400000">
              <a:off x="5806631" y="3111344"/>
              <a:ext cx="159508" cy="159508"/>
              <a:chOff x="6063824" y="1193999"/>
              <a:chExt cx="180000" cy="180000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94F9652C-D135-48CE-905E-E3DA03CF6BD8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Часть круга 28">
                <a:extLst>
                  <a:ext uri="{FF2B5EF4-FFF2-40B4-BE49-F238E27FC236}">
                    <a16:creationId xmlns:a16="http://schemas.microsoft.com/office/drawing/2014/main" id="{01D0A98E-5797-4F80-B1FC-D9BE2A169FD6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pie">
                <a:avLst>
                  <a:gd name="adj1" fmla="val 10855136"/>
                  <a:gd name="adj2" fmla="val 21557436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A5CADA07-89DB-4677-9E98-15A7D4D7A7CB}"/>
                </a:ext>
              </a:extLst>
            </p:cNvPr>
            <p:cNvGrpSpPr/>
            <p:nvPr/>
          </p:nvGrpSpPr>
          <p:grpSpPr>
            <a:xfrm rot="1464583">
              <a:off x="5974019" y="2872816"/>
              <a:ext cx="119631" cy="119631"/>
              <a:chOff x="6063824" y="1193999"/>
              <a:chExt cx="180000" cy="18000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64A0956-FA68-4FB1-8F56-019B67D634C4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ellipse">
                <a:avLst/>
              </a:prstGeom>
              <a:noFill/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Часть круга 31">
                <a:extLst>
                  <a:ext uri="{FF2B5EF4-FFF2-40B4-BE49-F238E27FC236}">
                    <a16:creationId xmlns:a16="http://schemas.microsoft.com/office/drawing/2014/main" id="{42EFC53D-F252-4E73-B3A0-9FAFE18DBCC8}"/>
                  </a:ext>
                </a:extLst>
              </p:cNvPr>
              <p:cNvSpPr/>
              <p:nvPr/>
            </p:nvSpPr>
            <p:spPr>
              <a:xfrm>
                <a:off x="6063824" y="1193999"/>
                <a:ext cx="180000" cy="180000"/>
              </a:xfrm>
              <a:prstGeom prst="pie">
                <a:avLst>
                  <a:gd name="adj1" fmla="val 10855136"/>
                  <a:gd name="adj2" fmla="val 21557436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5CCA67C3-C3C4-4BA1-9BB8-AAA5A76747DF}"/>
                </a:ext>
              </a:extLst>
            </p:cNvPr>
            <p:cNvSpPr/>
            <p:nvPr/>
          </p:nvSpPr>
          <p:spPr>
            <a:xfrm>
              <a:off x="5567370" y="2884834"/>
              <a:ext cx="638031" cy="638030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4F0F5754-29DF-4E45-BAE5-90960063DA82}"/>
                </a:ext>
              </a:extLst>
            </p:cNvPr>
            <p:cNvGrpSpPr/>
            <p:nvPr/>
          </p:nvGrpSpPr>
          <p:grpSpPr>
            <a:xfrm>
              <a:off x="2207006" y="737203"/>
              <a:ext cx="4921200" cy="4921200"/>
              <a:chOff x="4636208" y="1263866"/>
              <a:chExt cx="3453580" cy="3472278"/>
            </a:xfrm>
          </p:grpSpPr>
          <p:sp>
            <p:nvSpPr>
              <p:cNvPr id="35" name="Звезда: 7 точек 34">
                <a:extLst>
                  <a:ext uri="{FF2B5EF4-FFF2-40B4-BE49-F238E27FC236}">
                    <a16:creationId xmlns:a16="http://schemas.microsoft.com/office/drawing/2014/main" id="{AF819429-B9CF-4B9D-8435-FD6D4F6D2EE7}"/>
                  </a:ext>
                </a:extLst>
              </p:cNvPr>
              <p:cNvSpPr/>
              <p:nvPr/>
            </p:nvSpPr>
            <p:spPr>
              <a:xfrm>
                <a:off x="5075853" y="410262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Звезда: 7 точек 35">
                <a:extLst>
                  <a:ext uri="{FF2B5EF4-FFF2-40B4-BE49-F238E27FC236}">
                    <a16:creationId xmlns:a16="http://schemas.microsoft.com/office/drawing/2014/main" id="{C7918122-0244-4FE6-9A0B-225EDA6BED15}"/>
                  </a:ext>
                </a:extLst>
              </p:cNvPr>
              <p:cNvSpPr/>
              <p:nvPr/>
            </p:nvSpPr>
            <p:spPr>
              <a:xfrm>
                <a:off x="4942382" y="393407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Звезда: 7 точек 36">
                <a:extLst>
                  <a:ext uri="{FF2B5EF4-FFF2-40B4-BE49-F238E27FC236}">
                    <a16:creationId xmlns:a16="http://schemas.microsoft.com/office/drawing/2014/main" id="{7B9E5871-60A2-435E-9FEA-A223B14B9B6A}"/>
                  </a:ext>
                </a:extLst>
              </p:cNvPr>
              <p:cNvSpPr/>
              <p:nvPr/>
            </p:nvSpPr>
            <p:spPr>
              <a:xfrm>
                <a:off x="4826368" y="3733935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Звезда: 7 точек 37">
                <a:extLst>
                  <a:ext uri="{FF2B5EF4-FFF2-40B4-BE49-F238E27FC236}">
                    <a16:creationId xmlns:a16="http://schemas.microsoft.com/office/drawing/2014/main" id="{364ABA40-716B-47E4-B04F-F2EF4810AE5A}"/>
                  </a:ext>
                </a:extLst>
              </p:cNvPr>
              <p:cNvSpPr/>
              <p:nvPr/>
            </p:nvSpPr>
            <p:spPr>
              <a:xfrm>
                <a:off x="4734048" y="3545637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Звезда: 7 точек 38">
                <a:extLst>
                  <a:ext uri="{FF2B5EF4-FFF2-40B4-BE49-F238E27FC236}">
                    <a16:creationId xmlns:a16="http://schemas.microsoft.com/office/drawing/2014/main" id="{9FF1222A-DF5E-4AFF-A379-231FF47624D3}"/>
                  </a:ext>
                </a:extLst>
              </p:cNvPr>
              <p:cNvSpPr/>
              <p:nvPr/>
            </p:nvSpPr>
            <p:spPr>
              <a:xfrm>
                <a:off x="4672208" y="334463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Звезда: 7 точек 39">
                <a:extLst>
                  <a:ext uri="{FF2B5EF4-FFF2-40B4-BE49-F238E27FC236}">
                    <a16:creationId xmlns:a16="http://schemas.microsoft.com/office/drawing/2014/main" id="{657B859F-F6B7-485E-A238-40A99DC17748}"/>
                  </a:ext>
                </a:extLst>
              </p:cNvPr>
              <p:cNvSpPr/>
              <p:nvPr/>
            </p:nvSpPr>
            <p:spPr>
              <a:xfrm>
                <a:off x="4636208" y="311715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Звезда: 7 точек 40">
                <a:extLst>
                  <a:ext uri="{FF2B5EF4-FFF2-40B4-BE49-F238E27FC236}">
                    <a16:creationId xmlns:a16="http://schemas.microsoft.com/office/drawing/2014/main" id="{1274FA5B-75B2-402F-B02F-F605BF1D2174}"/>
                  </a:ext>
                </a:extLst>
              </p:cNvPr>
              <p:cNvSpPr/>
              <p:nvPr/>
            </p:nvSpPr>
            <p:spPr>
              <a:xfrm>
                <a:off x="4636208" y="288879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Звезда: 7 точек 41">
                <a:extLst>
                  <a:ext uri="{FF2B5EF4-FFF2-40B4-BE49-F238E27FC236}">
                    <a16:creationId xmlns:a16="http://schemas.microsoft.com/office/drawing/2014/main" id="{0F3A912F-D92D-4034-A7A2-E857CA480C31}"/>
                  </a:ext>
                </a:extLst>
              </p:cNvPr>
              <p:cNvSpPr/>
              <p:nvPr/>
            </p:nvSpPr>
            <p:spPr>
              <a:xfrm>
                <a:off x="4653988" y="2671026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Звезда: 7 точек 42">
                <a:extLst>
                  <a:ext uri="{FF2B5EF4-FFF2-40B4-BE49-F238E27FC236}">
                    <a16:creationId xmlns:a16="http://schemas.microsoft.com/office/drawing/2014/main" id="{34B85056-7C9E-4F73-B60C-B2797E6E72A4}"/>
                  </a:ext>
                </a:extLst>
              </p:cNvPr>
              <p:cNvSpPr/>
              <p:nvPr/>
            </p:nvSpPr>
            <p:spPr>
              <a:xfrm>
                <a:off x="4708208" y="245372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Звезда: 7 точек 43">
                <a:extLst>
                  <a:ext uri="{FF2B5EF4-FFF2-40B4-BE49-F238E27FC236}">
                    <a16:creationId xmlns:a16="http://schemas.microsoft.com/office/drawing/2014/main" id="{CC533DE2-389D-4CFF-8EF6-5FE6E1A29F10}"/>
                  </a:ext>
                </a:extLst>
              </p:cNvPr>
              <p:cNvSpPr/>
              <p:nvPr/>
            </p:nvSpPr>
            <p:spPr>
              <a:xfrm>
                <a:off x="4788021" y="225757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Звезда: 7 точек 44">
                <a:extLst>
                  <a:ext uri="{FF2B5EF4-FFF2-40B4-BE49-F238E27FC236}">
                    <a16:creationId xmlns:a16="http://schemas.microsoft.com/office/drawing/2014/main" id="{4831108B-C8B4-4D06-8F30-4A0229D797F5}"/>
                  </a:ext>
                </a:extLst>
              </p:cNvPr>
              <p:cNvSpPr/>
              <p:nvPr/>
            </p:nvSpPr>
            <p:spPr>
              <a:xfrm>
                <a:off x="4903430" y="2041495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Звезда: 7 точек 45">
                <a:extLst>
                  <a:ext uri="{FF2B5EF4-FFF2-40B4-BE49-F238E27FC236}">
                    <a16:creationId xmlns:a16="http://schemas.microsoft.com/office/drawing/2014/main" id="{F83D8045-FDAA-45C6-9BEF-0C1807C139B9}"/>
                  </a:ext>
                </a:extLst>
              </p:cNvPr>
              <p:cNvSpPr/>
              <p:nvPr/>
            </p:nvSpPr>
            <p:spPr>
              <a:xfrm>
                <a:off x="5024183" y="186473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Звезда: 7 точек 46">
                <a:extLst>
                  <a:ext uri="{FF2B5EF4-FFF2-40B4-BE49-F238E27FC236}">
                    <a16:creationId xmlns:a16="http://schemas.microsoft.com/office/drawing/2014/main" id="{5D4AA7F6-E5D3-4C3A-A669-4A1857A8E765}"/>
                  </a:ext>
                </a:extLst>
              </p:cNvPr>
              <p:cNvSpPr/>
              <p:nvPr/>
            </p:nvSpPr>
            <p:spPr>
              <a:xfrm>
                <a:off x="5184203" y="172225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Звезда: 7 точек 47">
                <a:extLst>
                  <a:ext uri="{FF2B5EF4-FFF2-40B4-BE49-F238E27FC236}">
                    <a16:creationId xmlns:a16="http://schemas.microsoft.com/office/drawing/2014/main" id="{B6563B25-0CD4-4FC7-B202-30D7D7C705B6}"/>
                  </a:ext>
                </a:extLst>
              </p:cNvPr>
              <p:cNvSpPr/>
              <p:nvPr/>
            </p:nvSpPr>
            <p:spPr>
              <a:xfrm>
                <a:off x="5351843" y="157777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Звезда: 7 точек 48">
                <a:extLst>
                  <a:ext uri="{FF2B5EF4-FFF2-40B4-BE49-F238E27FC236}">
                    <a16:creationId xmlns:a16="http://schemas.microsoft.com/office/drawing/2014/main" id="{FD4323D8-3236-4EA8-B6C7-E9F5A58EC1E2}"/>
                  </a:ext>
                </a:extLst>
              </p:cNvPr>
              <p:cNvSpPr/>
              <p:nvPr/>
            </p:nvSpPr>
            <p:spPr>
              <a:xfrm>
                <a:off x="5549963" y="1460707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Звезда: 7 точек 49">
                <a:extLst>
                  <a:ext uri="{FF2B5EF4-FFF2-40B4-BE49-F238E27FC236}">
                    <a16:creationId xmlns:a16="http://schemas.microsoft.com/office/drawing/2014/main" id="{07D708D9-6607-4566-A1CE-21023BB5C9D7}"/>
                  </a:ext>
                </a:extLst>
              </p:cNvPr>
              <p:cNvSpPr/>
              <p:nvPr/>
            </p:nvSpPr>
            <p:spPr>
              <a:xfrm>
                <a:off x="5748083" y="136980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Звезда: 7 точек 50">
                <a:extLst>
                  <a:ext uri="{FF2B5EF4-FFF2-40B4-BE49-F238E27FC236}">
                    <a16:creationId xmlns:a16="http://schemas.microsoft.com/office/drawing/2014/main" id="{F773E3BC-BCE6-4FB3-BFEC-0E4DD936E508}"/>
                  </a:ext>
                </a:extLst>
              </p:cNvPr>
              <p:cNvSpPr/>
              <p:nvPr/>
            </p:nvSpPr>
            <p:spPr>
              <a:xfrm>
                <a:off x="5961443" y="130669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Звезда: 7 точек 51">
                <a:extLst>
                  <a:ext uri="{FF2B5EF4-FFF2-40B4-BE49-F238E27FC236}">
                    <a16:creationId xmlns:a16="http://schemas.microsoft.com/office/drawing/2014/main" id="{C4F9D3D2-66F0-4682-A542-B304C45AA545}"/>
                  </a:ext>
                </a:extLst>
              </p:cNvPr>
              <p:cNvSpPr/>
              <p:nvPr/>
            </p:nvSpPr>
            <p:spPr>
              <a:xfrm>
                <a:off x="6190546" y="1273147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Звезда: 7 точек 52">
                <a:extLst>
                  <a:ext uri="{FF2B5EF4-FFF2-40B4-BE49-F238E27FC236}">
                    <a16:creationId xmlns:a16="http://schemas.microsoft.com/office/drawing/2014/main" id="{43BE9797-271E-40D9-ACAD-A7CFF66AA65E}"/>
                  </a:ext>
                </a:extLst>
              </p:cNvPr>
              <p:cNvSpPr/>
              <p:nvPr/>
            </p:nvSpPr>
            <p:spPr>
              <a:xfrm>
                <a:off x="6391184" y="1263866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Звезда: 7 точек 53">
                <a:extLst>
                  <a:ext uri="{FF2B5EF4-FFF2-40B4-BE49-F238E27FC236}">
                    <a16:creationId xmlns:a16="http://schemas.microsoft.com/office/drawing/2014/main" id="{A830D7E0-5570-4206-8EC9-41067540482D}"/>
                  </a:ext>
                </a:extLst>
              </p:cNvPr>
              <p:cNvSpPr/>
              <p:nvPr/>
            </p:nvSpPr>
            <p:spPr>
              <a:xfrm>
                <a:off x="6607334" y="128764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Звезда: 7 точек 54">
                <a:extLst>
                  <a:ext uri="{FF2B5EF4-FFF2-40B4-BE49-F238E27FC236}">
                    <a16:creationId xmlns:a16="http://schemas.microsoft.com/office/drawing/2014/main" id="{5C71CDED-9BA4-45A0-9314-3C4FCB8C8D1D}"/>
                  </a:ext>
                </a:extLst>
              </p:cNvPr>
              <p:cNvSpPr/>
              <p:nvPr/>
            </p:nvSpPr>
            <p:spPr>
              <a:xfrm>
                <a:off x="6823484" y="133845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Звезда: 7 точек 55">
                <a:extLst>
                  <a:ext uri="{FF2B5EF4-FFF2-40B4-BE49-F238E27FC236}">
                    <a16:creationId xmlns:a16="http://schemas.microsoft.com/office/drawing/2014/main" id="{319F870E-CAAE-4B14-B810-ABF81B3F2193}"/>
                  </a:ext>
                </a:extLst>
              </p:cNvPr>
              <p:cNvSpPr/>
              <p:nvPr/>
            </p:nvSpPr>
            <p:spPr>
              <a:xfrm>
                <a:off x="7041446" y="1419627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Звезда: 7 точек 56">
                <a:extLst>
                  <a:ext uri="{FF2B5EF4-FFF2-40B4-BE49-F238E27FC236}">
                    <a16:creationId xmlns:a16="http://schemas.microsoft.com/office/drawing/2014/main" id="{B4BEAC21-A4F0-4E4D-94B8-B112B899D43B}"/>
                  </a:ext>
                </a:extLst>
              </p:cNvPr>
              <p:cNvSpPr/>
              <p:nvPr/>
            </p:nvSpPr>
            <p:spPr>
              <a:xfrm>
                <a:off x="7239566" y="152771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Звезда: 7 точек 57">
                <a:extLst>
                  <a:ext uri="{FF2B5EF4-FFF2-40B4-BE49-F238E27FC236}">
                    <a16:creationId xmlns:a16="http://schemas.microsoft.com/office/drawing/2014/main" id="{2FBCA453-02B2-4CD0-81DE-47A12EA34215}"/>
                  </a:ext>
                </a:extLst>
              </p:cNvPr>
              <p:cNvSpPr/>
              <p:nvPr/>
            </p:nvSpPr>
            <p:spPr>
              <a:xfrm>
                <a:off x="7412286" y="1657142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Звезда: 7 точек 58">
                <a:extLst>
                  <a:ext uri="{FF2B5EF4-FFF2-40B4-BE49-F238E27FC236}">
                    <a16:creationId xmlns:a16="http://schemas.microsoft.com/office/drawing/2014/main" id="{B78970EA-D99F-4F36-BFAD-A67E94E47CC7}"/>
                  </a:ext>
                </a:extLst>
              </p:cNvPr>
              <p:cNvSpPr/>
              <p:nvPr/>
            </p:nvSpPr>
            <p:spPr>
              <a:xfrm>
                <a:off x="7572306" y="180289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Звезда: 7 точек 59">
                <a:extLst>
                  <a:ext uri="{FF2B5EF4-FFF2-40B4-BE49-F238E27FC236}">
                    <a16:creationId xmlns:a16="http://schemas.microsoft.com/office/drawing/2014/main" id="{0F989943-90F8-4C04-9466-D03A5A22C5BC}"/>
                  </a:ext>
                </a:extLst>
              </p:cNvPr>
              <p:cNvSpPr/>
              <p:nvPr/>
            </p:nvSpPr>
            <p:spPr>
              <a:xfrm>
                <a:off x="7714546" y="1977109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Звезда: 7 точек 60">
                <a:extLst>
                  <a:ext uri="{FF2B5EF4-FFF2-40B4-BE49-F238E27FC236}">
                    <a16:creationId xmlns:a16="http://schemas.microsoft.com/office/drawing/2014/main" id="{6A5EBA5A-5BC5-456A-9963-E9FE4A27CB23}"/>
                  </a:ext>
                </a:extLst>
              </p:cNvPr>
              <p:cNvSpPr/>
              <p:nvPr/>
            </p:nvSpPr>
            <p:spPr>
              <a:xfrm>
                <a:off x="7830915" y="217575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Звезда: 7 точек 61">
                <a:extLst>
                  <a:ext uri="{FF2B5EF4-FFF2-40B4-BE49-F238E27FC236}">
                    <a16:creationId xmlns:a16="http://schemas.microsoft.com/office/drawing/2014/main" id="{4EE32904-3672-47CB-BD9A-FCDDD6378861}"/>
                  </a:ext>
                </a:extLst>
              </p:cNvPr>
              <p:cNvSpPr/>
              <p:nvPr/>
            </p:nvSpPr>
            <p:spPr>
              <a:xfrm>
                <a:off x="7917408" y="237829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Звезда: 7 точек 62">
                <a:extLst>
                  <a:ext uri="{FF2B5EF4-FFF2-40B4-BE49-F238E27FC236}">
                    <a16:creationId xmlns:a16="http://schemas.microsoft.com/office/drawing/2014/main" id="{6440B20E-9E26-440C-AE33-9E9E482C36D4}"/>
                  </a:ext>
                </a:extLst>
              </p:cNvPr>
              <p:cNvSpPr/>
              <p:nvPr/>
            </p:nvSpPr>
            <p:spPr>
              <a:xfrm>
                <a:off x="7981788" y="2588962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Звезда: 7 точек 63">
                <a:extLst>
                  <a:ext uri="{FF2B5EF4-FFF2-40B4-BE49-F238E27FC236}">
                    <a16:creationId xmlns:a16="http://schemas.microsoft.com/office/drawing/2014/main" id="{6E9BB49D-C965-47DC-AAAD-846E2D37826C}"/>
                  </a:ext>
                </a:extLst>
              </p:cNvPr>
              <p:cNvSpPr/>
              <p:nvPr/>
            </p:nvSpPr>
            <p:spPr>
              <a:xfrm>
                <a:off x="8011296" y="279963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Звезда: 7 точек 64">
                <a:extLst>
                  <a:ext uri="{FF2B5EF4-FFF2-40B4-BE49-F238E27FC236}">
                    <a16:creationId xmlns:a16="http://schemas.microsoft.com/office/drawing/2014/main" id="{678CC000-DB71-43EF-A132-D3E6D8CCC308}"/>
                  </a:ext>
                </a:extLst>
              </p:cNvPr>
              <p:cNvSpPr/>
              <p:nvPr/>
            </p:nvSpPr>
            <p:spPr>
              <a:xfrm>
                <a:off x="8017788" y="301823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Звезда: 7 точек 65">
                <a:extLst>
                  <a:ext uri="{FF2B5EF4-FFF2-40B4-BE49-F238E27FC236}">
                    <a16:creationId xmlns:a16="http://schemas.microsoft.com/office/drawing/2014/main" id="{D9F078E7-1383-4FFA-A3D3-3F3B23A49A8A}"/>
                  </a:ext>
                </a:extLst>
              </p:cNvPr>
              <p:cNvSpPr/>
              <p:nvPr/>
            </p:nvSpPr>
            <p:spPr>
              <a:xfrm>
                <a:off x="7999568" y="324191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Звезда: 7 точек 66">
                <a:extLst>
                  <a:ext uri="{FF2B5EF4-FFF2-40B4-BE49-F238E27FC236}">
                    <a16:creationId xmlns:a16="http://schemas.microsoft.com/office/drawing/2014/main" id="{A0798D19-F2A5-4464-82B0-70385C43FA6E}"/>
                  </a:ext>
                </a:extLst>
              </p:cNvPr>
              <p:cNvSpPr/>
              <p:nvPr/>
            </p:nvSpPr>
            <p:spPr>
              <a:xfrm>
                <a:off x="7945788" y="346026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Звезда: 7 точек 67">
                <a:extLst>
                  <a:ext uri="{FF2B5EF4-FFF2-40B4-BE49-F238E27FC236}">
                    <a16:creationId xmlns:a16="http://schemas.microsoft.com/office/drawing/2014/main" id="{42C4A99E-5E0C-4228-AA16-415E6AD64059}"/>
                  </a:ext>
                </a:extLst>
              </p:cNvPr>
              <p:cNvSpPr/>
              <p:nvPr/>
            </p:nvSpPr>
            <p:spPr>
              <a:xfrm>
                <a:off x="7873788" y="3672095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Звезда: 7 точек 68">
                <a:extLst>
                  <a:ext uri="{FF2B5EF4-FFF2-40B4-BE49-F238E27FC236}">
                    <a16:creationId xmlns:a16="http://schemas.microsoft.com/office/drawing/2014/main" id="{14837637-5570-4A44-A6B8-38FA6BF3BBA1}"/>
                  </a:ext>
                </a:extLst>
              </p:cNvPr>
              <p:cNvSpPr/>
              <p:nvPr/>
            </p:nvSpPr>
            <p:spPr>
              <a:xfrm>
                <a:off x="7754783" y="387985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Звезда: 7 точек 69">
                <a:extLst>
                  <a:ext uri="{FF2B5EF4-FFF2-40B4-BE49-F238E27FC236}">
                    <a16:creationId xmlns:a16="http://schemas.microsoft.com/office/drawing/2014/main" id="{2695DA53-6FEA-4EAC-BAEC-405C80DD1222}"/>
                  </a:ext>
                </a:extLst>
              </p:cNvPr>
              <p:cNvSpPr/>
              <p:nvPr/>
            </p:nvSpPr>
            <p:spPr>
              <a:xfrm>
                <a:off x="7632386" y="404586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Звезда: 7 точек 70">
                <a:extLst>
                  <a:ext uri="{FF2B5EF4-FFF2-40B4-BE49-F238E27FC236}">
                    <a16:creationId xmlns:a16="http://schemas.microsoft.com/office/drawing/2014/main" id="{51624FC3-6FAE-4CC5-9982-F52DB2DAC76E}"/>
                  </a:ext>
                </a:extLst>
              </p:cNvPr>
              <p:cNvSpPr/>
              <p:nvPr/>
            </p:nvSpPr>
            <p:spPr>
              <a:xfrm>
                <a:off x="7472629" y="4213846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Звезда: 7 точек 71">
                <a:extLst>
                  <a:ext uri="{FF2B5EF4-FFF2-40B4-BE49-F238E27FC236}">
                    <a16:creationId xmlns:a16="http://schemas.microsoft.com/office/drawing/2014/main" id="{585F4DC7-176D-4CF9-BA64-CE48F69577D7}"/>
                  </a:ext>
                </a:extLst>
              </p:cNvPr>
              <p:cNvSpPr/>
              <p:nvPr/>
            </p:nvSpPr>
            <p:spPr>
              <a:xfrm>
                <a:off x="7307529" y="434558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Звезда: 7 точек 72">
                <a:extLst>
                  <a:ext uri="{FF2B5EF4-FFF2-40B4-BE49-F238E27FC236}">
                    <a16:creationId xmlns:a16="http://schemas.microsoft.com/office/drawing/2014/main" id="{F5A7A883-59F4-4985-8F3C-B3F82EA8D080}"/>
                  </a:ext>
                </a:extLst>
              </p:cNvPr>
              <p:cNvSpPr/>
              <p:nvPr/>
            </p:nvSpPr>
            <p:spPr>
              <a:xfrm>
                <a:off x="7115986" y="446750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Звезда: 7 точек 73">
                <a:extLst>
                  <a:ext uri="{FF2B5EF4-FFF2-40B4-BE49-F238E27FC236}">
                    <a16:creationId xmlns:a16="http://schemas.microsoft.com/office/drawing/2014/main" id="{B7170222-02BC-4027-A3A5-889432A58BDE}"/>
                  </a:ext>
                </a:extLst>
              </p:cNvPr>
              <p:cNvSpPr/>
              <p:nvPr/>
            </p:nvSpPr>
            <p:spPr>
              <a:xfrm>
                <a:off x="6916106" y="455829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Звезда: 7 точек 74">
                <a:extLst>
                  <a:ext uri="{FF2B5EF4-FFF2-40B4-BE49-F238E27FC236}">
                    <a16:creationId xmlns:a16="http://schemas.microsoft.com/office/drawing/2014/main" id="{DA20A0B8-8D6A-49DB-8488-207E47A5B92D}"/>
                  </a:ext>
                </a:extLst>
              </p:cNvPr>
              <p:cNvSpPr/>
              <p:nvPr/>
            </p:nvSpPr>
            <p:spPr>
              <a:xfrm>
                <a:off x="6697666" y="462021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Звезда: 7 точек 75">
                <a:extLst>
                  <a:ext uri="{FF2B5EF4-FFF2-40B4-BE49-F238E27FC236}">
                    <a16:creationId xmlns:a16="http://schemas.microsoft.com/office/drawing/2014/main" id="{9DB60E68-7557-4459-A6CF-ABACE50C34D0}"/>
                  </a:ext>
                </a:extLst>
              </p:cNvPr>
              <p:cNvSpPr/>
              <p:nvPr/>
            </p:nvSpPr>
            <p:spPr>
              <a:xfrm>
                <a:off x="6463184" y="465621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Звезда: 7 точек 76">
                <a:extLst>
                  <a:ext uri="{FF2B5EF4-FFF2-40B4-BE49-F238E27FC236}">
                    <a16:creationId xmlns:a16="http://schemas.microsoft.com/office/drawing/2014/main" id="{093D67C6-2D17-4093-A41D-B6CAA2BE7905}"/>
                  </a:ext>
                </a:extLst>
              </p:cNvPr>
              <p:cNvSpPr/>
              <p:nvPr/>
            </p:nvSpPr>
            <p:spPr>
              <a:xfrm>
                <a:off x="5247086" y="427104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Звезда: 7 точек 77">
                <a:extLst>
                  <a:ext uri="{FF2B5EF4-FFF2-40B4-BE49-F238E27FC236}">
                    <a16:creationId xmlns:a16="http://schemas.microsoft.com/office/drawing/2014/main" id="{C1D8C4A3-755F-4450-8871-8E55C6092380}"/>
                  </a:ext>
                </a:extLst>
              </p:cNvPr>
              <p:cNvSpPr/>
              <p:nvPr/>
            </p:nvSpPr>
            <p:spPr>
              <a:xfrm>
                <a:off x="5423843" y="4404497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Звезда: 7 точек 78">
                <a:extLst>
                  <a:ext uri="{FF2B5EF4-FFF2-40B4-BE49-F238E27FC236}">
                    <a16:creationId xmlns:a16="http://schemas.microsoft.com/office/drawing/2014/main" id="{68DA22F2-F378-4D00-B5DE-AE2F2C411624}"/>
                  </a:ext>
                </a:extLst>
              </p:cNvPr>
              <p:cNvSpPr/>
              <p:nvPr/>
            </p:nvSpPr>
            <p:spPr>
              <a:xfrm>
                <a:off x="6252386" y="4664144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Звезда: 7 точек 79">
                <a:extLst>
                  <a:ext uri="{FF2B5EF4-FFF2-40B4-BE49-F238E27FC236}">
                    <a16:creationId xmlns:a16="http://schemas.microsoft.com/office/drawing/2014/main" id="{6EC10DED-141E-472C-9ABF-3B44722AEC63}"/>
                  </a:ext>
                </a:extLst>
              </p:cNvPr>
              <p:cNvSpPr/>
              <p:nvPr/>
            </p:nvSpPr>
            <p:spPr>
              <a:xfrm>
                <a:off x="6041588" y="464045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Звезда: 7 точек 80">
                <a:extLst>
                  <a:ext uri="{FF2B5EF4-FFF2-40B4-BE49-F238E27FC236}">
                    <a16:creationId xmlns:a16="http://schemas.microsoft.com/office/drawing/2014/main" id="{C0BDDD23-EA96-4A95-8F21-1E036B185178}"/>
                  </a:ext>
                </a:extLst>
              </p:cNvPr>
              <p:cNvSpPr/>
              <p:nvPr/>
            </p:nvSpPr>
            <p:spPr>
              <a:xfrm>
                <a:off x="5830790" y="4584400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Звезда: 7 точек 81">
                <a:extLst>
                  <a:ext uri="{FF2B5EF4-FFF2-40B4-BE49-F238E27FC236}">
                    <a16:creationId xmlns:a16="http://schemas.microsoft.com/office/drawing/2014/main" id="{3D232FBF-A522-4C62-B05C-D247148EC2B4}"/>
                  </a:ext>
                </a:extLst>
              </p:cNvPr>
              <p:cNvSpPr/>
              <p:nvPr/>
            </p:nvSpPr>
            <p:spPr>
              <a:xfrm>
                <a:off x="5621963" y="4532148"/>
                <a:ext cx="72000" cy="72000"/>
              </a:xfrm>
              <a:prstGeom prst="star7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A04FBCF-86F5-4BE2-A61A-35CC2FCC5950}"/>
                </a:ext>
              </a:extLst>
            </p:cNvPr>
            <p:cNvSpPr txBox="1"/>
            <p:nvPr/>
          </p:nvSpPr>
          <p:spPr>
            <a:xfrm rot="20741020">
              <a:off x="1991894" y="618703"/>
              <a:ext cx="5184000" cy="48649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227724"/>
                </a:avLst>
              </a:prstTxWarp>
              <a:spAutoFit/>
            </a:bodyPr>
            <a:lstStyle/>
            <a:p>
              <a:pPr algn="ctr"/>
              <a:r>
                <a:rPr lang="ru-RU" sz="1400" dirty="0"/>
                <a:t>Сфера неподвижных звезд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F093B3D-06E0-44C3-A8D4-120AA7AABB6E}"/>
                </a:ext>
              </a:extLst>
            </p:cNvPr>
            <p:cNvSpPr txBox="1"/>
            <p:nvPr/>
          </p:nvSpPr>
          <p:spPr>
            <a:xfrm>
              <a:off x="4272328" y="3389362"/>
              <a:ext cx="825812" cy="34092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1400" dirty="0"/>
                <a:t>Солнце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47B7CF5-6767-489A-8D72-8D8FA72CEC76}"/>
                </a:ext>
              </a:extLst>
            </p:cNvPr>
            <p:cNvSpPr txBox="1"/>
            <p:nvPr/>
          </p:nvSpPr>
          <p:spPr>
            <a:xfrm rot="2991383">
              <a:off x="4145258" y="2592453"/>
              <a:ext cx="1116553" cy="111655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085202"/>
                </a:avLst>
              </a:prstTxWarp>
              <a:spAutoFit/>
            </a:bodyPr>
            <a:lstStyle/>
            <a:p>
              <a:pPr algn="ctr"/>
              <a:r>
                <a:rPr lang="ru-RU" sz="1200" dirty="0"/>
                <a:t>Меркурий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C33B494-9ECC-49EB-9833-1B1F5E4E3C59}"/>
                </a:ext>
              </a:extLst>
            </p:cNvPr>
            <p:cNvSpPr txBox="1"/>
            <p:nvPr/>
          </p:nvSpPr>
          <p:spPr>
            <a:xfrm rot="2075347">
              <a:off x="3965856" y="2383247"/>
              <a:ext cx="1515323" cy="151532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085202"/>
                </a:avLst>
              </a:prstTxWarp>
              <a:spAutoFit/>
            </a:bodyPr>
            <a:lstStyle/>
            <a:p>
              <a:pPr algn="ctr"/>
              <a:r>
                <a:rPr lang="ru-RU" sz="1400" dirty="0"/>
                <a:t>Венера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FADD281-42E5-43C1-8E16-56DB414CE306}"/>
                </a:ext>
              </a:extLst>
            </p:cNvPr>
            <p:cNvSpPr txBox="1"/>
            <p:nvPr/>
          </p:nvSpPr>
          <p:spPr>
            <a:xfrm rot="702340">
              <a:off x="3097877" y="1543139"/>
              <a:ext cx="3190154" cy="319015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085202"/>
                </a:avLst>
              </a:prstTxWarp>
              <a:spAutoFit/>
            </a:bodyPr>
            <a:lstStyle/>
            <a:p>
              <a:pPr algn="ctr"/>
              <a:r>
                <a:rPr lang="ru-RU" sz="1400" dirty="0"/>
                <a:t>Марс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7C35180-9A5B-4644-80B5-4E70F45B9141}"/>
                </a:ext>
              </a:extLst>
            </p:cNvPr>
            <p:cNvSpPr txBox="1"/>
            <p:nvPr/>
          </p:nvSpPr>
          <p:spPr>
            <a:xfrm rot="875936">
              <a:off x="2722384" y="1185390"/>
              <a:ext cx="3947815" cy="394781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085202"/>
                </a:avLst>
              </a:prstTxWarp>
              <a:spAutoFit/>
            </a:bodyPr>
            <a:lstStyle/>
            <a:p>
              <a:pPr algn="ctr"/>
              <a:r>
                <a:rPr lang="ru-RU" sz="1400" dirty="0"/>
                <a:t>Юпитер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B1D07E5-4F5F-4E64-944C-FDC2E422FCB7}"/>
                </a:ext>
              </a:extLst>
            </p:cNvPr>
            <p:cNvSpPr txBox="1"/>
            <p:nvPr/>
          </p:nvSpPr>
          <p:spPr>
            <a:xfrm rot="673210">
              <a:off x="2454130" y="936115"/>
              <a:ext cx="4466215" cy="446621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4555355"/>
                </a:avLst>
              </a:prstTxWarp>
              <a:spAutoFit/>
            </a:bodyPr>
            <a:lstStyle/>
            <a:p>
              <a:pPr algn="ctr"/>
              <a:r>
                <a:rPr lang="ru-RU" sz="1400" dirty="0"/>
                <a:t>Сатурн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79316F-801C-4335-8E8C-A715589726FC}"/>
                </a:ext>
              </a:extLst>
            </p:cNvPr>
            <p:cNvSpPr txBox="1"/>
            <p:nvPr/>
          </p:nvSpPr>
          <p:spPr>
            <a:xfrm>
              <a:off x="5701972" y="3297240"/>
              <a:ext cx="368484" cy="1431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1200" dirty="0"/>
                <a:t>Земля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F28384D-7F06-4DEA-B345-68DA202100B9}"/>
                </a:ext>
              </a:extLst>
            </p:cNvPr>
            <p:cNvSpPr txBox="1"/>
            <p:nvPr/>
          </p:nvSpPr>
          <p:spPr>
            <a:xfrm>
              <a:off x="6100604" y="2754507"/>
              <a:ext cx="346414" cy="1574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1200" dirty="0"/>
                <a:t>Луна</a:t>
              </a:r>
            </a:p>
          </p:txBody>
        </p:sp>
        <p:sp>
          <p:nvSpPr>
            <p:cNvPr id="95" name="Дуга 94">
              <a:extLst>
                <a:ext uri="{FF2B5EF4-FFF2-40B4-BE49-F238E27FC236}">
                  <a16:creationId xmlns:a16="http://schemas.microsoft.com/office/drawing/2014/main" id="{50B6A3DF-9C8F-4E2D-9FDE-C05AAEBA2C07}"/>
                </a:ext>
              </a:extLst>
            </p:cNvPr>
            <p:cNvSpPr/>
            <p:nvPr/>
          </p:nvSpPr>
          <p:spPr>
            <a:xfrm rot="20980963">
              <a:off x="4100996" y="948551"/>
              <a:ext cx="558277" cy="119631"/>
            </a:xfrm>
            <a:prstGeom prst="arc">
              <a:avLst>
                <a:gd name="adj1" fmla="val 14912551"/>
                <a:gd name="adj2" fmla="val 20762733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Дуга 96">
              <a:extLst>
                <a:ext uri="{FF2B5EF4-FFF2-40B4-BE49-F238E27FC236}">
                  <a16:creationId xmlns:a16="http://schemas.microsoft.com/office/drawing/2014/main" id="{1AB17468-9887-4CC4-9F30-385DEB4B498A}"/>
                </a:ext>
              </a:extLst>
            </p:cNvPr>
            <p:cNvSpPr/>
            <p:nvPr/>
          </p:nvSpPr>
          <p:spPr>
            <a:xfrm rot="20980963">
              <a:off x="4100996" y="1198393"/>
              <a:ext cx="558277" cy="119631"/>
            </a:xfrm>
            <a:prstGeom prst="arc">
              <a:avLst>
                <a:gd name="adj1" fmla="val 14912551"/>
                <a:gd name="adj2" fmla="val 20762733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Дуга 97">
              <a:extLst>
                <a:ext uri="{FF2B5EF4-FFF2-40B4-BE49-F238E27FC236}">
                  <a16:creationId xmlns:a16="http://schemas.microsoft.com/office/drawing/2014/main" id="{2CD50846-1463-4FD7-A45A-4E89E22556D0}"/>
                </a:ext>
              </a:extLst>
            </p:cNvPr>
            <p:cNvSpPr/>
            <p:nvPr/>
          </p:nvSpPr>
          <p:spPr>
            <a:xfrm rot="20980963">
              <a:off x="4094243" y="1590037"/>
              <a:ext cx="558277" cy="119631"/>
            </a:xfrm>
            <a:prstGeom prst="arc">
              <a:avLst>
                <a:gd name="adj1" fmla="val 14912551"/>
                <a:gd name="adj2" fmla="val 20762733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Дуга 98">
              <a:extLst>
                <a:ext uri="{FF2B5EF4-FFF2-40B4-BE49-F238E27FC236}">
                  <a16:creationId xmlns:a16="http://schemas.microsoft.com/office/drawing/2014/main" id="{64C47661-7BFC-40DE-AE19-DF4B7CB825FA}"/>
                </a:ext>
              </a:extLst>
            </p:cNvPr>
            <p:cNvSpPr/>
            <p:nvPr/>
          </p:nvSpPr>
          <p:spPr>
            <a:xfrm rot="19651971">
              <a:off x="4017329" y="2490435"/>
              <a:ext cx="598154" cy="239261"/>
            </a:xfrm>
            <a:prstGeom prst="arc">
              <a:avLst>
                <a:gd name="adj1" fmla="val 14912551"/>
                <a:gd name="adj2" fmla="val 20762733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Дуга 99">
              <a:extLst>
                <a:ext uri="{FF2B5EF4-FFF2-40B4-BE49-F238E27FC236}">
                  <a16:creationId xmlns:a16="http://schemas.microsoft.com/office/drawing/2014/main" id="{92F71B80-42E2-41BB-AE74-2BFB12AE5AF5}"/>
                </a:ext>
              </a:extLst>
            </p:cNvPr>
            <p:cNvSpPr/>
            <p:nvPr/>
          </p:nvSpPr>
          <p:spPr>
            <a:xfrm rot="19651971">
              <a:off x="4078102" y="2693010"/>
              <a:ext cx="598154" cy="239261"/>
            </a:xfrm>
            <a:prstGeom prst="arc">
              <a:avLst>
                <a:gd name="adj1" fmla="val 14912551"/>
                <a:gd name="adj2" fmla="val 20762733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Дуга 100">
              <a:extLst>
                <a:ext uri="{FF2B5EF4-FFF2-40B4-BE49-F238E27FC236}">
                  <a16:creationId xmlns:a16="http://schemas.microsoft.com/office/drawing/2014/main" id="{F77174FD-979E-4398-AB8A-12401C5BCD10}"/>
                </a:ext>
              </a:extLst>
            </p:cNvPr>
            <p:cNvSpPr/>
            <p:nvPr/>
          </p:nvSpPr>
          <p:spPr>
            <a:xfrm rot="20363914">
              <a:off x="5447072" y="2876294"/>
              <a:ext cx="598154" cy="239261"/>
            </a:xfrm>
            <a:prstGeom prst="arc">
              <a:avLst>
                <a:gd name="adj1" fmla="val 14912551"/>
                <a:gd name="adj2" fmla="val 20762733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Дуга 101">
              <a:extLst>
                <a:ext uri="{FF2B5EF4-FFF2-40B4-BE49-F238E27FC236}">
                  <a16:creationId xmlns:a16="http://schemas.microsoft.com/office/drawing/2014/main" id="{585405E9-A0AE-4616-A71D-70E4D7471BA3}"/>
                </a:ext>
              </a:extLst>
            </p:cNvPr>
            <p:cNvSpPr/>
            <p:nvPr/>
          </p:nvSpPr>
          <p:spPr>
            <a:xfrm rot="4341759">
              <a:off x="5672569" y="2894866"/>
              <a:ext cx="358892" cy="119631"/>
            </a:xfrm>
            <a:prstGeom prst="arc">
              <a:avLst>
                <a:gd name="adj1" fmla="val 14912551"/>
                <a:gd name="adj2" fmla="val 20762733"/>
              </a:avLst>
            </a:prstGeom>
            <a:ln w="19050">
              <a:solidFill>
                <a:schemeClr val="tx2">
                  <a:lumMod val="75000"/>
                </a:schemeClr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9338265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35" y="3041470"/>
            <a:ext cx="877388" cy="877388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120530" y="2872742"/>
            <a:ext cx="1195786" cy="1242066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567794" y="2473233"/>
            <a:ext cx="2266950" cy="2036995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18705" y="1755320"/>
            <a:ext cx="3830406" cy="3445330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967590" y="1034412"/>
            <a:ext cx="5274128" cy="4754042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90601"/>
              </a:clrFrom>
              <a:clrTo>
                <a:srgbClr val="09060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9423"/>
          <a:stretch/>
        </p:blipFill>
        <p:spPr>
          <a:xfrm>
            <a:off x="4457695" y="867999"/>
            <a:ext cx="352425" cy="354330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49" y="1582783"/>
            <a:ext cx="441960" cy="441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49" y="2235926"/>
            <a:ext cx="409303" cy="4093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50102"/>
              </a:clrFrom>
              <a:clrTo>
                <a:srgbClr val="0501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4" y="2742656"/>
            <a:ext cx="272143" cy="2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3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9 4.81481E-6 C 0.15069 4.81481E-6 0.28159 0.15254 0.28159 0.3412 C 0.28159 0.52962 0.15069 0.68263 -0.0099 0.68263 C -0.17032 0.68263 -0.3007 0.52962 -0.3007 0.3412 C -0.3007 0.15254 -0.17032 4.81481E-6 -0.0099 4.81481E-6 Z " pathEditMode="relative" rAng="0" ptsTypes="AAAAA">
                                      <p:cBhvr>
                                        <p:cTn id="6" dur="16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4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02 -2.96296E-6 C 0.10538 -2.96296E-6 0.19879 0.11181 0.19879 0.24977 C 0.19879 0.3875 0.10538 0.49977 -0.00902 0.49977 C -0.12361 0.49977 -0.21666 0.3875 -0.21666 0.24977 C -0.21666 0.11181 -0.12361 -2.96296E-6 -0.00902 -2.96296E-6 Z " pathEditMode="relative" rAng="0" ptsTypes="AAAAA">
                                      <p:cBhvr>
                                        <p:cTn id="8" dur="8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2.96296E-6 C 0.06927 2.96296E-6 0.12622 0.06782 0.12622 0.15162 C 0.12622 0.23541 0.06927 0.30393 -2.5E-6 0.30393 C -0.06944 0.30393 -0.12587 0.23541 -0.12587 0.15162 C -0.12587 0.06782 -0.06944 2.96296E-6 -2.5E-6 2.96296E-6 Z " pathEditMode="relative" rAng="0" ptsTypes="AAAAA">
                                      <p:cBhvr>
                                        <p:cTn id="10" dur="4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5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1.11111E-6 C 0.03819 -1.11111E-6 0.06961 0.04005 0.06961 0.08982 C 0.06961 0.13866 0.03819 0.17963 3.33333E-6 0.17963 C -0.03837 0.17963 -0.06927 0.13866 -0.06927 0.08982 C -0.06927 0.04005 -0.03837 -1.11111E-6 3.33333E-6 -1.11111E-6 Z " pathEditMode="relative" rAng="0" ptsTypes="AAAAA">
                                      <p:cBhvr>
                                        <p:cTn id="1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лнечная система">
            <a:hlinkClick r:id="" action="ppaction://media"/>
            <a:extLst>
              <a:ext uri="{FF2B5EF4-FFF2-40B4-BE49-F238E27FC236}">
                <a16:creationId xmlns:a16="http://schemas.microsoft.com/office/drawing/2014/main" id="{27808B49-DCF9-4EB0-9082-CC5BB37B7E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311"/>
          <a:stretch/>
        </p:blipFill>
        <p:spPr>
          <a:xfrm>
            <a:off x="0" y="517585"/>
            <a:ext cx="9144000" cy="4727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E571E6-B7D5-4715-81F2-5E9A8309D8D2}"/>
              </a:ext>
            </a:extLst>
          </p:cNvPr>
          <p:cNvSpPr txBox="1"/>
          <p:nvPr/>
        </p:nvSpPr>
        <p:spPr>
          <a:xfrm>
            <a:off x="267419" y="5817195"/>
            <a:ext cx="887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Солнечная система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B941D-8980-40B4-AD36-67CA4F32AB57}"/>
              </a:ext>
            </a:extLst>
          </p:cNvPr>
          <p:cNvSpPr txBox="1"/>
          <p:nvPr/>
        </p:nvSpPr>
        <p:spPr>
          <a:xfrm>
            <a:off x="4432041" y="5317190"/>
            <a:ext cx="4735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https://cosmos-online.ru/planets-of-the-solar-system</a:t>
            </a:r>
          </a:p>
        </p:txBody>
      </p:sp>
    </p:spTree>
    <p:extLst>
      <p:ext uri="{BB962C8B-B14F-4D97-AF65-F5344CB8AC3E}">
        <p14:creationId xmlns:p14="http://schemas.microsoft.com/office/powerpoint/2010/main" val="234042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«Математический порядок природы непросто понять, но сам по себе он прост; и нельзя произвольно увеличивать число кругов в теории, объясняющей движение планет.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Математическая простота </a:t>
            </a:r>
            <a:r>
              <a:rPr lang="ru-RU" sz="3600" dirty="0">
                <a:latin typeface="Bahnschrift Light Condensed" panose="020B0502040204020203" pitchFamily="34" charset="0"/>
              </a:rPr>
              <a:t>– в гармонии и симметрии частей».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/>
              <a:t>Николай Коперник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4"/>
            <a:ext cx="8229600" cy="568509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Мир «ради нас создан великолепнейшим и искуснейшим Творцом всего»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«Само Солнце будем считать занимающим центр мира; во всем этом нас убеж­дает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разумный порядок</a:t>
            </a:r>
            <a:r>
              <a:rPr lang="ru-RU" sz="3000" dirty="0">
                <a:latin typeface="Bahnschrift Light Condensed" panose="020B0502040204020203" pitchFamily="34" charset="0"/>
              </a:rPr>
              <a:t>, в котором следуют друг за другом все светила, и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гармония всего мира</a:t>
            </a:r>
            <a:r>
              <a:rPr lang="ru-RU" sz="3000" dirty="0">
                <a:latin typeface="Bahnschrift Light Condensed" panose="020B0502040204020203" pitchFamily="34" charset="0"/>
              </a:rPr>
              <a:t>, если только мы захотим взглянуть на само дело обоими (как говорят) глазами».</a:t>
            </a:r>
          </a:p>
          <a:p>
            <a:pPr marL="0" indent="0" algn="r">
              <a:lnSpc>
                <a:spcPct val="130000"/>
              </a:lnSpc>
              <a:spcBef>
                <a:spcPts val="1800"/>
              </a:spcBef>
              <a:buNone/>
            </a:pPr>
            <a:r>
              <a:rPr lang="ru-RU" sz="2400" b="1" dirty="0"/>
              <a:t>Николай Коперник</a:t>
            </a:r>
            <a:br>
              <a:rPr lang="ru-RU" sz="2400" b="1" dirty="0"/>
            </a:br>
            <a:r>
              <a:rPr lang="ru-RU" sz="2400" dirty="0"/>
              <a:t>«О вращениях небесных сфер»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C2F2FFF-B58D-4CE3-A900-A11A1E0CC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3026"/>
            <a:ext cx="8229600" cy="520313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«Все сферы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вращаются вокруг Солнца </a:t>
            </a:r>
            <a:r>
              <a:rPr lang="ru-RU" sz="3600" dirty="0">
                <a:latin typeface="Bahnschrift Light Condensed" panose="020B0502040204020203" pitchFamily="34" charset="0"/>
              </a:rPr>
              <a:t>как вокруг главной центральной точки, и, следовательно, центр Вселенной – Солнце. ... Следовательно, движения одной Земли достаточно, чтобы объяснить все неясности, обнаруживающиеся в небесах».</a:t>
            </a:r>
          </a:p>
        </p:txBody>
      </p:sp>
    </p:spTree>
    <p:extLst>
      <p:ext uri="{BB962C8B-B14F-4D97-AF65-F5344CB8AC3E}">
        <p14:creationId xmlns:p14="http://schemas.microsoft.com/office/powerpoint/2010/main" val="35542973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9B7B08B-02C5-4C26-AFCE-3B755D2CC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76709"/>
            <a:ext cx="7886700" cy="4900254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«Мне легко предвидеть, как некоторые, едва прочтут в моей книге о вращениях сфер Вселенной, что я признаю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подвижность Земли</a:t>
            </a:r>
            <a:r>
              <a:rPr lang="ru-RU" sz="3600" dirty="0">
                <a:latin typeface="Bahnschrift Light Condensed" panose="020B0502040204020203" pitchFamily="34" charset="0"/>
              </a:rPr>
              <a:t>, тут же начнут требовать, чтобы меня отправили в ссылку».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29189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2"/>
            <a:ext cx="8229600" cy="575168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«Теперь, когда мы видим, что в опоре на движение Земли находит объяснение бесконечное число феноменов, почему мы должны отказывать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Богу, Творцу природы</a:t>
            </a:r>
            <a:r>
              <a:rPr lang="ru-RU" dirty="0">
                <a:latin typeface="Bahnschrift Light Condensed" panose="020B0502040204020203" pitchFamily="34" charset="0"/>
              </a:rPr>
              <a:t>, в способности, которую мы замечаем у простых часовщиков? Те всегда стараются устранить в механизмах ненужные шестеренки или те, функция которых может быть с большим успехом выполнена другой шестеренкой после корректировки ее положения. Что же могло помешать моему учителю математику создать подходящую теорию движения земного шара?» </a:t>
            </a:r>
          </a:p>
          <a:p>
            <a:pPr marL="0" indent="0" algn="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2000" b="1" dirty="0"/>
              <a:t>Георг Иоахим фон </a:t>
            </a:r>
            <a:r>
              <a:rPr lang="ru-RU" sz="2000" b="1" dirty="0" err="1"/>
              <a:t>Ретик</a:t>
            </a:r>
            <a:r>
              <a:rPr lang="ru-RU" sz="2000" b="1" dirty="0"/>
              <a:t> </a:t>
            </a:r>
            <a:r>
              <a:rPr lang="ru-RU" sz="2000" dirty="0"/>
              <a:t>(ученик Коперника)</a:t>
            </a:r>
            <a:br>
              <a:rPr lang="ru-RU" sz="2000" dirty="0"/>
            </a:br>
            <a:r>
              <a:rPr lang="ru-RU" sz="2000" dirty="0"/>
              <a:t>«Первое повествование»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103B97-A0DF-4E2C-8654-FCA79339F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543" y="476672"/>
            <a:ext cx="5374257" cy="5734347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lnSpc>
                <a:spcPct val="14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«Говорят о каком-то новом астрологе, который доказывает,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будто Земля движется</a:t>
            </a:r>
            <a:r>
              <a:rPr lang="ru-RU" dirty="0">
                <a:latin typeface="Bahnschrift Light Condensed" panose="020B0502040204020203" pitchFamily="34" charset="0"/>
              </a:rPr>
              <a:t>, а небо, Солнце и Луна неподвижны; будто здесь происходит то же, что при движении в повозке или на корабле, когда едущему кажется, что он сидит неподвижно, а земля и деревья бегут мимо него. Ну, да ведь теперь всякий, кому хочется прослыть умником, старается выдумать что-нибудь особенное. Вот и этот дурак намерен перевернуть вверх дном всю астрономию. В этих вещах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я верю Святому Писанию</a:t>
            </a:r>
            <a:r>
              <a:rPr lang="ru-RU" dirty="0">
                <a:latin typeface="Bahnschrift Light Condensed" panose="020B0502040204020203" pitchFamily="34" charset="0"/>
              </a:rPr>
              <a:t>, ибо Иисус Навин повелел солнцу стоять неподвижно, а не земле».</a:t>
            </a:r>
            <a:r>
              <a:rPr lang="ru-RU" i="1" dirty="0">
                <a:latin typeface="Bahnschrift Light Condensed" panose="020B0502040204020203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3C33F0-963F-487D-9D03-1C7962847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46" y="698739"/>
            <a:ext cx="2134740" cy="3114136"/>
          </a:xfrm>
          <a:prstGeom prst="roundRect">
            <a:avLst>
              <a:gd name="adj" fmla="val 11818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B1E557-D0BE-4DF8-BC84-914F64F4E559}"/>
              </a:ext>
            </a:extLst>
          </p:cNvPr>
          <p:cNvSpPr txBox="1"/>
          <p:nvPr/>
        </p:nvSpPr>
        <p:spPr>
          <a:xfrm>
            <a:off x="629728" y="4080294"/>
            <a:ext cx="219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Мартин Лютер</a:t>
            </a:r>
          </a:p>
          <a:p>
            <a:pPr algn="ctr"/>
            <a:r>
              <a:rPr lang="ru-RU" sz="2000" dirty="0"/>
              <a:t>(1483-1546)</a:t>
            </a:r>
          </a:p>
        </p:txBody>
      </p:sp>
    </p:spTree>
    <p:extLst>
      <p:ext uri="{BB962C8B-B14F-4D97-AF65-F5344CB8AC3E}">
        <p14:creationId xmlns:p14="http://schemas.microsoft.com/office/powerpoint/2010/main" val="323770495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1E3CC7-1603-434C-872C-4B7E23D86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3673"/>
            <a:ext cx="7886700" cy="562329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«Иисус воззвал к Господу … и сказал пред Израильтянами: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стой, солнце</a:t>
            </a:r>
            <a:r>
              <a:rPr lang="ru-RU" sz="3600" dirty="0">
                <a:latin typeface="Bahnschrift Light Condensed" panose="020B0502040204020203" pitchFamily="34" charset="0"/>
              </a:rPr>
              <a:t>, над </a:t>
            </a:r>
            <a:r>
              <a:rPr lang="ru-RU" sz="3600" dirty="0" err="1">
                <a:latin typeface="Bahnschrift Light Condensed" panose="020B0502040204020203" pitchFamily="34" charset="0"/>
              </a:rPr>
              <a:t>Гаваоном</a:t>
            </a:r>
            <a:r>
              <a:rPr lang="ru-RU" sz="3600" dirty="0">
                <a:latin typeface="Bahnschrift Light Condensed" panose="020B0502040204020203" pitchFamily="34" charset="0"/>
              </a:rPr>
              <a:t>, и луна, над долиною </a:t>
            </a:r>
            <a:r>
              <a:rPr lang="ru-RU" sz="3600" dirty="0" err="1">
                <a:latin typeface="Bahnschrift Light Condensed" panose="020B0502040204020203" pitchFamily="34" charset="0"/>
              </a:rPr>
              <a:t>Аиалонскою</a:t>
            </a:r>
            <a:r>
              <a:rPr lang="ru-RU" sz="3600" dirty="0">
                <a:latin typeface="Bahnschrift Light Condensed" panose="020B0502040204020203" pitchFamily="34" charset="0"/>
              </a:rPr>
              <a:t>!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И остановилось солнце, и луна стояла, доколе народ мстил врагам своим»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dirty="0" err="1"/>
              <a:t>Нав</a:t>
            </a:r>
            <a:r>
              <a:rPr lang="ru-RU" dirty="0"/>
              <a:t>. 10:12-13 </a:t>
            </a:r>
          </a:p>
        </p:txBody>
      </p:sp>
    </p:spTree>
    <p:extLst>
      <p:ext uri="{BB962C8B-B14F-4D97-AF65-F5344CB8AC3E}">
        <p14:creationId xmlns:p14="http://schemas.microsoft.com/office/powerpoint/2010/main" val="1372026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EA36497-CA39-4010-8D11-00713F6A0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14068"/>
            <a:ext cx="7886700" cy="59004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«Что и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Земля</a:t>
            </a:r>
            <a:r>
              <a:rPr lang="ru-RU" sz="3200" dirty="0">
                <a:latin typeface="Bahnschrift Light Condensed" panose="020B0502040204020203" pitchFamily="34" charset="0"/>
              </a:rPr>
              <a:t>, взятая в целом,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имеет вид сферы</a:t>
            </a:r>
            <a:r>
              <a:rPr lang="ru-RU" sz="3200" dirty="0">
                <a:latin typeface="Bahnschrift Light Condensed" panose="020B0502040204020203" pitchFamily="34" charset="0"/>
              </a:rPr>
              <a:t>, лучше всего можно понять из следующего. Солнце, Луна и остальные светила не будут или восходящими или заходящими в одно и то же время для всех находящихся на поверхности Земли. Они всегда восходят сначала для живущих на востоке, а потом для живущих на западе…</a:t>
            </a:r>
          </a:p>
        </p:txBody>
      </p:sp>
    </p:spTree>
    <p:extLst>
      <p:ext uri="{BB962C8B-B14F-4D97-AF65-F5344CB8AC3E}">
        <p14:creationId xmlns:p14="http://schemas.microsoft.com/office/powerpoint/2010/main" val="415469575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0291" y="3748461"/>
            <a:ext cx="2310321" cy="75452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/>
              <a:t>Тихо Браге </a:t>
            </a:r>
            <a:br>
              <a:rPr lang="ru-RU" sz="3600" dirty="0"/>
            </a:br>
            <a:r>
              <a:rPr lang="ru-RU" sz="3600" dirty="0"/>
              <a:t>(1546 – 1601)</a:t>
            </a:r>
          </a:p>
          <a:p>
            <a:endParaRPr lang="ru-RU" dirty="0"/>
          </a:p>
        </p:txBody>
      </p:sp>
      <p:pic>
        <p:nvPicPr>
          <p:cNvPr id="239618" name="Picture 2" descr="Tycho Brah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291" y="862892"/>
            <a:ext cx="2310321" cy="2566108"/>
          </a:xfrm>
          <a:prstGeom prst="roundRect">
            <a:avLst>
              <a:gd name="adj" fmla="val 10078"/>
            </a:avLst>
          </a:prstGeom>
          <a:noFill/>
        </p:spPr>
      </p:pic>
      <p:pic>
        <p:nvPicPr>
          <p:cNvPr id="4" name="Picture 2" descr="https://upload.wikimedia.org/wikipedia/commons/thumb/a/a6/Tychonian_system.svg/576px-Tychonian_system.svg.png">
            <a:extLst>
              <a:ext uri="{FF2B5EF4-FFF2-40B4-BE49-F238E27FC236}">
                <a16:creationId xmlns:a16="http://schemas.microsoft.com/office/drawing/2014/main" id="{2D6CA580-4036-4318-B71B-69A8F53B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4948" y="604905"/>
            <a:ext cx="4572032" cy="4572032"/>
          </a:xfrm>
          <a:prstGeom prst="rect">
            <a:avLst/>
          </a:prstGeom>
          <a:noFill/>
        </p:spPr>
      </p:pic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CD74843C-AD3C-45F2-BA95-666394FF4905}"/>
              </a:ext>
            </a:extLst>
          </p:cNvPr>
          <p:cNvSpPr txBox="1">
            <a:spLocks/>
          </p:cNvSpPr>
          <p:nvPr/>
        </p:nvSpPr>
        <p:spPr>
          <a:xfrm>
            <a:off x="4192439" y="5314695"/>
            <a:ext cx="4324541" cy="83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dirty="0"/>
              <a:t>Система Тихо Браге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7586" y="4448220"/>
            <a:ext cx="2316786" cy="7825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Иоганн Кеплер </a:t>
            </a:r>
            <a:br>
              <a:rPr lang="ru-RU" sz="2000" dirty="0"/>
            </a:br>
            <a:r>
              <a:rPr lang="ru-RU" sz="2000" dirty="0"/>
              <a:t>(1571 – 1630)</a:t>
            </a:r>
          </a:p>
        </p:txBody>
      </p:sp>
      <p:pic>
        <p:nvPicPr>
          <p:cNvPr id="240642" name="Picture 2" descr="Johannes Kepler 1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86" y="621763"/>
            <a:ext cx="2316786" cy="3185581"/>
          </a:xfrm>
          <a:prstGeom prst="roundRect">
            <a:avLst>
              <a:gd name="adj" fmla="val 11837"/>
            </a:avLst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3D811E-931E-4F94-8283-7928B9956395}"/>
              </a:ext>
            </a:extLst>
          </p:cNvPr>
          <p:cNvSpPr txBox="1"/>
          <p:nvPr/>
        </p:nvSpPr>
        <p:spPr>
          <a:xfrm>
            <a:off x="3131390" y="439948"/>
            <a:ext cx="5400136" cy="5621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2800" dirty="0">
                <a:latin typeface="Bahnschrift Light Condensed" panose="020B0502040204020203" pitchFamily="34" charset="0"/>
              </a:rPr>
              <a:t>«Я выяснил, что все небесные движения, как в их целом, так и во всех отдельных случаях, проникнуты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общей гармонией </a:t>
            </a:r>
            <a:r>
              <a:rPr lang="ru-RU" sz="2800" dirty="0">
                <a:latin typeface="Bahnschrift Light Condensed" panose="020B0502040204020203" pitchFamily="34" charset="0"/>
              </a:rPr>
              <a:t>— правда, не той, которую я предполагал, но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ещё более совершенной</a:t>
            </a:r>
            <a:r>
              <a:rPr lang="ru-RU" sz="2800" dirty="0">
                <a:latin typeface="Bahnschrift Light Condensed" panose="020B0502040204020203" pitchFamily="34" charset="0"/>
              </a:rPr>
              <a:t>».</a:t>
            </a:r>
          </a:p>
          <a:p>
            <a:pPr algn="r">
              <a:lnSpc>
                <a:spcPct val="120000"/>
              </a:lnSpc>
              <a:spcBef>
                <a:spcPts val="1800"/>
              </a:spcBef>
            </a:pPr>
            <a:r>
              <a:rPr lang="ru-RU" sz="28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Бог, «совершеннейший из строителей, с необходимостью должен был создать творение, обладающее </a:t>
            </a:r>
            <a:r>
              <a:rPr lang="ru-RU" sz="28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безупречной красотой</a:t>
            </a:r>
            <a:r>
              <a:rPr lang="ru-RU" sz="28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»</a:t>
            </a:r>
          </a:p>
          <a:p>
            <a:pPr algn="r">
              <a:lnSpc>
                <a:spcPct val="120000"/>
              </a:lnSpc>
              <a:spcBef>
                <a:spcPts val="1800"/>
              </a:spcBef>
            </a:pPr>
            <a:r>
              <a:rPr lang="ru-RU" sz="2400" dirty="0"/>
              <a:t>«Тайна мироздания»</a:t>
            </a:r>
          </a:p>
        </p:txBody>
      </p:sp>
    </p:spTree>
    <p:extLst>
      <p:ext uri="{BB962C8B-B14F-4D97-AF65-F5344CB8AC3E}">
        <p14:creationId xmlns:p14="http://schemas.microsoft.com/office/powerpoint/2010/main" val="313014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6377" y="3286124"/>
            <a:ext cx="7910424" cy="3244072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solidFill>
                  <a:srgbClr val="FF0000"/>
                </a:solidFill>
                <a:latin typeface="Bahnschrift Ligh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Первый закон</a:t>
            </a:r>
            <a:r>
              <a:rPr lang="ru-RU" sz="2400" dirty="0">
                <a:latin typeface="Bahnschrift Ligh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Каждая планета Солнечной системы обращается по эллипсу, в одном из фокусов которого находится Солнце.</a:t>
            </a:r>
            <a:endParaRPr lang="en-US" sz="2400" dirty="0">
              <a:latin typeface="Bahnschrift Light Condensed" panose="020B05020402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solidFill>
                  <a:srgbClr val="FF0000"/>
                </a:solidFill>
                <a:latin typeface="Bahnschrift Ligh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Второй закон</a:t>
            </a:r>
            <a:r>
              <a:rPr lang="ru-RU" sz="2400" dirty="0">
                <a:latin typeface="Bahnschrift Ligh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за равные промежутки времени радиус-вектор, соединяющий Солнце и планету, описывает собой равные площади.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solidFill>
                  <a:srgbClr val="FF0000"/>
                </a:solidFill>
                <a:latin typeface="Bahnschrift Ligh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Третий закон</a:t>
            </a:r>
            <a:r>
              <a:rPr lang="ru-RU" sz="2400" dirty="0">
                <a:latin typeface="Bahnschrift Ligh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Квадраты периодов обращения планет вокруг Солнца относятся как кубы больших полуосей орбит планет.</a:t>
            </a: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6B29F1E3-CA50-4748-9EB6-317C00F3EA03}"/>
              </a:ext>
            </a:extLst>
          </p:cNvPr>
          <p:cNvGrpSpPr/>
          <p:nvPr/>
        </p:nvGrpSpPr>
        <p:grpSpPr>
          <a:xfrm>
            <a:off x="2406202" y="177372"/>
            <a:ext cx="4331596" cy="2974260"/>
            <a:chOff x="2787973" y="268812"/>
            <a:chExt cx="4331596" cy="2974260"/>
          </a:xfrm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F657CC62-E2A8-4EB1-9CBC-2D72C943BDFA}"/>
                </a:ext>
              </a:extLst>
            </p:cNvPr>
            <p:cNvSpPr/>
            <p:nvPr/>
          </p:nvSpPr>
          <p:spPr>
            <a:xfrm rot="16200000">
              <a:off x="5854775" y="1376240"/>
              <a:ext cx="1096122" cy="946906"/>
            </a:xfrm>
            <a:custGeom>
              <a:avLst/>
              <a:gdLst>
                <a:gd name="connsiteX0" fmla="*/ 1096122 w 1096122"/>
                <a:gd name="connsiteY0" fmla="*/ 777066 h 946906"/>
                <a:gd name="connsiteX1" fmla="*/ 1072363 w 1096122"/>
                <a:gd name="connsiteY1" fmla="*/ 793369 h 946906"/>
                <a:gd name="connsiteX2" fmla="*/ 538474 w 1096122"/>
                <a:gd name="connsiteY2" fmla="*/ 946906 h 946906"/>
                <a:gd name="connsiteX3" fmla="*/ 4586 w 1096122"/>
                <a:gd name="connsiteY3" fmla="*/ 793369 h 946906"/>
                <a:gd name="connsiteX4" fmla="*/ 0 w 1096122"/>
                <a:gd name="connsiteY4" fmla="*/ 790222 h 946906"/>
                <a:gd name="connsiteX5" fmla="*/ 552662 w 1096122"/>
                <a:gd name="connsiteY5" fmla="*/ 0 h 94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122" h="946906">
                  <a:moveTo>
                    <a:pt x="1096122" y="777066"/>
                  </a:moveTo>
                  <a:lnTo>
                    <a:pt x="1072363" y="793369"/>
                  </a:lnTo>
                  <a:cubicBezTo>
                    <a:pt x="908267" y="892235"/>
                    <a:pt x="727853" y="946906"/>
                    <a:pt x="538474" y="946906"/>
                  </a:cubicBezTo>
                  <a:cubicBezTo>
                    <a:pt x="349096" y="946906"/>
                    <a:pt x="168682" y="892235"/>
                    <a:pt x="4586" y="793369"/>
                  </a:cubicBezTo>
                  <a:lnTo>
                    <a:pt x="0" y="790222"/>
                  </a:lnTo>
                  <a:lnTo>
                    <a:pt x="552662" y="0"/>
                  </a:lnTo>
                  <a:close/>
                </a:path>
              </a:pathLst>
            </a:custGeom>
            <a:solidFill>
              <a:srgbClr val="9E9AF0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109EC12-65E9-4E5C-8DE8-E358D3313D5E}"/>
                </a:ext>
              </a:extLst>
            </p:cNvPr>
            <p:cNvSpPr/>
            <p:nvPr/>
          </p:nvSpPr>
          <p:spPr>
            <a:xfrm rot="7931399">
              <a:off x="4828430" y="55157"/>
              <a:ext cx="516026" cy="2186926"/>
            </a:xfrm>
            <a:custGeom>
              <a:avLst/>
              <a:gdLst>
                <a:gd name="connsiteX0" fmla="*/ 0 w 516026"/>
                <a:gd name="connsiteY0" fmla="*/ 1799565 h 2186926"/>
                <a:gd name="connsiteX1" fmla="*/ 234844 w 516026"/>
                <a:gd name="connsiteY1" fmla="*/ 0 h 2186926"/>
                <a:gd name="connsiteX2" fmla="*/ 516026 w 516026"/>
                <a:gd name="connsiteY2" fmla="*/ 2186926 h 2186926"/>
                <a:gd name="connsiteX3" fmla="*/ 461462 w 516026"/>
                <a:gd name="connsiteY3" fmla="*/ 2156709 h 2186926"/>
                <a:gd name="connsiteX4" fmla="*/ 9631 w 516026"/>
                <a:gd name="connsiteY4" fmla="*/ 1809456 h 218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026" h="2186926">
                  <a:moveTo>
                    <a:pt x="0" y="1799565"/>
                  </a:moveTo>
                  <a:lnTo>
                    <a:pt x="234844" y="0"/>
                  </a:lnTo>
                  <a:lnTo>
                    <a:pt x="516026" y="2186926"/>
                  </a:lnTo>
                  <a:lnTo>
                    <a:pt x="461462" y="2156709"/>
                  </a:lnTo>
                  <a:cubicBezTo>
                    <a:pt x="304830" y="2062075"/>
                    <a:pt x="152457" y="1945933"/>
                    <a:pt x="9631" y="1809456"/>
                  </a:cubicBezTo>
                  <a:close/>
                </a:path>
              </a:pathLst>
            </a:custGeom>
            <a:solidFill>
              <a:srgbClr val="9E9AF0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023FB895-F52C-45DF-8F9E-280E32DC2C51}"/>
                </a:ext>
              </a:extLst>
            </p:cNvPr>
            <p:cNvSpPr/>
            <p:nvPr/>
          </p:nvSpPr>
          <p:spPr>
            <a:xfrm rot="5400000">
              <a:off x="4248752" y="328404"/>
              <a:ext cx="347791" cy="2907791"/>
            </a:xfrm>
            <a:custGeom>
              <a:avLst/>
              <a:gdLst>
                <a:gd name="connsiteX0" fmla="*/ 0 w 361832"/>
                <a:gd name="connsiteY0" fmla="*/ 2861798 h 2895598"/>
                <a:gd name="connsiteX1" fmla="*/ 244028 w 361832"/>
                <a:gd name="connsiteY1" fmla="*/ 0 h 2895598"/>
                <a:gd name="connsiteX2" fmla="*/ 361832 w 361832"/>
                <a:gd name="connsiteY2" fmla="*/ 2887724 h 2895598"/>
                <a:gd name="connsiteX3" fmla="*/ 251431 w 361832"/>
                <a:gd name="connsiteY3" fmla="*/ 2895598 h 2895598"/>
                <a:gd name="connsiteX4" fmla="*/ 110003 w 361832"/>
                <a:gd name="connsiteY4" fmla="*/ 2885511 h 289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832" h="2895598">
                  <a:moveTo>
                    <a:pt x="0" y="2861798"/>
                  </a:moveTo>
                  <a:lnTo>
                    <a:pt x="244028" y="0"/>
                  </a:lnTo>
                  <a:lnTo>
                    <a:pt x="361832" y="2887724"/>
                  </a:lnTo>
                  <a:lnTo>
                    <a:pt x="251431" y="2895598"/>
                  </a:lnTo>
                  <a:cubicBezTo>
                    <a:pt x="203685" y="2895598"/>
                    <a:pt x="156503" y="2892181"/>
                    <a:pt x="110003" y="2885511"/>
                  </a:cubicBezTo>
                  <a:close/>
                </a:path>
              </a:pathLst>
            </a:custGeom>
            <a:solidFill>
              <a:srgbClr val="9E9AF0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458F6B7F-CDB2-4AD3-914C-CAFDE842100A}"/>
                </a:ext>
              </a:extLst>
            </p:cNvPr>
            <p:cNvSpPr/>
            <p:nvPr/>
          </p:nvSpPr>
          <p:spPr>
            <a:xfrm>
              <a:off x="5821377" y="1740192"/>
              <a:ext cx="216000" cy="21600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F225325-AAFE-4059-8609-43B7FEF812AE}"/>
                </a:ext>
              </a:extLst>
            </p:cNvPr>
            <p:cNvSpPr/>
            <p:nvPr/>
          </p:nvSpPr>
          <p:spPr>
            <a:xfrm>
              <a:off x="2968753" y="476592"/>
              <a:ext cx="3907536" cy="2766480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Дуга 15">
              <a:extLst>
                <a:ext uri="{FF2B5EF4-FFF2-40B4-BE49-F238E27FC236}">
                  <a16:creationId xmlns:a16="http://schemas.microsoft.com/office/drawing/2014/main" id="{F64EEA43-F23C-49B7-ABF5-06E726DA0581}"/>
                </a:ext>
              </a:extLst>
            </p:cNvPr>
            <p:cNvSpPr/>
            <p:nvPr/>
          </p:nvSpPr>
          <p:spPr>
            <a:xfrm>
              <a:off x="3141470" y="476592"/>
              <a:ext cx="3907539" cy="2766480"/>
            </a:xfrm>
            <a:prstGeom prst="arc">
              <a:avLst>
                <a:gd name="adj1" fmla="val 20389876"/>
                <a:gd name="adj2" fmla="val 1177293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Дуга 20">
              <a:extLst>
                <a:ext uri="{FF2B5EF4-FFF2-40B4-BE49-F238E27FC236}">
                  <a16:creationId xmlns:a16="http://schemas.microsoft.com/office/drawing/2014/main" id="{87C7E8A4-D4DC-4E50-9627-7AA0518009AB}"/>
                </a:ext>
              </a:extLst>
            </p:cNvPr>
            <p:cNvSpPr/>
            <p:nvPr/>
          </p:nvSpPr>
          <p:spPr>
            <a:xfrm>
              <a:off x="2889502" y="342480"/>
              <a:ext cx="3907539" cy="2766480"/>
            </a:xfrm>
            <a:prstGeom prst="arc">
              <a:avLst>
                <a:gd name="adj1" fmla="val 14215735"/>
                <a:gd name="adj2" fmla="val 15785993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" name="Дуга 21">
              <a:extLst>
                <a:ext uri="{FF2B5EF4-FFF2-40B4-BE49-F238E27FC236}">
                  <a16:creationId xmlns:a16="http://schemas.microsoft.com/office/drawing/2014/main" id="{DE45CEAF-7C02-4CDC-A6D3-0E94083F09E5}"/>
                </a:ext>
              </a:extLst>
            </p:cNvPr>
            <p:cNvSpPr/>
            <p:nvPr/>
          </p:nvSpPr>
          <p:spPr>
            <a:xfrm>
              <a:off x="2854450" y="476592"/>
              <a:ext cx="3907539" cy="2766480"/>
            </a:xfrm>
            <a:prstGeom prst="arc">
              <a:avLst>
                <a:gd name="adj1" fmla="val 10631053"/>
                <a:gd name="adj2" fmla="val 11273955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EF057E-36CA-4989-960E-CAA53296451D}"/>
                </a:ext>
              </a:extLst>
            </p:cNvPr>
            <p:cNvSpPr txBox="1"/>
            <p:nvPr/>
          </p:nvSpPr>
          <p:spPr>
            <a:xfrm rot="20977842">
              <a:off x="4278699" y="287656"/>
              <a:ext cx="143948" cy="191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8BFAEA-F43C-4E5A-8233-F8F1D3740777}"/>
                </a:ext>
              </a:extLst>
            </p:cNvPr>
            <p:cNvSpPr txBox="1"/>
            <p:nvPr/>
          </p:nvSpPr>
          <p:spPr>
            <a:xfrm>
              <a:off x="6975621" y="1695432"/>
              <a:ext cx="143948" cy="1737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122D07-09CB-471E-BD6C-650613D15A81}"/>
                </a:ext>
              </a:extLst>
            </p:cNvPr>
            <p:cNvSpPr txBox="1"/>
            <p:nvPr/>
          </p:nvSpPr>
          <p:spPr>
            <a:xfrm>
              <a:off x="2787973" y="1649014"/>
              <a:ext cx="143948" cy="1737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F6D02E-E9E5-4E67-9391-860BD1133AEC}"/>
                </a:ext>
              </a:extLst>
            </p:cNvPr>
            <p:cNvSpPr txBox="1"/>
            <p:nvPr/>
          </p:nvSpPr>
          <p:spPr>
            <a:xfrm>
              <a:off x="5588613" y="1956192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Sun</a:t>
              </a:r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7E8B4A-0E2A-486E-B92A-6447D657E1B5}"/>
                </a:ext>
              </a:extLst>
            </p:cNvPr>
            <p:cNvSpPr txBox="1"/>
            <p:nvPr/>
          </p:nvSpPr>
          <p:spPr>
            <a:xfrm>
              <a:off x="3096969" y="158686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endParaRPr lang="ru-RU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A655CA-7787-4387-B537-DEC7A0CD19BD}"/>
                </a:ext>
              </a:extLst>
            </p:cNvPr>
            <p:cNvSpPr txBox="1"/>
            <p:nvPr/>
          </p:nvSpPr>
          <p:spPr>
            <a:xfrm>
              <a:off x="4490920" y="53059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endParaRPr lang="ru-RU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EC7F9FF-77FC-4960-AAF2-5984F25A0DC0}"/>
                </a:ext>
              </a:extLst>
            </p:cNvPr>
            <p:cNvSpPr txBox="1"/>
            <p:nvPr/>
          </p:nvSpPr>
          <p:spPr>
            <a:xfrm>
              <a:off x="6371963" y="163885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endParaRPr lang="ru-RU" dirty="0"/>
            </a:p>
          </p:txBody>
        </p: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A1C2C0BF-3223-47D2-97C7-474F032AF814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51322" y="1165863"/>
              <a:ext cx="158042" cy="11409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2D795D75-DD0A-498A-A4B3-34B2E9AD7BF9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763787" y="2440426"/>
              <a:ext cx="158042" cy="11409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C4D6E316-F6E4-4B4D-9E04-D42F8EFFB6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6065" y="1960244"/>
              <a:ext cx="108000" cy="720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463E4300-18A2-4436-85D3-B8A5A0BC1CCC}"/>
                </a:ext>
              </a:extLst>
            </p:cNvPr>
            <p:cNvCxnSpPr>
              <a:cxnSpLocks/>
            </p:cNvCxnSpPr>
            <p:nvPr/>
          </p:nvCxnSpPr>
          <p:spPr>
            <a:xfrm>
              <a:off x="2843227" y="1580895"/>
              <a:ext cx="108000" cy="1800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7B94A414-F992-4858-A870-A37C10AEB611}"/>
                </a:ext>
              </a:extLst>
            </p:cNvPr>
            <p:cNvCxnSpPr>
              <a:cxnSpLocks/>
            </p:cNvCxnSpPr>
            <p:nvPr/>
          </p:nvCxnSpPr>
          <p:spPr>
            <a:xfrm>
              <a:off x="4678680" y="268812"/>
              <a:ext cx="0" cy="14400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9F3C2F53-0013-48C1-9F3C-4CEDA2F7EA32}"/>
                </a:ext>
              </a:extLst>
            </p:cNvPr>
            <p:cNvCxnSpPr>
              <a:cxnSpLocks/>
            </p:cNvCxnSpPr>
            <p:nvPr/>
          </p:nvCxnSpPr>
          <p:spPr>
            <a:xfrm>
              <a:off x="3987800" y="396752"/>
              <a:ext cx="79632" cy="14400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300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787D77-0A41-4CFE-85D7-608A9FF4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76" y="614390"/>
            <a:ext cx="5171813" cy="5734652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«Почему природа позволяет нам по наблюдениям за одной ее частью догадываться о том, что происходит повсюду? Конечно, это не научный вопрос; я не знаю, как на него правильно ответить, и отвечу столь же ненаучно: мне кажется, причина в том, что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природа проста, а потому прекрасна</a:t>
            </a:r>
            <a:r>
              <a:rPr lang="ru-RU" sz="3200" dirty="0">
                <a:latin typeface="Bahnschrift Light Condensed" panose="020B0502040204020203" pitchFamily="34" charset="0"/>
              </a:rPr>
              <a:t>»</a:t>
            </a:r>
            <a:r>
              <a:rPr lang="ru-RU" sz="3200" b="1" dirty="0">
                <a:latin typeface="Bahnschrift Light Condensed" panose="020B0502040204020203" pitchFamily="34" charset="0"/>
              </a:rPr>
              <a:t>.</a:t>
            </a:r>
          </a:p>
          <a:p>
            <a:pPr marL="0" indent="0" algn="r">
              <a:spcBef>
                <a:spcPts val="1800"/>
              </a:spcBef>
              <a:buNone/>
            </a:pPr>
            <a:r>
              <a:rPr lang="ru-RU" sz="2400" dirty="0"/>
              <a:t>«Характер физических законов»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B8F6EE-02E1-4DFD-BD77-9D8A62C5C3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>
          <a:xfrm>
            <a:off x="574059" y="781686"/>
            <a:ext cx="2320143" cy="3163824"/>
          </a:xfrm>
          <a:prstGeom prst="roundRect">
            <a:avLst>
              <a:gd name="adj" fmla="val 1052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9206A2-931B-43F0-8E4E-EB4E54652ACA}"/>
              </a:ext>
            </a:extLst>
          </p:cNvPr>
          <p:cNvSpPr txBox="1"/>
          <p:nvPr/>
        </p:nvSpPr>
        <p:spPr>
          <a:xfrm>
            <a:off x="574059" y="4169328"/>
            <a:ext cx="232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Ричард Фейнман (1918-1988)</a:t>
            </a:r>
          </a:p>
        </p:txBody>
      </p:sp>
    </p:spTree>
    <p:extLst>
      <p:ext uri="{BB962C8B-B14F-4D97-AF65-F5344CB8AC3E}">
        <p14:creationId xmlns:p14="http://schemas.microsoft.com/office/powerpoint/2010/main" val="124603915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35" y="3041470"/>
            <a:ext cx="877388" cy="877388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707904" y="2872742"/>
            <a:ext cx="1608412" cy="1242066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059832" y="2473233"/>
            <a:ext cx="2774912" cy="2036995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835696" y="1755320"/>
            <a:ext cx="4713415" cy="3445330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39552" y="1034412"/>
            <a:ext cx="6702166" cy="4754042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090601"/>
              </a:clrFrom>
              <a:clrTo>
                <a:srgbClr val="09060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9423"/>
          <a:stretch/>
        </p:blipFill>
        <p:spPr>
          <a:xfrm>
            <a:off x="4457695" y="867999"/>
            <a:ext cx="352425" cy="354330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49" y="1582783"/>
            <a:ext cx="441960" cy="441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49" y="2235926"/>
            <a:ext cx="409303" cy="4093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50102"/>
              </a:clrFrom>
              <a:clrTo>
                <a:srgbClr val="0501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4" y="2742656"/>
            <a:ext cx="272143" cy="2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68 -4.81481E-6 C 0.11736 -4.81481E-6 0.2816 0.15255 0.2816 0.34121 C 0.2816 0.52963 0.11736 0.68264 -0.08368 0.68264 C -0.28472 0.68264 -0.44774 0.52963 -0.44774 0.34121 C -0.44774 0.15255 -0.28472 -4.81481E-6 -0.08368 -4.81481E-6 Z " pathEditMode="relative" rAng="0" ptsTypes="AAAAA">
                                      <p:cBhvr>
                                        <p:cTn id="6" dur="16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4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972 -2.96296E-6 C 0.08264 -2.96296E-6 0.19879 0.11181 0.19879 0.24977 C 0.19879 0.3875 0.08264 0.49977 -0.05972 0.49977 C -0.20208 0.49977 -0.31771 0.3875 -0.31771 0.24977 C -0.31771 0.11181 -0.20208 -2.96296E-6 -0.05972 -2.96296E-6 Z " pathEditMode="relative" rAng="0" ptsTypes="AAAAA">
                                      <p:cBhvr>
                                        <p:cTn id="8" dur="8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4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143 2.96296E-6 C 0.05208 2.96296E-6 0.12135 0.06782 0.12135 0.15162 C 0.12135 0.23541 0.05208 0.30393 -0.03143 0.30393 C -0.11511 0.30393 -0.18212 0.23541 -0.18212 0.15162 C -0.18212 0.06782 -0.11511 2.96296E-6 -0.03143 2.96296E-6 Z " pathEditMode="relative" rAng="0" ptsTypes="AAAAA">
                                      <p:cBhvr>
                                        <p:cTn id="10" dur="4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5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968 4.07407E-6 C 0.01875 4.07407E-6 0.06042 0.04004 0.06042 0.08981 C 0.06042 0.13865 0.01875 0.17963 -0.02968 0.17963 C -0.0783 0.17963 -0.11545 0.13865 -0.11545 0.08981 C -0.11545 0.04004 -0.0783 4.07407E-6 -0.02968 4.07407E-6 Z " pathEditMode="relative" rAng="0" ptsTypes="AAAAA">
                                      <p:cBhvr>
                                        <p:cTn id="1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428604"/>
            <a:ext cx="8229600" cy="621510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100" dirty="0"/>
              <a:t>Главный вопрос Кеплер сформулировал так: «Где в движениях планет создатель </a:t>
            </a:r>
            <a:r>
              <a:rPr lang="ru-RU" sz="3100" dirty="0" err="1"/>
              <a:t>запечатляет</a:t>
            </a:r>
            <a:r>
              <a:rPr lang="ru-RU" sz="3100" dirty="0"/>
              <a:t> гармонические пропорции и каким образом это происходит?»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100" dirty="0"/>
              <a:t>«Поскольку душа сотворена по образцу и подобию Бога творца, то в разуме Бога-творца заключена </a:t>
            </a:r>
            <a:r>
              <a:rPr lang="ru-RU" sz="3100" dirty="0" err="1"/>
              <a:t>равновечная</a:t>
            </a:r>
            <a:r>
              <a:rPr lang="ru-RU" sz="3100" dirty="0"/>
              <a:t> Богу истинная сущность таких (геометрических) фигур. Поскольку почти достоверно установлено, что души своей глубинной сущностью воспринимают количественные величины, лишенные физического вещества».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357167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sz="2000" b="1" dirty="0"/>
              <a:t>Молитва Кеплера:</a:t>
            </a:r>
          </a:p>
          <a:p>
            <a:pPr indent="342894">
              <a:buNone/>
            </a:pPr>
            <a:r>
              <a:rPr lang="ru-RU" sz="2000" dirty="0"/>
              <a:t>«Боже Великий, Ты распространяешь Свой свет на землю и, поднимая нас к источнику Своей благодати, уготовляешь нам место в лучах Твоего света. Благодарю Тебя за все те радости, которые я испытал в созерцании дел Твоих. Вот я окончил эту книгу, в которой заключаются результаты моих трудов. </a:t>
            </a:r>
            <a:endParaRPr lang="en-US" sz="2000" dirty="0"/>
          </a:p>
          <a:p>
            <a:pPr indent="342894">
              <a:buNone/>
            </a:pPr>
            <a:r>
              <a:rPr lang="ru-RU" sz="2000" dirty="0"/>
              <a:t>Я вложил в нее способности, которыми Ты наделил меня. </a:t>
            </a:r>
            <a:br>
              <a:rPr lang="ru-RU" sz="2000" dirty="0"/>
            </a:br>
            <a:r>
              <a:rPr lang="ru-RU" sz="2000" dirty="0"/>
              <a:t>Я сообщил людям о величии дел Твоих. Я им дал все объяснения, какими мой конечный ум позволил мне объять бесконечное. Я употребил все свои старания для того, чтобы подняться до истины, но, если я, ничтожный червяк, рожденный и выросший в грехе, сказал что-нибудь недостойное Тебя, тогда, о Боже, научи меня, как исправить мою ошибку. </a:t>
            </a:r>
            <a:endParaRPr lang="en-US" sz="2000" dirty="0"/>
          </a:p>
          <a:p>
            <a:pPr indent="342894">
              <a:buNone/>
            </a:pPr>
            <a:r>
              <a:rPr lang="ru-RU" sz="2000" dirty="0"/>
              <a:t>Я молю Тебя не допустить меня до самообольщения этим трудом, который посвящаю Твоей Божественной славе. </a:t>
            </a:r>
            <a:br>
              <a:rPr lang="ru-RU" sz="2000" dirty="0"/>
            </a:br>
            <a:r>
              <a:rPr lang="ru-RU" sz="2000" dirty="0"/>
              <a:t>Боже, прими меня в лоно Твоей благодати и даруй мне милость, чтобы труд этот никогда не послужил бы для зла, но лишь для прославления Твоего имени и для спасения душ». </a:t>
            </a:r>
          </a:p>
        </p:txBody>
      </p:sp>
    </p:spTree>
    <p:extLst>
      <p:ext uri="{BB962C8B-B14F-4D97-AF65-F5344CB8AC3E}">
        <p14:creationId xmlns:p14="http://schemas.microsoft.com/office/powerpoint/2010/main" val="409352502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F3D50-9B71-4381-9449-10BF1AB7A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803" y="1122363"/>
            <a:ext cx="8419381" cy="2387600"/>
          </a:xfrm>
        </p:spPr>
        <p:txBody>
          <a:bodyPr anchor="ctr">
            <a:normAutofit/>
          </a:bodyPr>
          <a:lstStyle/>
          <a:p>
            <a:r>
              <a:rPr lang="ru-RU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«Гонения» на ученых</a:t>
            </a:r>
          </a:p>
        </p:txBody>
      </p:sp>
    </p:spTree>
    <p:extLst>
      <p:ext uri="{BB962C8B-B14F-4D97-AF65-F5344CB8AC3E}">
        <p14:creationId xmlns:p14="http://schemas.microsoft.com/office/powerpoint/2010/main" val="34766309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86743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Джордано Бруно </a:t>
            </a:r>
            <a:b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(1548-1600)</a:t>
            </a:r>
          </a:p>
        </p:txBody>
      </p:sp>
      <p:pic>
        <p:nvPicPr>
          <p:cNvPr id="4" name="Содержимое 3" descr="Бруно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82407" y="2096219"/>
            <a:ext cx="3779186" cy="4248326"/>
          </a:xfrm>
          <a:prstGeom prst="roundRect">
            <a:avLst>
              <a:gd name="adj" fmla="val 12558"/>
            </a:avLst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B7823E1A-DB02-48F2-8647-4430C7744B1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15616" y="404664"/>
            <a:ext cx="7056784" cy="6148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Родился в г. </a:t>
            </a:r>
            <a:r>
              <a:rPr lang="ru-R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Нола</a:t>
            </a:r>
            <a:r>
              <a:rPr 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ru-R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ок.Неаполя</a:t>
            </a:r>
            <a:r>
              <a:rPr 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Имя – </a:t>
            </a:r>
            <a:r>
              <a:rPr lang="ru-R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Филиппо</a:t>
            </a:r>
            <a:r>
              <a:rPr 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1563 – учится в монастыре Св. Доминика.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1565 – монах с именем Джордано.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1572 – священник.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1576 – в Женеву. Сближается с кальвинистами. Учится в университете. Обвиняют в ереси.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1581 – Париж. Получает поддержку со стороны короля.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1583 – Лондон. Преподает в Оксфорде. Обвиняют в плагиате (за идеи </a:t>
            </a:r>
            <a:r>
              <a:rPr lang="ru-R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Фичино</a:t>
            </a:r>
            <a:r>
              <a:rPr 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44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EBB7CD5-621D-43D2-9AB4-A5037C894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95222"/>
            <a:ext cx="7886700" cy="577107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Чем больше мы будем продвигаться по направлению к северу, тем больше будет скрываться южных звезд и открываться северных, так что и здесь обнаруживается кривизна Земли, производящая такое же выдвижение вперед, как и в боковых направлениях. Это доказывает, что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Земля сферична </a:t>
            </a:r>
            <a:r>
              <a:rPr lang="ru-RU" sz="3200" dirty="0">
                <a:latin typeface="Bahnschrift Light Condensed" panose="020B0502040204020203" pitchFamily="34" charset="0"/>
              </a:rPr>
              <a:t>повсюду».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/>
              <a:t>Клавдий Птолемей</a:t>
            </a:r>
            <a:br>
              <a:rPr lang="ru-RU" sz="2400" b="1" dirty="0"/>
            </a:br>
            <a:r>
              <a:rPr lang="ru-RU" sz="2400" dirty="0"/>
              <a:t>«Альмагест»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976761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F14A249-65CB-4D17-8B13-825782B7A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808" y="764704"/>
            <a:ext cx="5194920" cy="5505477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lnSpc>
                <a:spcPct val="140000"/>
              </a:lnSpc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1586 – Марбург, Виттенберг (здесь читает похвальное слово Лютеру)</a:t>
            </a:r>
          </a:p>
          <a:p>
            <a:pPr marL="0" indent="0" algn="r">
              <a:lnSpc>
                <a:spcPct val="140000"/>
              </a:lnSpc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1588 – Прага (пишет работу «О естественной магии»).</a:t>
            </a:r>
          </a:p>
          <a:p>
            <a:pPr marL="0" indent="0" algn="r">
              <a:lnSpc>
                <a:spcPct val="140000"/>
              </a:lnSpc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1589 –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Гельмштадт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Вступает в лютеранскую общину, но его вскоре изгоняют.</a:t>
            </a:r>
          </a:p>
          <a:p>
            <a:pPr marL="0" indent="0" algn="r">
              <a:lnSpc>
                <a:spcPct val="140000"/>
              </a:lnSpc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1591 – Джованни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Мочениго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приглашает в Венецию.</a:t>
            </a:r>
          </a:p>
          <a:p>
            <a:pPr marL="0" indent="0" algn="r">
              <a:lnSpc>
                <a:spcPct val="140000"/>
              </a:lnSpc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1600 – Рим, костёр на площади Цветов.</a:t>
            </a:r>
          </a:p>
          <a:p>
            <a:endParaRPr lang="ru-RU" dirty="0"/>
          </a:p>
        </p:txBody>
      </p:sp>
      <p:pic>
        <p:nvPicPr>
          <p:cNvPr id="4" name="Picture 2" descr="http://upload.wikimedia.org/wikipedia/commons/thumb/0/00/Giordano_Bruno_Campo_dei_Fiori.jpg/234px-Giordano_Bruno_Campo_dei_Fiori.jpg">
            <a:extLst>
              <a:ext uri="{FF2B5EF4-FFF2-40B4-BE49-F238E27FC236}">
                <a16:creationId xmlns:a16="http://schemas.microsoft.com/office/drawing/2014/main" id="{D10F6F7E-BC27-4EED-A6DF-07F9C7B5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87" y="764704"/>
            <a:ext cx="2926973" cy="5328592"/>
          </a:xfrm>
          <a:prstGeom prst="roundRect">
            <a:avLst>
              <a:gd name="adj" fmla="val 11362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6805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8370" y="500042"/>
            <a:ext cx="4908430" cy="5874879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«Бруно выступал в роли </a:t>
            </a:r>
            <a:r>
              <a:rPr lang="ru-RU" sz="3200" dirty="0" err="1">
                <a:latin typeface="Bahnschrift Light Condensed" panose="020B0502040204020203" pitchFamily="34" charset="0"/>
              </a:rPr>
              <a:t>фичиновского</a:t>
            </a:r>
            <a:r>
              <a:rPr lang="ru-RU" sz="3200" dirty="0">
                <a:latin typeface="Bahnschrift Light Condensed" panose="020B0502040204020203" pitchFamily="34" charset="0"/>
              </a:rPr>
              <a:t> мага. …Философия Бруно в сущности герметическая и …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он был герметическим магом </a:t>
            </a:r>
            <a:r>
              <a:rPr lang="ru-RU" sz="3200" dirty="0">
                <a:latin typeface="Bahnschrift Light Condensed" panose="020B0502040204020203" pitchFamily="34" charset="0"/>
              </a:rPr>
              <a:t>самого радикального типа, с магико-религиозной миссией, символом которой была система Коперника»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000" dirty="0"/>
              <a:t>«Джордано Бруно </a:t>
            </a:r>
            <a:br>
              <a:rPr lang="ru-RU" sz="2000" dirty="0"/>
            </a:br>
            <a:r>
              <a:rPr lang="ru-RU" sz="2000" dirty="0"/>
              <a:t>и герметическая традиция»</a:t>
            </a:r>
            <a:endParaRPr lang="ru-RU" sz="3200" dirty="0">
              <a:latin typeface="Bahnschrift Light Condense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1038A2-DB25-4FCF-8ABB-0006193D2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r="7768"/>
          <a:stretch/>
        </p:blipFill>
        <p:spPr>
          <a:xfrm>
            <a:off x="586596" y="738017"/>
            <a:ext cx="2518687" cy="3152495"/>
          </a:xfrm>
          <a:prstGeom prst="roundRect">
            <a:avLst>
              <a:gd name="adj" fmla="val 1041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2F8580-B1F0-4533-A7B7-75E6FC980D6A}"/>
              </a:ext>
            </a:extLst>
          </p:cNvPr>
          <p:cNvSpPr txBox="1"/>
          <p:nvPr/>
        </p:nvSpPr>
        <p:spPr>
          <a:xfrm>
            <a:off x="586596" y="4477911"/>
            <a:ext cx="25186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Френсис </a:t>
            </a:r>
            <a:r>
              <a:rPr lang="ru-RU" sz="2000" dirty="0" err="1"/>
              <a:t>Йейтс</a:t>
            </a:r>
            <a:br>
              <a:rPr lang="ru-RU" sz="2000" dirty="0"/>
            </a:br>
            <a:r>
              <a:rPr lang="ru-RU" sz="2000" dirty="0"/>
              <a:t>(1899-1981)</a:t>
            </a:r>
          </a:p>
        </p:txBody>
      </p:sp>
    </p:spTree>
    <p:extLst>
      <p:ext uri="{BB962C8B-B14F-4D97-AF65-F5344CB8AC3E}">
        <p14:creationId xmlns:p14="http://schemas.microsoft.com/office/powerpoint/2010/main" val="144307639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B1D88CC-C518-42C1-ABC3-58E6623F5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4560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«О естественной магии»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Влияние книги Агриппы </a:t>
            </a:r>
            <a:r>
              <a:rPr lang="ru-RU" sz="3600" dirty="0" err="1">
                <a:latin typeface="Bahnschrift Light Condensed" panose="020B0502040204020203" pitchFamily="34" charset="0"/>
              </a:rPr>
              <a:t>Неттесгеймского</a:t>
            </a:r>
            <a:r>
              <a:rPr lang="ru-RU" sz="3600" dirty="0">
                <a:latin typeface="Bahnschrift Light Condensed" panose="020B0502040204020203" pitchFamily="34" charset="0"/>
              </a:rPr>
              <a:t> «Оккультная философия».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Существует восемь типов магии.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«Мы главным образом будем иметь дело с тремя типами магии: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с магией божественной, физической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и математической».</a:t>
            </a:r>
          </a:p>
        </p:txBody>
      </p:sp>
    </p:spTree>
    <p:extLst>
      <p:ext uri="{BB962C8B-B14F-4D97-AF65-F5344CB8AC3E}">
        <p14:creationId xmlns:p14="http://schemas.microsoft.com/office/powerpoint/2010/main" val="10042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C54DDBB-4D35-4043-8ACC-4706989CD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5555"/>
            <a:ext cx="7886700" cy="5081408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Божественная магия </a:t>
            </a:r>
            <a:r>
              <a:rPr lang="ru-RU" sz="3600" dirty="0">
                <a:latin typeface="Bahnschrift Light Condensed" panose="020B0502040204020203" pitchFamily="34" charset="0"/>
              </a:rPr>
              <a:t>– это «призыв или </a:t>
            </a:r>
            <a:r>
              <a:rPr lang="ru-RU" sz="3600" dirty="0" err="1">
                <a:latin typeface="Bahnschrift Light Condensed" panose="020B0502040204020203" pitchFamily="34" charset="0"/>
              </a:rPr>
              <a:t>инвокация</a:t>
            </a:r>
            <a:r>
              <a:rPr lang="ru-RU" sz="3600" dirty="0">
                <a:latin typeface="Bahnschrift Light Condensed" panose="020B0502040204020203" pitchFamily="34" charset="0"/>
              </a:rPr>
              <a:t> разумов и внешних более высоких сил посредством молитв, посвящений, воскурений, жертвенных подношений, разрешений и церемоний, обращенных к богам, демонам и героям».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19563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1CB582C-FEBC-4DAC-A260-3962DCCA8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48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Естественная магия </a:t>
            </a:r>
            <a:r>
              <a:rPr lang="ru-RU" sz="3600" i="1" dirty="0">
                <a:latin typeface="Bahnschrift Light Condensed" panose="020B0502040204020203" pitchFamily="34" charset="0"/>
              </a:rPr>
              <a:t>– </a:t>
            </a:r>
            <a:r>
              <a:rPr lang="ru-RU" sz="3600" dirty="0">
                <a:latin typeface="Bahnschrift Light Condensed" panose="020B0502040204020203" pitchFamily="34" charset="0"/>
              </a:rPr>
              <a:t>«события, являющиеся результатом действия сил притяжения и отталкивания между вещами, как то толчки, движение и притяжение благодаря магнетической силе, а также, если все эти действия происходят не благодаря активным и пассивным качествам, но благодаря духу или душе, сущей в вещах»</a:t>
            </a:r>
          </a:p>
        </p:txBody>
      </p:sp>
    </p:spTree>
    <p:extLst>
      <p:ext uri="{BB962C8B-B14F-4D97-AF65-F5344CB8AC3E}">
        <p14:creationId xmlns:p14="http://schemas.microsoft.com/office/powerpoint/2010/main" val="101131399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C5CD1FE-084E-4881-B370-70952F3CF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Математическая магия </a:t>
            </a:r>
            <a:r>
              <a:rPr lang="ru-RU" sz="3600" dirty="0">
                <a:latin typeface="Bahnschrift Light Condensed" panose="020B0502040204020203" pitchFamily="34" charset="0"/>
              </a:rPr>
              <a:t>«включает в себя, помимо этих сил, использование слов, песнопений, вычисление чисел и времен, изображений, геометрических фигур, символов, знаков или букв. Эта форма магии, являющаяся промежуточной между естественной и неестественной, или сверхъестественной, называется </a:t>
            </a:r>
            <a:r>
              <a:rPr lang="en-US" sz="3600" dirty="0">
                <a:latin typeface="Bahnschrift Light Condensed" panose="020B0502040204020203" pitchFamily="34" charset="0"/>
              </a:rPr>
              <a:t>“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оккультной философией</a:t>
            </a:r>
            <a:r>
              <a:rPr lang="en-US" sz="3600" dirty="0">
                <a:latin typeface="Bahnschrift Light Condensed" panose="020B0502040204020203" pitchFamily="34" charset="0"/>
              </a:rPr>
              <a:t>”</a:t>
            </a:r>
            <a:r>
              <a:rPr lang="ru-RU" sz="3600" dirty="0">
                <a:latin typeface="Bahnschrift Light Condensed" panose="020B0502040204020203" pitchFamily="34" charset="0"/>
              </a:rPr>
              <a:t>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18384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28D863-C2E8-4499-904F-6EDC55D93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542" y="548680"/>
            <a:ext cx="7660257" cy="576064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«Для магов является аксиомой то, что во всем, пребывающем пред нашим взором, Бог производит свое действие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через богов</a:t>
            </a:r>
            <a:r>
              <a:rPr lang="ru-RU" sz="3000" dirty="0">
                <a:latin typeface="Bahnschrift Light Condensed" panose="020B0502040204020203" pitchFamily="34" charset="0"/>
              </a:rPr>
              <a:t>; боги воздействуют на небесные или астральные тела, которые являют собой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тела божественные</a:t>
            </a:r>
            <a:r>
              <a:rPr lang="ru-RU" sz="3000" dirty="0">
                <a:latin typeface="Bahnschrift Light Condensed" panose="020B0502040204020203" pitchFamily="34" charset="0"/>
              </a:rPr>
              <a:t>; они же производят действие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 духов, пребывающих в звездах</a:t>
            </a:r>
            <a:r>
              <a:rPr lang="ru-RU" sz="3000" dirty="0">
                <a:latin typeface="Bahnschrift Light Condensed" panose="020B0502040204020203" pitchFamily="34" charset="0"/>
              </a:rPr>
              <a:t> и управляющих ими, одной же из звезд является Земля; духи воздействуют на элементы, элементы – на составляющие, составляющие – на чувства, чувства – на душу, а душа – на все животное. Такова шкала в порядке убывания».</a:t>
            </a:r>
          </a:p>
        </p:txBody>
      </p:sp>
    </p:spTree>
    <p:extLst>
      <p:ext uri="{BB962C8B-B14F-4D97-AF65-F5344CB8AC3E}">
        <p14:creationId xmlns:p14="http://schemas.microsoft.com/office/powerpoint/2010/main" val="134200693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0ADDBC-3A18-4ACB-8EF3-B5624A7F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«Следует заметить, что оккультные знания невозможно услышать или понять на всех языках».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«Божественный дух лично приводит в действие определенные силы, которые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выражаются ни на одном из явных языков</a:t>
            </a:r>
            <a:r>
              <a:rPr lang="ru-RU" sz="3600" dirty="0">
                <a:latin typeface="Bahnschrift Light Condensed" panose="020B0502040204020203" pitchFamily="34" charset="0"/>
              </a:rPr>
              <a:t>, не выражаются речью или письмом. Таковыми были фигуры, столь хорошо разработанные египтянами, и называемые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иероглифами или священными символами</a:t>
            </a:r>
            <a:r>
              <a:rPr lang="ru-RU" sz="3600" dirty="0">
                <a:latin typeface="Bahnschrift Light Condensed" panose="020B0502040204020203" pitchFamily="34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0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1C5D7A-0C91-4452-AEE3-4BB8D9605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7585"/>
            <a:ext cx="7886700" cy="582283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…Египтяне использовали эти символы и звуки для общения с богами ради достижения удивительных результатов. Позже, когда Тот, или некто иной, изобрел буквы того типа, который мы используем сегодня для иных целей, то это привело к огромным потерям, во-первых,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 потере памяти</a:t>
            </a:r>
            <a:r>
              <a:rPr lang="ru-RU" sz="3200" dirty="0">
                <a:latin typeface="Bahnschrift Light Condensed" panose="020B0502040204020203" pitchFamily="34" charset="0"/>
              </a:rPr>
              <a:t>, а затем –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 потере божественной науки и магии. </a:t>
            </a:r>
            <a:r>
              <a:rPr lang="ru-RU" sz="3200" dirty="0">
                <a:latin typeface="Bahnschrift Light Condensed" panose="020B0502040204020203" pitchFamily="34" charset="0"/>
              </a:rPr>
              <a:t>Это язык богов, который, в отличие от всех других языков, меняющихся тысячу раз ежедневно, всегда останется прежним».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59229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D679E60-E433-4520-B276-ED890015F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56886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«О связях в общем»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Разрабатывает эротическую магию.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Цель –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управлять людьми </a:t>
            </a:r>
            <a:r>
              <a:rPr lang="ru-RU" dirty="0">
                <a:latin typeface="Bahnschrift Light Condensed" panose="020B0502040204020203" pitchFamily="34" charset="0"/>
              </a:rPr>
              <a:t>посредством человеческой любви.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Самая лучшая в плане манипуляции – любовь к себе.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«Привязать проще тех людей, у которых меньше всего знаний. Манипулятору открываются легкие пути, чтобы создать любые связи, какие он желает: надежду, сострадание, страх, любовь, ненависть, негодование, гнев, веселье, терпение, пренебрежение к жизни, смерти, богатству».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62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47402" y="561704"/>
            <a:ext cx="5439398" cy="606983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/>
              <a:t>«При появлении солнца над землей тень ее обращается в противоположную сторону, потому что </a:t>
            </a:r>
            <a:r>
              <a:rPr lang="ru-RU" dirty="0">
                <a:solidFill>
                  <a:srgbClr val="FF0000"/>
                </a:solidFill>
              </a:rPr>
              <a:t>шарообразная поверхность </a:t>
            </a:r>
            <a:r>
              <a:rPr lang="ru-RU" dirty="0"/>
              <a:t>не может в одно и то же время быть кругом объята лучом, но по всей необходимости, на какую часть земли отбросит солнце лучи, на другом конце прямого поперечника будет тьма…; так и о всем ином, что усматривается в виде стихий </a:t>
            </a:r>
            <a:r>
              <a:rPr lang="ru-RU" dirty="0">
                <a:solidFill>
                  <a:srgbClr val="FF0000"/>
                </a:solidFill>
              </a:rPr>
              <a:t>на нашем земном полушарии</a:t>
            </a:r>
            <a:r>
              <a:rPr lang="ru-RU" dirty="0"/>
              <a:t>, естественно не сомневаться, что то же самое бывает с этим и </a:t>
            </a:r>
            <a:r>
              <a:rPr lang="ru-RU" dirty="0">
                <a:solidFill>
                  <a:srgbClr val="FF0000"/>
                </a:solidFill>
              </a:rPr>
              <a:t>на другом полушарии</a:t>
            </a:r>
            <a:r>
              <a:rPr lang="ru-RU" dirty="0"/>
              <a:t>».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000" dirty="0"/>
              <a:t>«Диалог о душе и воскресении»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54" y="701377"/>
            <a:ext cx="2697454" cy="3667234"/>
          </a:xfrm>
          <a:prstGeom prst="roundRect">
            <a:avLst>
              <a:gd name="adj" fmla="val 10964"/>
            </a:avLst>
          </a:prstGeom>
        </p:spPr>
      </p:pic>
      <p:sp>
        <p:nvSpPr>
          <p:cNvPr id="6" name="TextBox 5"/>
          <p:cNvSpPr txBox="1"/>
          <p:nvPr/>
        </p:nvSpPr>
        <p:spPr>
          <a:xfrm>
            <a:off x="372054" y="4965107"/>
            <a:ext cx="269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Св. Григорий </a:t>
            </a:r>
            <a:r>
              <a:rPr lang="ru-RU" sz="2000" dirty="0" err="1"/>
              <a:t>Нисский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(335-394)</a:t>
            </a:r>
          </a:p>
        </p:txBody>
      </p:sp>
    </p:spTree>
    <p:extLst>
      <p:ext uri="{BB962C8B-B14F-4D97-AF65-F5344CB8AC3E}">
        <p14:creationId xmlns:p14="http://schemas.microsoft.com/office/powerpoint/2010/main" val="27467371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426D194-8150-45BB-8C1C-463B74C10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796" y="620688"/>
            <a:ext cx="5357004" cy="5505477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«Очевидно, что эротическая магия Бруно нацелена на то, чтобы позволить манипулятору контролировать изолированных индивидов и массы… Маг из </a:t>
            </a:r>
            <a:r>
              <a:rPr lang="en-US" dirty="0">
                <a:latin typeface="Bahnschrift Light Condensed" panose="020B0502040204020203" pitchFamily="34" charset="0"/>
              </a:rPr>
              <a:t>“</a:t>
            </a:r>
            <a:r>
              <a:rPr lang="ru-RU" dirty="0">
                <a:latin typeface="Bahnschrift Light Condensed" panose="020B0502040204020203" pitchFamily="34" charset="0"/>
              </a:rPr>
              <a:t>Связей</a:t>
            </a:r>
            <a:r>
              <a:rPr lang="en-US" dirty="0">
                <a:latin typeface="Bahnschrift Light Condensed" panose="020B0502040204020203" pitchFamily="34" charset="0"/>
              </a:rPr>
              <a:t>”</a:t>
            </a:r>
            <a:r>
              <a:rPr lang="ru-RU" dirty="0">
                <a:latin typeface="Bahnschrift Light Condensed" panose="020B0502040204020203" pitchFamily="34" charset="0"/>
              </a:rPr>
              <a:t> является прототипом обезличен­ных массмедиа, самоцензуры, глобальной манипуляции и «механизмов по промыванию мозгов», осуществляющих оккультный контроль над массами в странах Запада»</a:t>
            </a:r>
            <a:r>
              <a:rPr lang="en-US" dirty="0">
                <a:latin typeface="Bahnschrift Light Condensed" panose="020B0502040204020203" pitchFamily="34" charset="0"/>
              </a:rPr>
              <a:t> </a:t>
            </a:r>
            <a:endParaRPr lang="ru-RU" dirty="0">
              <a:latin typeface="Bahnschrift Light Condensed" panose="020B0502040204020203" pitchFamily="34" charset="0"/>
            </a:endParaRPr>
          </a:p>
          <a:p>
            <a:pPr marL="0" indent="0" algn="r">
              <a:spcBef>
                <a:spcPts val="2400"/>
              </a:spcBef>
              <a:buNone/>
            </a:pPr>
            <a:r>
              <a:rPr lang="ru-RU" sz="2600" dirty="0"/>
              <a:t>«Эрос и магия </a:t>
            </a:r>
            <a:br>
              <a:rPr lang="ru-RU" sz="2600" dirty="0"/>
            </a:br>
            <a:r>
              <a:rPr lang="ru-RU" sz="2600" dirty="0"/>
              <a:t>в эпоху Возрождения»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8D33E4-FD03-4FE4-9225-305C4A2A7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4" r="50000" b="29623"/>
          <a:stretch/>
        </p:blipFill>
        <p:spPr>
          <a:xfrm>
            <a:off x="577970" y="797584"/>
            <a:ext cx="2424023" cy="3351722"/>
          </a:xfrm>
          <a:prstGeom prst="roundRect">
            <a:avLst>
              <a:gd name="adj" fmla="val 1204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3811E-1611-4059-839E-6237B955E293}"/>
              </a:ext>
            </a:extLst>
          </p:cNvPr>
          <p:cNvSpPr txBox="1"/>
          <p:nvPr/>
        </p:nvSpPr>
        <p:spPr>
          <a:xfrm>
            <a:off x="715993" y="4658589"/>
            <a:ext cx="228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Кулиану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 err="1"/>
              <a:t>Йоан</a:t>
            </a:r>
            <a:r>
              <a:rPr lang="ru-RU" sz="2000" dirty="0"/>
              <a:t> Петру</a:t>
            </a:r>
            <a:br>
              <a:rPr lang="ru-RU" sz="2000" dirty="0"/>
            </a:br>
            <a:r>
              <a:rPr lang="ru-RU" sz="2000" dirty="0"/>
              <a:t>(1950-1991) </a:t>
            </a:r>
          </a:p>
        </p:txBody>
      </p:sp>
    </p:spTree>
    <p:extLst>
      <p:ext uri="{BB962C8B-B14F-4D97-AF65-F5344CB8AC3E}">
        <p14:creationId xmlns:p14="http://schemas.microsoft.com/office/powerpoint/2010/main" val="100124995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497" y="548681"/>
            <a:ext cx="7936303" cy="557748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Пантеизм</a:t>
            </a:r>
            <a:endParaRPr lang="ru-RU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Поскольку Бог бесконечен, то и мир бесконечен; поскольку Бог, будучи максимумом, является и минимумом, то Он содержится и в каждой точке этого мира. Каждая часть мира есть одновременно и Бог. Каждый его атом имеет источник движения сам в себе.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716300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Космология</a:t>
            </a:r>
            <a:endParaRPr lang="ru-R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400" dirty="0">
                <a:latin typeface="Bahnschrift Light Condensed" panose="020B0502040204020203" pitchFamily="34" charset="0"/>
              </a:rPr>
              <a:t>«Таким образом земля является центром не в большей степени, чем какое-либо другое мировое тело».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400" dirty="0">
                <a:latin typeface="Bahnschrift Light Condensed" panose="020B0502040204020203" pitchFamily="34" charset="0"/>
              </a:rPr>
              <a:t>«Во вселенной нет середины и нет окружности, или, если хочешь, повсюду есть середина и каждую точку можно принимать за часть окружности по отношению к какой-либо другой середине или центру».</a:t>
            </a:r>
          </a:p>
        </p:txBody>
      </p:sp>
    </p:spTree>
    <p:extLst>
      <p:ext uri="{BB962C8B-B14F-4D97-AF65-F5344CB8AC3E}">
        <p14:creationId xmlns:p14="http://schemas.microsoft.com/office/powerpoint/2010/main" val="334340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6CAE41-AD64-4FAD-B4E7-3FC198B4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4838"/>
            <a:ext cx="7886700" cy="56421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«…к этому способу познания приблизился, если и не дошел до этого, Николай Кузанский в своем „Ученом незнании“».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Жизнь есть не только на планетах, но и на солнцах тоже, «ибо в таком случае они не были бы мирами, а пустынными и бесплодными массами».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07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64302" y="285730"/>
            <a:ext cx="5322498" cy="5840435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Мир «имеет свой центр повсюду, а окружность нигде».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Следовательно, «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Земля не есть центр мира</a:t>
            </a:r>
            <a:r>
              <a:rPr lang="ru-RU" sz="3600" dirty="0">
                <a:latin typeface="Bahnschrift Light Condensed" panose="020B0502040204020203" pitchFamily="34" charset="0"/>
              </a:rPr>
              <a:t>» и «окружность его не является сферой неподвижных звезд».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«Об ученом незнании» </a:t>
            </a:r>
          </a:p>
        </p:txBody>
      </p:sp>
      <p:pic>
        <p:nvPicPr>
          <p:cNvPr id="4" name="Picture 2" descr="http://upload.wikimedia.org/wikipedia/commons/thumb/4/4c/Nicholas_of_Cusa.jpg/220px-Nicholas_of_Cusa.jpg">
            <a:extLst>
              <a:ext uri="{FF2B5EF4-FFF2-40B4-BE49-F238E27FC236}">
                <a16:creationId xmlns:a16="http://schemas.microsoft.com/office/drawing/2014/main" id="{6DEBDE1C-946D-4928-8134-807FA05F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802" y="543778"/>
            <a:ext cx="2761484" cy="3363989"/>
          </a:xfrm>
          <a:prstGeom prst="roundRect">
            <a:avLst>
              <a:gd name="adj" fmla="val 12294"/>
            </a:avLst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13322-FB13-408E-8697-20E13CB76890}"/>
              </a:ext>
            </a:extLst>
          </p:cNvPr>
          <p:cNvSpPr txBox="1"/>
          <p:nvPr/>
        </p:nvSpPr>
        <p:spPr>
          <a:xfrm>
            <a:off x="457200" y="4469285"/>
            <a:ext cx="2627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Кардинал </a:t>
            </a:r>
            <a:br>
              <a:rPr lang="ru-RU" sz="2000" dirty="0"/>
            </a:br>
            <a:r>
              <a:rPr lang="ru-RU" sz="2000" dirty="0"/>
              <a:t>Николай Кузанский </a:t>
            </a:r>
            <a:br>
              <a:rPr lang="ru-RU" sz="2000" dirty="0"/>
            </a:br>
            <a:r>
              <a:rPr lang="ru-RU" sz="2000" dirty="0"/>
              <a:t>(1401–1464)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9BD6A1A-E668-4A7E-B8AD-7CFAD9555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3848"/>
            <a:ext cx="7886700" cy="57193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«Раз Земля не может быть центром, она не может быть совершенно неподвижной, а обязательно движется».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«Наша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Земля в действительности движется</a:t>
            </a:r>
            <a:r>
              <a:rPr lang="ru-RU" sz="3200" dirty="0">
                <a:latin typeface="Bahnschrift Light Condensed" panose="020B0502040204020203" pitchFamily="34" charset="0"/>
              </a:rPr>
              <a:t>, хоть мы этого не замечаем, воспринимая движение только в сопоставлении с чем-то неподвижным. В самом деле, если бы кто-то на корабле среди воды не знал, что вода течет, и не видел берегов, то как бы он заметил движение судна?»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«Об ученом незнании»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45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F763260-A617-4A38-93D7-63937358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3698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«Мы сможем знать что-то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 жителях другой области</a:t>
            </a:r>
            <a:r>
              <a:rPr lang="ru-RU" sz="3000" dirty="0">
                <a:latin typeface="Bahnschrift Light Condensed" panose="020B0502040204020203" pitchFamily="34" charset="0"/>
              </a:rPr>
              <a:t>, если будем подозревать, что в области Солнца более солнечные, ясные и просвещенные разумные обитатели, еще более духовные, чем на Луне, жители которой более </a:t>
            </a:r>
            <a:r>
              <a:rPr lang="ru-RU" sz="3000" dirty="0" err="1">
                <a:latin typeface="Bahnschrift Light Condensed" panose="020B0502040204020203" pitchFamily="34" charset="0"/>
              </a:rPr>
              <a:t>лунатичны</a:t>
            </a:r>
            <a:r>
              <a:rPr lang="ru-RU" sz="3000" dirty="0">
                <a:latin typeface="Bahnschrift Light Condensed" panose="020B0502040204020203" pitchFamily="34" charset="0"/>
              </a:rPr>
              <a:t>, как на Земле — более материальные и грубые… В отношении других звездных областей мы равным образом подозреваем, что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ни одна из них не лишена обитателей</a:t>
            </a:r>
            <a:r>
              <a:rPr lang="ru-RU" sz="3000" dirty="0">
                <a:latin typeface="Bahnschrift Light Condensed" panose="020B0502040204020203" pitchFamily="34" charset="0"/>
              </a:rPr>
              <a:t>, и у единой Вселенной, по-видимому, столько отдельных мировых частей, сколько звезд, которым нет числа».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«Об ученом незнании»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39040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1872" y="500042"/>
            <a:ext cx="7944927" cy="5857626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2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Копернику «мы обязаны освобождением от некоторых ложных предположений общей вульгарной философии, если не сказать, от слепоты.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Однако он недалеко от нее ушел</a:t>
            </a:r>
            <a:r>
              <a:rPr lang="ru-RU" sz="3600" dirty="0">
                <a:latin typeface="Bahnschrift Light Condensed" panose="020B0502040204020203" pitchFamily="34" charset="0"/>
              </a:rPr>
              <a:t>, так как, зная математику больше, чем природу, не мог настолько углубиться и проникнуть в последнюю…»  </a:t>
            </a:r>
          </a:p>
          <a:p>
            <a:pPr marL="0" indent="0" algn="r" eaLnBrk="1" hangingPunct="1">
              <a:lnSpc>
                <a:spcPct val="100000"/>
              </a:lnSpc>
              <a:spcBef>
                <a:spcPts val="2400"/>
              </a:spcBef>
              <a:buNone/>
              <a:defRPr/>
            </a:pPr>
            <a:r>
              <a:rPr lang="ru-RU" dirty="0"/>
              <a:t>«Пир на пепле»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75150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580BE8A-A0DC-4EC8-B911-AD94194CC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158" y="548680"/>
            <a:ext cx="7720642" cy="576064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Атеизм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«Сказал, что невозможно, чтобы дева родила, смеясь и издеваясь над этим верованием людей».</a:t>
            </a:r>
            <a:endParaRPr lang="en-US" sz="3600" dirty="0">
              <a:latin typeface="Bahnschrift Light Condensed" panose="020B0502040204020203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«Говорил, что суетно и смешно молиться им </a:t>
            </a:r>
            <a:r>
              <a:rPr lang="en-US" sz="3600" dirty="0">
                <a:latin typeface="Bahnschrift Light Condensed" panose="020B0502040204020203" pitchFamily="34" charset="0"/>
              </a:rPr>
              <a:t>[</a:t>
            </a:r>
            <a:r>
              <a:rPr lang="ru-RU" sz="3600" dirty="0">
                <a:latin typeface="Bahnschrift Light Condensed" panose="020B0502040204020203" pitchFamily="34" charset="0"/>
              </a:rPr>
              <a:t>святым</a:t>
            </a:r>
            <a:r>
              <a:rPr lang="en-US" sz="3600" dirty="0">
                <a:latin typeface="Bahnschrift Light Condensed" panose="020B0502040204020203" pitchFamily="34" charset="0"/>
              </a:rPr>
              <a:t>]</a:t>
            </a:r>
            <a:r>
              <a:rPr lang="ru-RU" sz="3600" dirty="0">
                <a:latin typeface="Bahnschrift Light Condensed" panose="020B0502040204020203" pitchFamily="34" charset="0"/>
              </a:rPr>
              <a:t> и призывать их, ибо они не могут ничем помочь».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78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E669628-8647-4869-9B35-2561679BE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26211"/>
            <a:ext cx="7886700" cy="56507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500" dirty="0">
                <a:latin typeface="Bahnschrift Light Condensed" panose="020B0502040204020203" pitchFamily="34" charset="0"/>
              </a:rPr>
              <a:t>«Он осуждал иконы и говорил, что это идолопоклонство, и издевался над ними, совершая грубые и нечестивые жесты».</a:t>
            </a:r>
            <a:endParaRPr lang="en-US" sz="3500" dirty="0">
              <a:latin typeface="Bahnschrift Light Condensed" panose="020B0502040204020203" pitchFamily="34" charset="0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3500" dirty="0">
                <a:latin typeface="Bahnschrift Light Condensed" panose="020B0502040204020203" pitchFamily="34" charset="0"/>
              </a:rPr>
              <a:t>Отрицал промысел Божий, возводил хулу на Бога и Иисуса Христа: «Предатель, кто правит этим миром, ибо не умеет им хорошо управлять».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3500" dirty="0">
                <a:latin typeface="Bahnschrift Light Condensed" panose="020B0502040204020203" pitchFamily="34" charset="0"/>
              </a:rPr>
              <a:t>«Он говорил, что души, уходя из одного мира, переселяются в другой, и что он сам был уже прежде в этом мире в образе лебедя».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4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4CC12-1725-448C-ABC9-AFE5A47B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92" y="4130283"/>
            <a:ext cx="2136123" cy="776545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>
                <a:latin typeface="+mn-lt"/>
              </a:rPr>
              <a:t>Гипатия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(350-415)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103A87-5E31-4ACE-A42E-83864DC7E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92" y="1041023"/>
            <a:ext cx="2136123" cy="2761856"/>
          </a:xfrm>
          <a:prstGeom prst="roundRect">
            <a:avLst>
              <a:gd name="adj" fmla="val 8663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2683380" y="936520"/>
            <a:ext cx="619936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/>
              <a:t>«Люди с горячими головами, под начальством некоего Петра, однажды сговорились и подстерегли эту женщину. Когда она возвращалась домой, они стащили её с носилок и привлекли к церкви, называемой </a:t>
            </a:r>
            <a:r>
              <a:rPr lang="ru-RU" sz="2400" dirty="0" err="1"/>
              <a:t>Кесарион</a:t>
            </a:r>
            <a:r>
              <a:rPr lang="ru-RU" sz="2400" dirty="0"/>
              <a:t>, потом, обнажив её, умертвили черепками, а тело снесли на место, называемое </a:t>
            </a:r>
            <a:r>
              <a:rPr lang="ru-RU" sz="2400" dirty="0" err="1"/>
              <a:t>Кинарон</a:t>
            </a:r>
            <a:r>
              <a:rPr lang="ru-RU" sz="2400" dirty="0"/>
              <a:t>, и там сожгли. Это причинило </a:t>
            </a:r>
            <a:r>
              <a:rPr lang="ru-RU" sz="2400" dirty="0">
                <a:solidFill>
                  <a:srgbClr val="FF0000"/>
                </a:solidFill>
              </a:rPr>
              <a:t>немало скорби и Кириллу</a:t>
            </a:r>
            <a:r>
              <a:rPr lang="ru-RU" sz="2400" dirty="0"/>
              <a:t>, и александрийской церкви, ибо убийства, распри и все тому подобное совершенно чуждо мыслящим по духу Христову»</a:t>
            </a:r>
          </a:p>
          <a:p>
            <a:pPr algn="r">
              <a:spcBef>
                <a:spcPts val="2400"/>
              </a:spcBef>
            </a:pPr>
            <a:r>
              <a:rPr lang="ru-RU" sz="2000" b="1" dirty="0"/>
              <a:t>Сократ Схоластик</a:t>
            </a:r>
            <a:br>
              <a:rPr lang="ru-RU" sz="2000" b="1" dirty="0"/>
            </a:br>
            <a:r>
              <a:rPr lang="ru-RU" sz="2000" dirty="0"/>
              <a:t>Церковная история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492" y="313509"/>
            <a:ext cx="8556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Устраивала ли Церковь гонения на ученых?</a:t>
            </a:r>
          </a:p>
        </p:txBody>
      </p:sp>
    </p:spTree>
    <p:extLst>
      <p:ext uri="{BB962C8B-B14F-4D97-AF65-F5344CB8AC3E}">
        <p14:creationId xmlns:p14="http://schemas.microsoft.com/office/powerpoint/2010/main" val="38789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A229BB-A90F-4331-BFE7-A3EBE96B8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9" y="557543"/>
            <a:ext cx="2582173" cy="3456884"/>
          </a:xfrm>
          <a:prstGeom prst="roundRect">
            <a:avLst>
              <a:gd name="adj" fmla="val 12090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EB14C4-355A-4BFE-8A23-C386A9FC311F}"/>
              </a:ext>
            </a:extLst>
          </p:cNvPr>
          <p:cNvSpPr txBox="1"/>
          <p:nvPr/>
        </p:nvSpPr>
        <p:spPr>
          <a:xfrm>
            <a:off x="3303916" y="286177"/>
            <a:ext cx="5244860" cy="624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2800" dirty="0">
                <a:latin typeface="Bahnschrift Light Condensed" panose="020B0502040204020203" pitchFamily="34" charset="0"/>
              </a:rPr>
              <a:t>«</a:t>
            </a:r>
            <a:r>
              <a:rPr lang="ru-RU" sz="28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 них учит он ужасным, совершенно нелепейшим вещам; например: миры бесконечны, душа странствует из тела в тело и даже из одного мира в </a:t>
            </a:r>
            <a:r>
              <a:rPr lang="ru-RU" sz="28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дpyгой</a:t>
            </a:r>
            <a:r>
              <a:rPr lang="ru-RU" sz="28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; одна душа может образовать два тела; магия хороша и дозволена; Дух Святой не что иное, как душа  мира, и это разумел Моисей, говоря, что Дух согревал воды; мир существует вечно; Моисей совершал чудеса с помощью магии, в коей больше преуспел, чем прочие </a:t>
            </a:r>
            <a:r>
              <a:rPr lang="ru-RU" sz="28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eгиптяне</a:t>
            </a:r>
            <a:r>
              <a:rPr lang="ru-RU" sz="28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; он выдумал свои законы; </a:t>
            </a:r>
            <a:endParaRPr lang="ru-RU" sz="2800" dirty="0">
              <a:latin typeface="Bahnschrift Light Condense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FC8A9-051B-45FA-8DFD-4B8066C3050D}"/>
              </a:ext>
            </a:extLst>
          </p:cNvPr>
          <p:cNvSpPr txBox="1"/>
          <p:nvPr/>
        </p:nvSpPr>
        <p:spPr>
          <a:xfrm>
            <a:off x="488830" y="4416573"/>
            <a:ext cx="25821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Каспар </a:t>
            </a:r>
            <a:r>
              <a:rPr lang="ru-RU" sz="2000" dirty="0" err="1"/>
              <a:t>Шоппе</a:t>
            </a:r>
            <a:br>
              <a:rPr lang="ru-RU" sz="2000" dirty="0"/>
            </a:br>
            <a:r>
              <a:rPr lang="ru-RU" sz="2000" dirty="0"/>
              <a:t>(1576-1649) </a:t>
            </a:r>
          </a:p>
        </p:txBody>
      </p:sp>
    </p:spTree>
    <p:extLst>
      <p:ext uri="{BB962C8B-B14F-4D97-AF65-F5344CB8AC3E}">
        <p14:creationId xmlns:p14="http://schemas.microsoft.com/office/powerpoint/2010/main" val="82415167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A3CA96-C314-4639-9600-369CDF07F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90113"/>
            <a:ext cx="7886700" cy="54868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Святое Писание   –   вздор; дьявол будет спасен; только евреи ведут свое начало от Адама и Евы, прочие же от тех двоих, кого Бог создал накануне; Христос не Бог, но был он выдающимся магом, обольщал людей, за что по заслугам повешен (по </a:t>
            </a:r>
            <a:r>
              <a:rPr lang="ru-RU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италийски</a:t>
            </a: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impiccato</a:t>
            </a: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), а не распят; пророки и апостолы были людьми, магами и много их повешено. Одним словом, конца не будет, если перечислять всё то чудовищное, что утверждал он и в книгах и устно. Чтобы сказать кратко   –   всё, что ни утверждалось когда-либо философами, языческими или нашими, древними и новейшими еретиками, он выдвинул</a:t>
            </a:r>
            <a:r>
              <a:rPr lang="ru-RU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Из письма ректору </a:t>
            </a:r>
            <a:br>
              <a:rPr lang="ru-RU" sz="2400" dirty="0"/>
            </a:br>
            <a:r>
              <a:rPr lang="ru-RU" sz="2400" dirty="0" err="1"/>
              <a:t>Альтдорфского</a:t>
            </a:r>
            <a:r>
              <a:rPr lang="ru-RU" sz="2400" dirty="0"/>
              <a:t> университета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723307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80988"/>
            <a:ext cx="8229600" cy="1383910"/>
          </a:xfrm>
        </p:spPr>
        <p:txBody>
          <a:bodyPr anchorCtr="0">
            <a:norm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Галилео Галилей </a:t>
            </a:r>
            <a:b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(1564-1642)</a:t>
            </a:r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602" y="1824211"/>
            <a:ext cx="3742795" cy="4593841"/>
          </a:xfrm>
          <a:prstGeom prst="roundRect">
            <a:avLst>
              <a:gd name="adj" fmla="val 12406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686719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1268" y="428604"/>
            <a:ext cx="7815532" cy="5697559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ru-RU" sz="3600" b="1" dirty="0"/>
              <a:t>Открытия в астрономии</a:t>
            </a:r>
          </a:p>
          <a:p>
            <a:pPr marL="0" indent="0" algn="ctr" eaLnBrk="1" hangingPunct="1">
              <a:lnSpc>
                <a:spcPct val="12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1609 – создание телескопа</a:t>
            </a:r>
          </a:p>
          <a:p>
            <a:pPr marL="0" indent="0" algn="ctr" eaLnBrk="1" hangingPunct="1">
              <a:lnSpc>
                <a:spcPct val="12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Луна имеет сложный рельеф.</a:t>
            </a:r>
          </a:p>
          <a:p>
            <a:pPr marL="0" indent="0" algn="ctr" eaLnBrk="1" hangingPunct="1">
              <a:lnSpc>
                <a:spcPct val="12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Фазы Венеры</a:t>
            </a:r>
            <a:r>
              <a:rPr lang="en-US" sz="3600" dirty="0">
                <a:latin typeface="Bahnschrift Light Condensed" panose="020B0502040204020203" pitchFamily="34" charset="0"/>
              </a:rPr>
              <a:t>.</a:t>
            </a:r>
            <a:endParaRPr lang="ru-RU" sz="3600" dirty="0">
              <a:latin typeface="Bahnschrift Light Condensed" panose="020B0502040204020203" pitchFamily="34" charset="0"/>
            </a:endParaRPr>
          </a:p>
          <a:p>
            <a:pPr marL="0" indent="0" algn="ctr" eaLnBrk="1" hangingPunct="1">
              <a:lnSpc>
                <a:spcPct val="12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Спутники Юпитера (</a:t>
            </a:r>
            <a:r>
              <a:rPr lang="ru-RU" sz="3600" dirty="0" err="1">
                <a:latin typeface="Bahnschrift Light Condensed" panose="020B0502040204020203" pitchFamily="34" charset="0"/>
              </a:rPr>
              <a:t>Медические</a:t>
            </a:r>
            <a:r>
              <a:rPr lang="ru-RU" sz="3600" dirty="0">
                <a:latin typeface="Bahnschrift Light Condensed" panose="020B0502040204020203" pitchFamily="34" charset="0"/>
              </a:rPr>
              <a:t> планеты)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Млечный путь состоит из отдельных звезд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Солнечные пятна. Солнце вращается вокруг своей оси.</a:t>
            </a:r>
          </a:p>
          <a:p>
            <a:pPr marL="0" indent="0" algn="ctr" eaLnBrk="1" hangingPunct="1">
              <a:lnSpc>
                <a:spcPct val="120000"/>
              </a:lnSpc>
              <a:buNone/>
              <a:defRPr/>
            </a:pPr>
            <a:endParaRPr lang="ru-RU" sz="3600" dirty="0">
              <a:latin typeface="Bahnschrift Light Condensed" panose="020B0502040204020203" pitchFamily="34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3183868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F65B48C-5F71-41E2-AD4D-4399B01D0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74" y="500332"/>
            <a:ext cx="5159675" cy="5676631"/>
          </a:xfrm>
        </p:spPr>
        <p:txBody>
          <a:bodyPr/>
          <a:lstStyle/>
          <a:p>
            <a:pPr marL="0" indent="0" algn="r" eaLnBrk="1" hangingPunct="1">
              <a:lnSpc>
                <a:spcPct val="120000"/>
              </a:lnSpc>
              <a:buNone/>
              <a:defRPr/>
            </a:pPr>
            <a:r>
              <a:rPr lang="ru-RU" sz="3200" dirty="0">
                <a:latin typeface="Bahnschrift Light Condensed" panose="020B0502040204020203" pitchFamily="34" charset="0"/>
              </a:rPr>
              <a:t>1611 г. – открытие солнечных пятен. </a:t>
            </a:r>
          </a:p>
          <a:p>
            <a:pPr marL="0" indent="0" algn="r" eaLnBrk="1" hangingPunct="1">
              <a:lnSpc>
                <a:spcPct val="120000"/>
              </a:lnSpc>
              <a:buNone/>
              <a:defRPr/>
            </a:pPr>
            <a:r>
              <a:rPr lang="ru-RU" sz="3200" dirty="0">
                <a:latin typeface="Bahnschrift Light Condensed" panose="020B0502040204020203" pitchFamily="34" charset="0"/>
              </a:rPr>
              <a:t>Спор о приоритете этого открытия между Галилеем и иезуитом Христофором </a:t>
            </a:r>
            <a:r>
              <a:rPr lang="ru-RU" sz="3200" dirty="0" err="1">
                <a:latin typeface="Bahnschrift Light Condensed" panose="020B0502040204020203" pitchFamily="34" charset="0"/>
              </a:rPr>
              <a:t>Шейнером</a:t>
            </a:r>
            <a:r>
              <a:rPr lang="ru-RU" sz="3200" dirty="0">
                <a:latin typeface="Bahnschrift Light Condensed" panose="020B0502040204020203" pitchFamily="34" charset="0"/>
              </a:rPr>
              <a:t> способствовал охлаждению отношений между флорентийским ученым и орденом иезуитов</a:t>
            </a:r>
            <a:r>
              <a:rPr lang="en-US" sz="3200" dirty="0">
                <a:latin typeface="Bahnschrift Light Condensed" panose="020B0502040204020203" pitchFamily="34" charset="0"/>
              </a:rPr>
              <a:t>.</a:t>
            </a:r>
            <a:endParaRPr lang="ru-RU" sz="3200" dirty="0">
              <a:latin typeface="Bahnschrift Light Condensed" panose="020B0502040204020203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5EAE3C-992B-49A5-B42D-96E328C52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2" y="697122"/>
            <a:ext cx="2486981" cy="2391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4F6D7F-5CB3-40D1-821E-88B31E896B08}"/>
              </a:ext>
            </a:extLst>
          </p:cNvPr>
          <p:cNvSpPr txBox="1"/>
          <p:nvPr/>
        </p:nvSpPr>
        <p:spPr>
          <a:xfrm>
            <a:off x="465827" y="3429000"/>
            <a:ext cx="23560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Христофор </a:t>
            </a:r>
            <a:r>
              <a:rPr lang="ru-RU" sz="2000" dirty="0" err="1"/>
              <a:t>Шейнер</a:t>
            </a:r>
            <a:r>
              <a:rPr lang="ru-RU" sz="2000" dirty="0"/>
              <a:t>, священник-иезуит</a:t>
            </a:r>
            <a:br>
              <a:rPr lang="ru-RU" sz="2000" dirty="0"/>
            </a:br>
            <a:r>
              <a:rPr lang="ru-RU" sz="2000" dirty="0"/>
              <a:t>(1573-1650)</a:t>
            </a:r>
          </a:p>
        </p:txBody>
      </p:sp>
    </p:spTree>
    <p:extLst>
      <p:ext uri="{BB962C8B-B14F-4D97-AF65-F5344CB8AC3E}">
        <p14:creationId xmlns:p14="http://schemas.microsoft.com/office/powerpoint/2010/main" val="38595848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6EC9C1B-89B2-4EAA-9B92-01781A2DA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2038"/>
            <a:ext cx="7886700" cy="5184925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«Приказать профессорам астрономии, чтобы они отказались от собственных наблюдений  и доводов, признав их заблуждениями и ошибками, -  значит достичь невозможного»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62280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5675" y="357166"/>
            <a:ext cx="5331125" cy="6077190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buNone/>
              <a:defRPr/>
            </a:pPr>
            <a:r>
              <a:rPr lang="ru-RU" dirty="0">
                <a:latin typeface="Bahnschrift Light Condensed" panose="020B0502040204020203" pitchFamily="34" charset="0"/>
              </a:rPr>
              <a:t>«Мне кажется, что Ваше священство и господин Галилео мудро поступают, довольствуясь тем, что говорят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предположительно</a:t>
            </a:r>
            <a:r>
              <a:rPr lang="ru-RU" dirty="0">
                <a:latin typeface="Bahnschrift Light Condensed" panose="020B0502040204020203" pitchFamily="34" charset="0"/>
              </a:rPr>
              <a:t>, а не абсолютно; я всегда полагал, что так говорил и Коперник. Потому что, если сказать, что предположение о движении Земли и неподвижности Солнца позволяет представить все явления лучше, чем принятие эксцентриков и эпициклов, то это будет сказано прекрасно и не влечет за собой никакой опасности. Для математика этого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вполне достаточно</a:t>
            </a:r>
            <a:r>
              <a:rPr lang="ru-RU" dirty="0">
                <a:latin typeface="Bahnschrift Light Condensed" panose="020B0502040204020203" pitchFamily="34" charset="0"/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26679C-3A6F-4F9F-93F9-E7ABC625B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0" y="530165"/>
            <a:ext cx="2523771" cy="3170567"/>
          </a:xfrm>
          <a:prstGeom prst="roundRect">
            <a:avLst>
              <a:gd name="adj" fmla="val 12224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8F3249-7262-4104-9D22-4EB4005F94B6}"/>
              </a:ext>
            </a:extLst>
          </p:cNvPr>
          <p:cNvSpPr txBox="1"/>
          <p:nvPr/>
        </p:nvSpPr>
        <p:spPr>
          <a:xfrm>
            <a:off x="330139" y="4089723"/>
            <a:ext cx="25237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Кардинал</a:t>
            </a:r>
            <a:endParaRPr lang="en-US" sz="2000" dirty="0"/>
          </a:p>
          <a:p>
            <a:pPr algn="ctr"/>
            <a:r>
              <a:rPr lang="ru-RU" sz="2000" dirty="0"/>
              <a:t>Роберт </a:t>
            </a:r>
            <a:r>
              <a:rPr lang="ru-RU" sz="2000" dirty="0" err="1"/>
              <a:t>Беллармин</a:t>
            </a:r>
            <a:br>
              <a:rPr lang="ru-RU" sz="2000" dirty="0"/>
            </a:br>
            <a:r>
              <a:rPr lang="ru-RU" sz="2000" dirty="0"/>
              <a:t>(1542-1621)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B8C9850-D4F4-4020-A018-0BB330147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8" y="491706"/>
            <a:ext cx="7523312" cy="587458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Но желать утверждать, что Солнце в действительности является центром мира и вращается только вокруг себя, не передвигаясь с востока на запад, что Земля стоит на третьем небе и с огромной быстротой вращается вокруг Солнца, – это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очень опасно </a:t>
            </a:r>
            <a:r>
              <a:rPr lang="ru-RU" sz="3000" dirty="0">
                <a:latin typeface="Bahnschrift Light Condensed" panose="020B0502040204020203" pitchFamily="34" charset="0"/>
              </a:rPr>
              <a:t>не только потому, что это значит возбудить всех философов и теологов‑схоластов; это значило бы нанести вред святой вере, представляя положения Святого Писания ложными».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2400" dirty="0"/>
              <a:t>Письмо кардинала </a:t>
            </a:r>
            <a:r>
              <a:rPr lang="ru-RU" sz="2400" dirty="0" err="1"/>
              <a:t>Беллармина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монаху Паоло Антонио </a:t>
            </a:r>
            <a:r>
              <a:rPr lang="ru-RU" sz="2400" dirty="0" err="1"/>
              <a:t>Фоскарини</a:t>
            </a:r>
            <a:r>
              <a:rPr lang="ru-RU" sz="2400" dirty="0"/>
              <a:t> (1615)</a:t>
            </a:r>
          </a:p>
        </p:txBody>
      </p:sp>
    </p:spTree>
    <p:extLst>
      <p:ext uri="{BB962C8B-B14F-4D97-AF65-F5344CB8AC3E}">
        <p14:creationId xmlns:p14="http://schemas.microsoft.com/office/powerpoint/2010/main" val="283882240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BAAC049-7F49-4005-86B6-0804B8C40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763" y="396815"/>
            <a:ext cx="5383961" cy="5831456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lnSpc>
                <a:spcPct val="140000"/>
              </a:lnSpc>
              <a:buNone/>
            </a:pPr>
            <a:r>
              <a:rPr lang="ru-RU" sz="2900" dirty="0">
                <a:latin typeface="Bahnschrift Light Condensed" panose="020B0502040204020203" pitchFamily="34" charset="0"/>
              </a:rPr>
              <a:t>«Утверждать, что Солнце стоит неподвижно в центре мира — мнение нелепое, ложное с философской точки зрения и формально еретическое, так как оно прямо противоречит Священному Писанию.</a:t>
            </a:r>
            <a:br>
              <a:rPr lang="ru-RU" sz="2900" dirty="0">
                <a:latin typeface="Bahnschrift Light Condensed" panose="020B0502040204020203" pitchFamily="34" charset="0"/>
              </a:rPr>
            </a:br>
            <a:r>
              <a:rPr lang="ru-RU" sz="2900" dirty="0">
                <a:latin typeface="Bahnschrift Light Condensed" panose="020B0502040204020203" pitchFamily="34" charset="0"/>
              </a:rPr>
              <a:t>Утверждать, что Земля не находится в центре мира, что она не остаётся неподвижной и обладает даже суточным вращением, есть мнение столь же нелепое, ложное с философской и греховное с религиозной точки зрения».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Декрет 1616 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BF9FAE-9A65-4850-A2AC-2A6CE8ADC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8" y="552091"/>
            <a:ext cx="2297690" cy="3881887"/>
          </a:xfrm>
          <a:prstGeom prst="roundRect">
            <a:avLst>
              <a:gd name="adj" fmla="val 11035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4E26AF-CD60-4F75-889F-A8605F623A32}"/>
              </a:ext>
            </a:extLst>
          </p:cNvPr>
          <p:cNvSpPr txBox="1"/>
          <p:nvPr/>
        </p:nvSpPr>
        <p:spPr>
          <a:xfrm>
            <a:off x="489288" y="4857473"/>
            <a:ext cx="2297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Папа Павел </a:t>
            </a:r>
            <a:r>
              <a:rPr lang="en-US" sz="2000" dirty="0"/>
              <a:t>V</a:t>
            </a:r>
            <a:br>
              <a:rPr lang="ru-RU" sz="2000" dirty="0"/>
            </a:br>
            <a:r>
              <a:rPr lang="ru-RU" sz="2000" dirty="0"/>
              <a:t>(1552-1621)</a:t>
            </a:r>
          </a:p>
        </p:txBody>
      </p:sp>
    </p:spTree>
    <p:extLst>
      <p:ext uri="{BB962C8B-B14F-4D97-AF65-F5344CB8AC3E}">
        <p14:creationId xmlns:p14="http://schemas.microsoft.com/office/powerpoint/2010/main" val="95345716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1E3CC7-1603-434C-872C-4B7E23D86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3673"/>
            <a:ext cx="7886700" cy="562329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«Иисус воззвал к Господу … и сказал пред Израильтянами: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стой, солнце</a:t>
            </a:r>
            <a:r>
              <a:rPr lang="ru-RU" sz="3600" dirty="0">
                <a:latin typeface="Bahnschrift Light Condensed" panose="020B0502040204020203" pitchFamily="34" charset="0"/>
              </a:rPr>
              <a:t>, над </a:t>
            </a:r>
            <a:r>
              <a:rPr lang="ru-RU" sz="3600" dirty="0" err="1">
                <a:latin typeface="Bahnschrift Light Condensed" panose="020B0502040204020203" pitchFamily="34" charset="0"/>
              </a:rPr>
              <a:t>Гаваоном</a:t>
            </a:r>
            <a:r>
              <a:rPr lang="ru-RU" sz="3600" dirty="0">
                <a:latin typeface="Bahnschrift Light Condensed" panose="020B0502040204020203" pitchFamily="34" charset="0"/>
              </a:rPr>
              <a:t>, и луна, над долиною </a:t>
            </a:r>
            <a:r>
              <a:rPr lang="ru-RU" sz="3600" dirty="0" err="1">
                <a:latin typeface="Bahnschrift Light Condensed" panose="020B0502040204020203" pitchFamily="34" charset="0"/>
              </a:rPr>
              <a:t>Аиалонскою</a:t>
            </a:r>
            <a:r>
              <a:rPr lang="ru-RU" sz="3600" dirty="0">
                <a:latin typeface="Bahnschrift Light Condensed" panose="020B0502040204020203" pitchFamily="34" charset="0"/>
              </a:rPr>
              <a:t>!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И остановилось солнце, и луна стояла, доколе народ мстил врагам своим»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dirty="0" err="1"/>
              <a:t>Нав</a:t>
            </a:r>
            <a:r>
              <a:rPr lang="ru-RU" dirty="0"/>
              <a:t>. 10:12-13 </a:t>
            </a:r>
          </a:p>
        </p:txBody>
      </p:sp>
    </p:spTree>
    <p:extLst>
      <p:ext uri="{BB962C8B-B14F-4D97-AF65-F5344CB8AC3E}">
        <p14:creationId xmlns:p14="http://schemas.microsoft.com/office/powerpoint/2010/main" val="2371848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720" y="4646140"/>
            <a:ext cx="7886700" cy="161178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/>
              <a:t>Пожар в Александрийской библиотеке</a:t>
            </a:r>
          </a:p>
          <a:p>
            <a:pPr marL="0" indent="0" algn="ctr">
              <a:buNone/>
            </a:pPr>
            <a:r>
              <a:rPr lang="ru-RU" dirty="0"/>
              <a:t>48-47 гг. до Р.Х. — Юлий Цезарь </a:t>
            </a:r>
          </a:p>
          <a:p>
            <a:pPr marL="0" indent="0" algn="ctr">
              <a:buNone/>
            </a:pPr>
            <a:r>
              <a:rPr lang="ru-RU" dirty="0"/>
              <a:t>273 г. — император </a:t>
            </a:r>
            <a:r>
              <a:rPr lang="ru-RU" dirty="0" err="1"/>
              <a:t>Аврелиан</a:t>
            </a:r>
            <a:r>
              <a:rPr lang="ru-RU" dirty="0"/>
              <a:t> </a:t>
            </a:r>
          </a:p>
          <a:p>
            <a:pPr marL="0" indent="0" algn="ctr">
              <a:buNone/>
            </a:pPr>
            <a:r>
              <a:rPr lang="ru-RU" dirty="0"/>
              <a:t>641 г. — халиф </a:t>
            </a:r>
            <a:r>
              <a:rPr lang="ru-RU" dirty="0" err="1"/>
              <a:t>Умар</a:t>
            </a:r>
            <a:r>
              <a:rPr lang="ru-RU" dirty="0"/>
              <a:t> ибн аль-Хаттаб</a:t>
            </a:r>
          </a:p>
          <a:p>
            <a:endParaRPr lang="ru-RU" dirty="0"/>
          </a:p>
        </p:txBody>
      </p:sp>
      <p:pic>
        <p:nvPicPr>
          <p:cNvPr id="2050" name="Picture 2" descr="https://brewminate.com/wp-content/uploads/2018/01/010518-57-Library-Alexandri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33" y="216544"/>
            <a:ext cx="7431474" cy="4170726"/>
          </a:xfrm>
          <a:prstGeom prst="roundRect">
            <a:avLst>
              <a:gd name="adj" fmla="val 837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6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55B9348-CA33-4EC8-BD45-2A3672ECA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6596"/>
            <a:ext cx="7886700" cy="5590367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</a:rPr>
              <a:t>Книгу Коперника включили в Индекс запрещённых книг </a:t>
            </a:r>
            <a:br>
              <a:rPr lang="ru-RU" sz="2800" dirty="0">
                <a:latin typeface="Bahnschrift Light Condensed" panose="020B0502040204020203" pitchFamily="34" charset="0"/>
              </a:rPr>
            </a:br>
            <a:r>
              <a:rPr lang="ru-RU" sz="2800" dirty="0">
                <a:latin typeface="Bahnschrift Light Condensed" panose="020B0502040204020203" pitchFamily="34" charset="0"/>
              </a:rPr>
              <a:t>«до её исправления».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</a:rPr>
              <a:t>В 1623 году один из друзей и покровителей Галилея, кардинал </a:t>
            </a:r>
            <a:r>
              <a:rPr lang="ru-RU" sz="2800" dirty="0" err="1">
                <a:latin typeface="Bahnschrift Light Condensed" panose="020B0502040204020203" pitchFamily="34" charset="0"/>
              </a:rPr>
              <a:t>Маффео</a:t>
            </a:r>
            <a:r>
              <a:rPr lang="ru-RU" sz="2800" dirty="0">
                <a:latin typeface="Bahnschrift Light Condensed" panose="020B0502040204020203" pitchFamily="34" charset="0"/>
              </a:rPr>
              <a:t> </a:t>
            </a:r>
            <a:r>
              <a:rPr lang="ru-RU" sz="2800" dirty="0" err="1">
                <a:latin typeface="Bahnschrift Light Condensed" panose="020B0502040204020203" pitchFamily="34" charset="0"/>
              </a:rPr>
              <a:t>Барберини</a:t>
            </a:r>
            <a:r>
              <a:rPr lang="ru-RU" sz="2800" dirty="0">
                <a:latin typeface="Bahnschrift Light Condensed" panose="020B0502040204020203" pitchFamily="34" charset="0"/>
              </a:rPr>
              <a:t>, стал главой Католической Церкви под именем Урбана VIII.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8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 1624 </a:t>
            </a:r>
            <a:r>
              <a:rPr lang="ru-RU" dirty="0"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году папа Урбан VIII тепло принял Галилея, </a:t>
            </a:r>
            <a:r>
              <a:rPr lang="ru-RU" sz="28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лестно отозвался о его новой книге </a:t>
            </a:r>
            <a:r>
              <a:rPr lang="ru-RU" dirty="0">
                <a:latin typeface="Bahnschrift Light Condensed" panose="020B0502040204020203" pitchFamily="34" charset="0"/>
              </a:rPr>
              <a:t>«Пробирщик» </a:t>
            </a:r>
            <a:r>
              <a:rPr lang="ru-RU" sz="28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и предоставил ему пять аудиенций. </a:t>
            </a:r>
            <a:endParaRPr lang="ru-RU" sz="2800" dirty="0">
              <a:latin typeface="Bahnschrift Light Condensed" panose="020B0502040204020203" pitchFamily="34" charset="0"/>
            </a:endParaRPr>
          </a:p>
          <a:p>
            <a:pPr marL="0" lvl="0" indent="0" algn="ctr">
              <a:lnSpc>
                <a:spcPct val="120000"/>
              </a:lnSpc>
              <a:buNone/>
            </a:pPr>
            <a:r>
              <a:rPr lang="ru-RU" sz="28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1630 г. – выход в свет книги </a:t>
            </a:r>
            <a:r>
              <a:rPr lang="ru-RU" dirty="0">
                <a:latin typeface="Bahnschrift Light Condensed" panose="020B0502040204020203" pitchFamily="34" charset="0"/>
              </a:rPr>
              <a:t>«Диалог о двух главнейших системах мира — птолемеевой и </a:t>
            </a:r>
            <a:r>
              <a:rPr lang="ru-RU" dirty="0" err="1">
                <a:latin typeface="Bahnschrift Light Condensed" panose="020B0502040204020203" pitchFamily="34" charset="0"/>
              </a:rPr>
              <a:t>коперниковой</a:t>
            </a:r>
            <a:r>
              <a:rPr lang="ru-RU" dirty="0">
                <a:latin typeface="Bahnschrift Light Condensed" panose="020B0502040204020203" pitchFamily="34" charset="0"/>
              </a:rPr>
              <a:t>»</a:t>
            </a:r>
            <a:r>
              <a:rPr lang="ru-RU" sz="28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8131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86802DB-E1E8-4631-90D1-E9F2AF17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652" y="545284"/>
            <a:ext cx="5297697" cy="5631679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2500" dirty="0">
                <a:latin typeface="Bahnschrift Light Condensed" panose="020B0502040204020203" pitchFamily="34" charset="0"/>
              </a:rPr>
              <a:t>«Ваш Галилей вступил на ложный путь и осмелился рассуждать о самых важных и самых опасных вопросах, какие только можно возбудить в наше время». </a:t>
            </a:r>
            <a:endParaRPr lang="en-US" sz="2500" dirty="0"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ru-RU" sz="2500" dirty="0">
                <a:latin typeface="Bahnschrift Light Condensed" panose="020B0502040204020203" pitchFamily="34" charset="0"/>
              </a:rPr>
              <a:t>«Он запутал себя в сложном деле. Вещь очень опасная и книга крайне вредная. Дело хуже, чем думает великий герцог, — прошу ему написать… Поскольку Галилей нанёс своей книгой огромный вред религии, то великому герцогу, как христианскому государю, не следовало бы вмешиваться в это дело».</a:t>
            </a:r>
            <a:endParaRPr lang="en-US" sz="2500" dirty="0">
              <a:latin typeface="Bahnschrift Light Condense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FF7D14-D7B8-4AE9-96B1-EAD60C77E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3" y="640033"/>
            <a:ext cx="2537296" cy="3923342"/>
          </a:xfrm>
          <a:prstGeom prst="roundRect">
            <a:avLst>
              <a:gd name="adj" fmla="val 1020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9C60D-9051-4BE1-8342-666A89E51248}"/>
              </a:ext>
            </a:extLst>
          </p:cNvPr>
          <p:cNvSpPr txBox="1"/>
          <p:nvPr/>
        </p:nvSpPr>
        <p:spPr>
          <a:xfrm>
            <a:off x="270893" y="4900606"/>
            <a:ext cx="25372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Папа Урбан VIII</a:t>
            </a:r>
            <a:br>
              <a:rPr lang="ru-RU" sz="2000" dirty="0"/>
            </a:br>
            <a:r>
              <a:rPr lang="ru-RU" sz="2000" dirty="0"/>
              <a:t>(1568-1644)</a:t>
            </a:r>
          </a:p>
        </p:txBody>
      </p:sp>
    </p:spTree>
    <p:extLst>
      <p:ext uri="{BB962C8B-B14F-4D97-AF65-F5344CB8AC3E}">
        <p14:creationId xmlns:p14="http://schemas.microsoft.com/office/powerpoint/2010/main" val="295696883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90E6FED-72AB-4E75-B7E0-0608C1CA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3079"/>
            <a:ext cx="7886700" cy="5693884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</a:rPr>
              <a:t>«Святейший Отец постановил, что вышеназванный Галилей должен быть допрошен по поводу его (истинных) намерений под угрозой пытки; и он должен отречься в связи с тяжкими подозрениями в ереси на пленарной ассамблее Конгрегации Святейшего Учреждения; затем по желанию Конгрегации он должен быть подвергнут тюремному заключению. Ему должно быть приказано никогда в будущем не касаться никоим образом, письменно или устно, вопросов о движении Земли и неподвижности Солнца. В противном случае на него будет возложено повторное наказание. Книгу, озаглавленную </a:t>
            </a:r>
            <a:r>
              <a:rPr lang="en-US" sz="2800" dirty="0">
                <a:latin typeface="Bahnschrift Light Condensed" panose="020B0502040204020203" pitchFamily="34" charset="0"/>
              </a:rPr>
              <a:t>“</a:t>
            </a:r>
            <a:r>
              <a:rPr lang="ru-RU" sz="2800" dirty="0">
                <a:latin typeface="Bahnschrift Light Condensed" panose="020B0502040204020203" pitchFamily="34" charset="0"/>
              </a:rPr>
              <a:t>Диалог</a:t>
            </a:r>
            <a:r>
              <a:rPr lang="en-US" sz="2800" dirty="0">
                <a:latin typeface="Bahnschrift Light Condensed" panose="020B0502040204020203" pitchFamily="34" charset="0"/>
              </a:rPr>
              <a:t>”</a:t>
            </a:r>
            <a:r>
              <a:rPr lang="ru-RU" sz="2800" dirty="0">
                <a:latin typeface="Bahnschrift Light Condensed" panose="020B0502040204020203" pitchFamily="34" charset="0"/>
              </a:rPr>
              <a:t> Галилео Галилея, члена Академии </a:t>
            </a:r>
            <a:r>
              <a:rPr lang="ru-RU" sz="2800" dirty="0" err="1">
                <a:latin typeface="Bahnschrift Light Condensed" panose="020B0502040204020203" pitchFamily="34" charset="0"/>
              </a:rPr>
              <a:t>Линчеи</a:t>
            </a:r>
            <a:r>
              <a:rPr lang="ru-RU" sz="2800" dirty="0">
                <a:latin typeface="Bahnschrift Light Condensed" panose="020B0502040204020203" pitchFamily="34" charset="0"/>
              </a:rPr>
              <a:t>, следует запретить»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01066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B0B2AE-358C-49F5-A157-6488AFA75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12396"/>
            <a:ext cx="7886700" cy="5564567"/>
          </a:xfrm>
        </p:spPr>
        <p:txBody>
          <a:bodyPr/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«Суд приговаривает Вас к условному заключении… и в целях неукоснительного раскаяния предписывает Вам в течение трех лет один раз в неделю повторять семь покаянных псалмов»</a:t>
            </a:r>
            <a:r>
              <a:rPr lang="ru-RU" sz="3600" i="1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.</a:t>
            </a: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 </a:t>
            </a:r>
          </a:p>
          <a:p>
            <a:pPr marL="0" lv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>
                <a:solidFill>
                  <a:prstClr val="black"/>
                </a:solidFill>
              </a:rPr>
              <a:t>Приговор 22 июня 1633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93674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769F1-8435-44F2-97BC-86741147C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71002"/>
            <a:ext cx="7772400" cy="1287268"/>
          </a:xfrm>
        </p:spPr>
        <p:txBody>
          <a:bodyPr>
            <a:normAutofit/>
          </a:bodyPr>
          <a:lstStyle/>
          <a:p>
            <a:r>
              <a:rPr lang="ru-RU" sz="5400" b="1" dirty="0">
                <a:latin typeface="+mn-lt"/>
              </a:rPr>
              <a:t>Ученые и христианство</a:t>
            </a:r>
          </a:p>
        </p:txBody>
      </p:sp>
    </p:spTree>
    <p:extLst>
      <p:ext uri="{BB962C8B-B14F-4D97-AF65-F5344CB8AC3E}">
        <p14:creationId xmlns:p14="http://schemas.microsoft.com/office/powerpoint/2010/main" val="153140529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7102" y="723218"/>
            <a:ext cx="5454424" cy="5625824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3500" dirty="0">
                <a:latin typeface="Bahnschrift Light Condensed" panose="020B0502040204020203" pitchFamily="34" charset="0"/>
              </a:rPr>
              <a:t>«Вообще-то говоря, все достижения современной мировой науки базируются на </a:t>
            </a:r>
            <a:r>
              <a:rPr lang="ru-RU" sz="35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материалистическом</a:t>
            </a:r>
            <a:r>
              <a:rPr lang="ru-RU" sz="3500" dirty="0">
                <a:latin typeface="Bahnschrift Light Condensed" panose="020B0502040204020203" pitchFamily="34" charset="0"/>
              </a:rPr>
              <a:t> видении мира. Вопрос этот давно решен и, в этом смысле, нам просто </a:t>
            </a:r>
            <a:r>
              <a:rPr lang="ru-RU" sz="35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интересен</a:t>
            </a:r>
            <a:r>
              <a:rPr lang="ru-RU" sz="3500" dirty="0">
                <a:latin typeface="Bahnschrift Light Condensed" panose="020B0502040204020203" pitchFamily="34" charset="0"/>
              </a:rPr>
              <a:t>. Ничего иного в современной науке просто нет».</a:t>
            </a:r>
          </a:p>
          <a:p>
            <a:pPr marL="0" indent="0" algn="r">
              <a:lnSpc>
                <a:spcPct val="130000"/>
              </a:lnSpc>
              <a:spcBef>
                <a:spcPts val="2400"/>
              </a:spcBef>
              <a:buNone/>
            </a:pPr>
            <a:r>
              <a:rPr lang="ru-RU" sz="2400" dirty="0"/>
              <a:t>Письмо десяти академиков </a:t>
            </a:r>
            <a:br>
              <a:rPr lang="ru-RU" sz="2400" dirty="0"/>
            </a:br>
            <a:r>
              <a:rPr lang="ru-RU" sz="2400" dirty="0" err="1"/>
              <a:t>В.В.Путину</a:t>
            </a:r>
            <a:r>
              <a:rPr lang="ru-RU" sz="2400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37" y="848885"/>
            <a:ext cx="2491277" cy="3445879"/>
          </a:xfrm>
          <a:prstGeom prst="roundRect">
            <a:avLst>
              <a:gd name="adj" fmla="val 10449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247830" y="4420427"/>
            <a:ext cx="2572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В.Л. Гинзбург</a:t>
            </a:r>
            <a:br>
              <a:rPr lang="ru-RU" sz="2000" dirty="0"/>
            </a:br>
            <a:r>
              <a:rPr lang="ru-RU" sz="2000" dirty="0"/>
              <a:t>(1916-2009)</a:t>
            </a:r>
          </a:p>
        </p:txBody>
      </p:sp>
    </p:spTree>
    <p:extLst>
      <p:ext uri="{BB962C8B-B14F-4D97-AF65-F5344CB8AC3E}">
        <p14:creationId xmlns:p14="http://schemas.microsoft.com/office/powerpoint/2010/main" val="257330941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341" y="3897736"/>
            <a:ext cx="2355233" cy="796908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+mn-lt"/>
              </a:rPr>
              <a:t>Николай Коперник (1473–1543) </a:t>
            </a:r>
          </a:p>
        </p:txBody>
      </p:sp>
      <p:pic>
        <p:nvPicPr>
          <p:cNvPr id="1026" name="Picture 2" descr="Nikolaus Kopernik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341" y="603853"/>
            <a:ext cx="2355233" cy="2740636"/>
          </a:xfrm>
          <a:prstGeom prst="roundRect">
            <a:avLst>
              <a:gd name="adj" fmla="val 10415"/>
            </a:avLst>
          </a:prstGeom>
          <a:noFill/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A292E124-299F-4F1D-AD1B-86FE4FB8C843}"/>
              </a:ext>
            </a:extLst>
          </p:cNvPr>
          <p:cNvSpPr txBox="1">
            <a:spLocks/>
          </p:cNvSpPr>
          <p:nvPr/>
        </p:nvSpPr>
        <p:spPr>
          <a:xfrm>
            <a:off x="3157268" y="603852"/>
            <a:ext cx="5529531" cy="5822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«Разве человек, прилепляющийся к тому, что он видит построенным в лучшем порядке и управляющимся Божественным изволением, не будет призываться к лучшему после постоянного, ставшего как бы привычкой созерцания этого, и не будет удивляться Творцу всего, в Ком заключается все счастье и благо? И не напрасно сказал Божественный псалмопевец, что он наслаждается творением Божиим и восторгается делами рук Его!»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100" dirty="0"/>
              <a:t>«О вращении небесных сфер»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94475" y="357166"/>
            <a:ext cx="5892326" cy="5958176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«Философия написана в величественной книге (я имею в виду Вселенную), которая постоянно открыта нашему взору, но понять ее может лишь тот, кто сначала научится постигать ее язык и толковать знаки, которыми она написана.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Написана же она на языке математики</a:t>
            </a:r>
            <a:r>
              <a:rPr lang="ru-RU" dirty="0">
                <a:latin typeface="Bahnschrift Light Condensed" panose="020B0502040204020203" pitchFamily="34" charset="0"/>
              </a:rPr>
              <a:t>, и знаки ее — треугольники, круги и другие геометрические фигуры, без которых человек не смог бы понять в ней ни единого слова; без них он был бы обречен блуждать в потемках по лабиринту».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«Пробирных дел мастер»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8" y="495656"/>
            <a:ext cx="2394911" cy="2939754"/>
          </a:xfrm>
          <a:prstGeom prst="roundRect">
            <a:avLst>
              <a:gd name="adj" fmla="val 10601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17188" y="3845608"/>
            <a:ext cx="23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Галилео Галилей</a:t>
            </a:r>
            <a:br>
              <a:rPr lang="ru-RU" sz="2000" dirty="0"/>
            </a:br>
            <a:r>
              <a:rPr lang="ru-RU" sz="2000" dirty="0"/>
              <a:t>(1564-1642)</a:t>
            </a:r>
          </a:p>
        </p:txBody>
      </p:sp>
    </p:spTree>
    <p:extLst>
      <p:ext uri="{BB962C8B-B14F-4D97-AF65-F5344CB8AC3E}">
        <p14:creationId xmlns:p14="http://schemas.microsoft.com/office/powerpoint/2010/main" val="373543639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85033" y="974221"/>
            <a:ext cx="5601769" cy="4904114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it-IT" sz="3600" dirty="0">
                <a:latin typeface="Bahnschrift Light Condensed" panose="020B0502040204020203" pitchFamily="34" charset="0"/>
              </a:rPr>
              <a:t>«Главная цель всех исследований внешнего мира должна заключаться в открытии рационального порядка и гармонии, </a:t>
            </a:r>
            <a:r>
              <a:rPr lang="ru-RU" sz="3600" dirty="0">
                <a:latin typeface="Bahnschrift Light Condensed" panose="020B0502040204020203" pitchFamily="34" charset="0"/>
              </a:rPr>
              <a:t>заложен</a:t>
            </a:r>
            <a:r>
              <a:rPr lang="it-IT" sz="3600" dirty="0">
                <a:latin typeface="Bahnschrift Light Condensed" panose="020B0502040204020203" pitchFamily="34" charset="0"/>
              </a:rPr>
              <a:t>ной Богом и которую Он открывает нам </a:t>
            </a:r>
            <a:r>
              <a:rPr lang="it-IT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 языке математики</a:t>
            </a:r>
            <a:r>
              <a:rPr lang="it-IT" sz="3600" dirty="0">
                <a:latin typeface="Bahnschrift Light Condensed" panose="020B0502040204020203" pitchFamily="34" charset="0"/>
              </a:rPr>
              <a:t>».</a:t>
            </a:r>
            <a:endParaRPr lang="ru-RU" sz="3600" dirty="0"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/>
              <a:t>«Гармония мира»</a:t>
            </a:r>
            <a:r>
              <a:rPr lang="it-IT" sz="2400" dirty="0"/>
              <a:t> </a:t>
            </a:r>
            <a:endParaRPr lang="ru-RU" sz="2400" dirty="0"/>
          </a:p>
          <a:p>
            <a:pPr marL="0" indent="0">
              <a:buNone/>
            </a:pPr>
            <a:endParaRPr lang="ru-RU" sz="3600" dirty="0">
              <a:latin typeface="Bahnschrift Light Condensed" panose="020B0502040204020203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25867" y="4631821"/>
            <a:ext cx="2102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Иоганн Кеплер</a:t>
            </a:r>
          </a:p>
          <a:p>
            <a:pPr algn="ctr"/>
            <a:r>
              <a:rPr lang="ru-RU" sz="2000" dirty="0"/>
              <a:t>(1571-1630)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0" y="1061865"/>
            <a:ext cx="2429854" cy="3338012"/>
          </a:xfrm>
          <a:prstGeom prst="roundRect">
            <a:avLst>
              <a:gd name="adj" fmla="val 10655"/>
            </a:avLst>
          </a:prstGeom>
        </p:spPr>
      </p:pic>
    </p:spTree>
    <p:extLst>
      <p:ext uri="{BB962C8B-B14F-4D97-AF65-F5344CB8AC3E}">
        <p14:creationId xmlns:p14="http://schemas.microsoft.com/office/powerpoint/2010/main" val="58685847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024EDD-DD89-4D76-818C-01A524D95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59" y="4044382"/>
            <a:ext cx="2475897" cy="86834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+mn-lt"/>
              </a:rPr>
              <a:t>Рене Декарт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(1596–1650)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E6AE9-7910-45B5-9747-FBF86279D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92" y="552091"/>
            <a:ext cx="5220059" cy="5624872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«Сам Бог показал нам, что Он расположил все вещи по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числу, весу и мере</a:t>
            </a:r>
            <a:r>
              <a:rPr lang="ru-RU" sz="3200" dirty="0">
                <a:latin typeface="Bahnschrift Light Condensed" panose="020B0502040204020203" pitchFamily="34" charset="0"/>
              </a:rPr>
              <a:t>... Мы можем даже не сомневаться в том, что если бы Бог сотворил несколько миров, то истины эти были бы столь же достоверными во всех этих мирах, как они достоверны в нашем».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«Мир, или Трактат о свете»</a:t>
            </a:r>
          </a:p>
          <a:p>
            <a:endParaRPr lang="ru-RU" dirty="0"/>
          </a:p>
        </p:txBody>
      </p:sp>
      <p:pic>
        <p:nvPicPr>
          <p:cNvPr id="5" name="Picture 2" descr="Frans Hals - Portret van René Descartes.jpg">
            <a:extLst>
              <a:ext uri="{FF2B5EF4-FFF2-40B4-BE49-F238E27FC236}">
                <a16:creationId xmlns:a16="http://schemas.microsoft.com/office/drawing/2014/main" id="{CBE86994-D578-4835-B456-9C04DFEB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359" y="699263"/>
            <a:ext cx="2475897" cy="3027348"/>
          </a:xfrm>
          <a:prstGeom prst="roundRect">
            <a:avLst>
              <a:gd name="adj" fmla="val 10744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34735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9634" y="1385831"/>
            <a:ext cx="8464732" cy="14908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Церковь и наука </a:t>
            </a:r>
            <a:b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первом тысячелетии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03046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40080"/>
            <a:ext cx="7886700" cy="55368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Отсутствие идеи прогресса </a:t>
            </a:r>
            <a:br>
              <a:rPr lang="ru-RU" sz="3600" dirty="0"/>
            </a:br>
            <a:r>
              <a:rPr lang="ru-RU" sz="3600" dirty="0"/>
              <a:t>в античности</a:t>
            </a:r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r>
              <a:rPr lang="ru-RU" sz="3600" dirty="0"/>
              <a:t>Образование в Византии</a:t>
            </a:r>
          </a:p>
          <a:p>
            <a:pPr algn="ctr"/>
            <a:endParaRPr lang="ru-RU" sz="3600" dirty="0"/>
          </a:p>
          <a:p>
            <a:pPr marL="0" indent="0" algn="ctr">
              <a:buNone/>
            </a:pPr>
            <a:r>
              <a:rPr lang="ru-RU" sz="3600" dirty="0"/>
              <a:t>Система переписывания рукописей</a:t>
            </a:r>
          </a:p>
        </p:txBody>
      </p:sp>
    </p:spTree>
    <p:extLst>
      <p:ext uri="{BB962C8B-B14F-4D97-AF65-F5344CB8AC3E}">
        <p14:creationId xmlns:p14="http://schemas.microsoft.com/office/powerpoint/2010/main" val="35056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52158" y="428605"/>
            <a:ext cx="5434643" cy="6102824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</a:t>
            </a:r>
            <a:r>
              <a:rPr lang="ru-RU" sz="32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Кто познал Бога, но не познал всего своего го­рестного ничтожества, тот впадает в гордыню. Кто познал все свое горестное ничтожество, но не познал Бога, тот впадает в отчаянье. Кто познал Иисуса Христа, тот хра­нит равновесие, ибо в Нем мы явственно видим и Бога, и наше собственное горестное ничтожество</a:t>
            </a:r>
            <a:r>
              <a:rPr lang="ru-RU" sz="3200" dirty="0">
                <a:latin typeface="Bahnschrift Light Condensed" panose="020B0502040204020203" pitchFamily="34" charset="0"/>
              </a:rPr>
              <a:t>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«Мысли»</a:t>
            </a:r>
            <a:r>
              <a:rPr lang="ru-RU" sz="3200" dirty="0">
                <a:latin typeface="Bahnschrift Light Condensed" panose="020B0502040204020203" pitchFamily="34" charset="0"/>
              </a:rPr>
              <a:t> </a:t>
            </a:r>
          </a:p>
          <a:p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08" y="644266"/>
            <a:ext cx="2732451" cy="3460624"/>
          </a:xfrm>
          <a:prstGeom prst="roundRect">
            <a:avLst>
              <a:gd name="adj" fmla="val 10930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76508" y="4461089"/>
            <a:ext cx="273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Блез</a:t>
            </a:r>
            <a:r>
              <a:rPr lang="ru-RU" sz="2000" dirty="0"/>
              <a:t> Паскаль </a:t>
            </a:r>
            <a:br>
              <a:rPr lang="ru-RU" sz="2000" dirty="0"/>
            </a:br>
            <a:r>
              <a:rPr lang="ru-RU" sz="2000" dirty="0"/>
              <a:t>(1623-1662)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D3FB8F7-5827-48E1-9211-4085FE96F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6113" y="534838"/>
            <a:ext cx="5539236" cy="5736566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«Насколько мы можем познать при помощи натуральной философии, что такое Первая Причина, какую силу имеет Она над нами и какие благодеяния мы от Нее получаем, настолько же станет ясным в свете природы наш долг по отношению к Первой Причине, а также друг к другу»</a:t>
            </a:r>
            <a:endParaRPr lang="en-US" sz="3200" dirty="0">
              <a:latin typeface="Bahnschrift Light Condensed" panose="020B0502040204020203" pitchFamily="34" charset="0"/>
            </a:endParaRP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«Оптика»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GodfreyKneller-IsaacNewton-1689.jpg">
            <a:hlinkClick r:id="rId2"/>
            <a:extLst>
              <a:ext uri="{FF2B5EF4-FFF2-40B4-BE49-F238E27FC236}">
                <a16:creationId xmlns:a16="http://schemas.microsoft.com/office/drawing/2014/main" id="{28C2EB8B-7498-4FA9-8EDF-2D7224C2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149" y="681037"/>
            <a:ext cx="2381250" cy="3267075"/>
          </a:xfrm>
          <a:prstGeom prst="roundRect">
            <a:avLst>
              <a:gd name="adj" fmla="val 9059"/>
            </a:avLst>
          </a:prstGeom>
          <a:noFill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9DFFD9D-92AE-4626-9B79-52093BE13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49" y="4389439"/>
            <a:ext cx="2381250" cy="70877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+mn-lt"/>
              </a:rPr>
              <a:t>Исаак Ньютон (1642-1727)</a:t>
            </a:r>
          </a:p>
        </p:txBody>
      </p:sp>
    </p:spTree>
    <p:extLst>
      <p:ext uri="{BB962C8B-B14F-4D97-AF65-F5344CB8AC3E}">
        <p14:creationId xmlns:p14="http://schemas.microsoft.com/office/powerpoint/2010/main" val="322063273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2FCF8E-CEE6-4E9E-BC3E-4F30A32D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665" y="712816"/>
            <a:ext cx="5530610" cy="5567213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32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«Я не понимаю как кто-либо может сомневаться в искренности и постоянстве моей приверженности религии, которую я исповедую – римской католической и апостольской веры, в которой я был рожден и взращен, и которую я всегда исповедовал, и внутренне, и внешне… Я виновен во множестве грехов, но по особенной милости Божией я никогда, насколько я знаю, не колебался в своей вере»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23793D-A9D7-4EAC-AC65-E50951AE2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2" y="843939"/>
            <a:ext cx="2307126" cy="2839540"/>
          </a:xfrm>
          <a:prstGeom prst="roundRect">
            <a:avLst>
              <a:gd name="adj" fmla="val 11806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307F4-9F63-49E5-8FD1-08ACD0BCCF1C}"/>
              </a:ext>
            </a:extLst>
          </p:cNvPr>
          <p:cNvSpPr txBox="1"/>
          <p:nvPr/>
        </p:nvSpPr>
        <p:spPr>
          <a:xfrm>
            <a:off x="560717" y="4019909"/>
            <a:ext cx="2307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Алессандро Вольта</a:t>
            </a:r>
            <a:br>
              <a:rPr lang="ru-RU" sz="2000" dirty="0"/>
            </a:br>
            <a:r>
              <a:rPr lang="ru-RU" sz="2000" dirty="0"/>
              <a:t>(1745-1827)</a:t>
            </a:r>
          </a:p>
        </p:txBody>
      </p:sp>
    </p:spTree>
    <p:extLst>
      <p:ext uri="{BB962C8B-B14F-4D97-AF65-F5344CB8AC3E}">
        <p14:creationId xmlns:p14="http://schemas.microsoft.com/office/powerpoint/2010/main" val="350314458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FDF1051-977E-460A-AF13-C4012532A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796" y="534838"/>
            <a:ext cx="5185554" cy="5642125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«Мы можем видеть только творения Создателя, но через них мы получаем знание и о Нем Самом. Так же, как реальные движения звезд скрыты за их видимыми движениями, и, наблюдая вторые, мы постигаем первые, так и Творец в некотором смысле сокрыт в Своих творениях, но через них мы познаем Его и получаем понятие о Божественных свойствах»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/>
              <a:t>«Наброски по философии науки»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247A63-D1EB-4CC0-8325-E06A093B2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7" y="664233"/>
            <a:ext cx="2538284" cy="3429000"/>
          </a:xfrm>
          <a:prstGeom prst="roundRect">
            <a:avLst>
              <a:gd name="adj" fmla="val 11909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30053E-B8EB-4EDC-B748-EEE95D481C85}"/>
              </a:ext>
            </a:extLst>
          </p:cNvPr>
          <p:cNvSpPr txBox="1"/>
          <p:nvPr/>
        </p:nvSpPr>
        <p:spPr>
          <a:xfrm>
            <a:off x="490627" y="4572802"/>
            <a:ext cx="2538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Андре-Мари Ампер (1775-1836)</a:t>
            </a:r>
          </a:p>
        </p:txBody>
      </p:sp>
    </p:spTree>
    <p:extLst>
      <p:ext uri="{BB962C8B-B14F-4D97-AF65-F5344CB8AC3E}">
        <p14:creationId xmlns:p14="http://schemas.microsoft.com/office/powerpoint/2010/main" val="393609914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C25CF41-5A50-465E-9650-9D15B25CC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795" y="548680"/>
            <a:ext cx="5357005" cy="5904655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сегда необходимо приходить к тому убеждению, что Бог есть последняя причина спасения, благодати, веры и избрания во Иисусе Христе</a:t>
            </a:r>
            <a:r>
              <a:rPr lang="ru-RU" sz="3600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600" dirty="0"/>
              <a:t>«Теодицея»</a:t>
            </a:r>
            <a:r>
              <a:rPr lang="ru-RU" sz="3200" dirty="0">
                <a:latin typeface="Bahnschrift Light Condensed" panose="020B0502040204020203" pitchFamily="34" charset="0"/>
              </a:rPr>
              <a:t>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80D22D-E753-4687-8E11-7E818481F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742351"/>
            <a:ext cx="2605178" cy="3297694"/>
          </a:xfrm>
          <a:prstGeom prst="roundRect">
            <a:avLst>
              <a:gd name="adj" fmla="val 10846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32875-2C9F-46BD-A599-A59121C32F2C}"/>
              </a:ext>
            </a:extLst>
          </p:cNvPr>
          <p:cNvSpPr txBox="1"/>
          <p:nvPr/>
        </p:nvSpPr>
        <p:spPr>
          <a:xfrm>
            <a:off x="457199" y="4521043"/>
            <a:ext cx="26051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Готфрид Вильгельм Лейбниц</a:t>
            </a:r>
            <a:br>
              <a:rPr lang="ru-RU" sz="2000" dirty="0"/>
            </a:br>
            <a:r>
              <a:rPr lang="ru-RU" sz="2000" dirty="0"/>
              <a:t>(1646-1712)</a:t>
            </a:r>
          </a:p>
        </p:txBody>
      </p:sp>
    </p:spTree>
    <p:extLst>
      <p:ext uri="{BB962C8B-B14F-4D97-AF65-F5344CB8AC3E}">
        <p14:creationId xmlns:p14="http://schemas.microsoft.com/office/powerpoint/2010/main" val="229507996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50082" y="806047"/>
            <a:ext cx="5439039" cy="5750027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lnSpc>
                <a:spcPct val="140000"/>
              </a:lnSpc>
              <a:buNone/>
            </a:pPr>
            <a:r>
              <a:rPr lang="ru-RU" sz="4100" dirty="0">
                <a:latin typeface="Bahnschrift Light Condensed" panose="020B0502040204020203" pitchFamily="34" charset="0"/>
              </a:rPr>
              <a:t>«Природа и вера суть две сестры родные, и никогда не могут прийти в распрю между собою… Не здраво рассудителен математик, ежели он хочет Божескую волю вымерять циркулем. Тако же и богословия учитель, если он думает, что по </a:t>
            </a:r>
            <a:r>
              <a:rPr lang="ru-RU" sz="4100" dirty="0" err="1">
                <a:latin typeface="Bahnschrift Light Condensed" panose="020B0502040204020203" pitchFamily="34" charset="0"/>
              </a:rPr>
              <a:t>псалтире</a:t>
            </a:r>
            <a:r>
              <a:rPr lang="ru-RU" sz="4100" dirty="0">
                <a:latin typeface="Bahnschrift Light Condensed" panose="020B0502040204020203" pitchFamily="34" charset="0"/>
              </a:rPr>
              <a:t> научиться можно астрономии или химии».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900" dirty="0"/>
              <a:t>«Явление Венеры на Солнце, наблюденное </a:t>
            </a:r>
            <a:br>
              <a:rPr lang="ru-RU" sz="2900" dirty="0"/>
            </a:br>
            <a:r>
              <a:rPr lang="ru-RU" sz="2900" dirty="0"/>
              <a:t>в Санкт-Петербургской императорской Академии»</a:t>
            </a:r>
            <a:endParaRPr lang="ru-RU" sz="2900" dirty="0">
              <a:latin typeface="Bahnschrift Light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8" y="891826"/>
            <a:ext cx="2579966" cy="3457240"/>
          </a:xfrm>
          <a:prstGeom prst="roundRect">
            <a:avLst>
              <a:gd name="adj" fmla="val 9329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9451E3-C7FF-4F64-9F1A-F15605E5BCA8}"/>
              </a:ext>
            </a:extLst>
          </p:cNvPr>
          <p:cNvSpPr txBox="1"/>
          <p:nvPr/>
        </p:nvSpPr>
        <p:spPr>
          <a:xfrm>
            <a:off x="454879" y="4810885"/>
            <a:ext cx="257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Ломоносов М.В. </a:t>
            </a:r>
            <a:br>
              <a:rPr lang="ru-RU" dirty="0"/>
            </a:br>
            <a:r>
              <a:rPr lang="ru-RU" dirty="0"/>
              <a:t>(1711-1765)</a:t>
            </a:r>
          </a:p>
        </p:txBody>
      </p:sp>
    </p:spTree>
    <p:extLst>
      <p:ext uri="{BB962C8B-B14F-4D97-AF65-F5344CB8AC3E}">
        <p14:creationId xmlns:p14="http://schemas.microsoft.com/office/powerpoint/2010/main" val="396250428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2AC6115-8642-EB10-5C4E-EA6BD884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567" y="5287543"/>
            <a:ext cx="2589003" cy="768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Майкл Фарадей</a:t>
            </a:r>
            <a:br>
              <a:rPr lang="ru-RU" sz="2000" dirty="0"/>
            </a:br>
            <a:r>
              <a:rPr lang="ru-RU" sz="2000" dirty="0"/>
              <a:t>(1791-1867)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B843-5891-808A-F84F-DE01E63D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5" y="396597"/>
            <a:ext cx="3545457" cy="4529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9B58B4-54AD-6CF0-88F1-FA15BCA4B02D}"/>
              </a:ext>
            </a:extLst>
          </p:cNvPr>
          <p:cNvSpPr txBox="1"/>
          <p:nvPr/>
        </p:nvSpPr>
        <p:spPr>
          <a:xfrm>
            <a:off x="4252823" y="672860"/>
            <a:ext cx="43132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Был президентом религиозной общины. Каждое воскресенье читал проповеди в храме, которые состояли из комментариев на цитаты из Ветхого и Нового Заветов. В знак высокого уважения лондонская община избрала Фарадея дьяконом 1 июля 1832 г.</a:t>
            </a:r>
          </a:p>
          <a:p>
            <a:r>
              <a:rPr lang="ru-RU" dirty="0"/>
              <a:t>«Хотя в природе творения Бога никогда не могут находиться в противоречии с высшими предметами, относящимися к нашей будущей жизни, и хотя эти творения должны служить, подобно всему другому, для Его возвеличения и восхваления,— я всё же не нахожу нужным сочетать изучение естественных наук с религией и всегда считал религию и науку вещами совершенно различными».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61706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C448FF1-0FC6-41B0-89A7-3C319BB9F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192" y="534838"/>
            <a:ext cx="5056157" cy="5822830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«Я христианин, то есть я верю в Божество Иисуса Христа вместе с Тихо Браге, Коперником, Декартом, Ньютоном, Ферма, Лейбницем, Паскалем, Гримальди, Эйлером, </a:t>
            </a:r>
            <a:r>
              <a:rPr lang="ru-RU" dirty="0" err="1">
                <a:latin typeface="Bahnschrift Light Condensed" panose="020B0502040204020203" pitchFamily="34" charset="0"/>
              </a:rPr>
              <a:t>Гульдином</a:t>
            </a:r>
            <a:r>
              <a:rPr lang="ru-RU" dirty="0">
                <a:latin typeface="Bahnschrift Light Condensed" panose="020B0502040204020203" pitchFamily="34" charset="0"/>
              </a:rPr>
              <a:t>, </a:t>
            </a:r>
            <a:r>
              <a:rPr lang="ru-RU" dirty="0" err="1">
                <a:latin typeface="Bahnschrift Light Condensed" panose="020B0502040204020203" pitchFamily="34" charset="0"/>
              </a:rPr>
              <a:t>Бошковичем</a:t>
            </a:r>
            <a:r>
              <a:rPr lang="ru-RU" dirty="0">
                <a:latin typeface="Bahnschrift Light Condensed" panose="020B0502040204020203" pitchFamily="34" charset="0"/>
              </a:rPr>
              <a:t>, со всеми великими астрономами, всеми великими физиками, всеми великими геометрами прошлых веков. Я католик, как и большинство из них. Мои убеждения - результат не рождения, а тщательного изучения». </a:t>
            </a:r>
          </a:p>
          <a:p>
            <a:pPr indent="0" algn="r">
              <a:lnSpc>
                <a:spcPct val="110000"/>
              </a:lnSpc>
              <a:spcBef>
                <a:spcPts val="2400"/>
              </a:spcBef>
              <a:spcAft>
                <a:spcPts val="900"/>
              </a:spcAft>
              <a:buNone/>
            </a:pPr>
            <a:r>
              <a:rPr lang="ru-RU" sz="2600" dirty="0"/>
              <a:t>«</a:t>
            </a:r>
            <a:r>
              <a:rPr lang="en-US" sz="2600" dirty="0">
                <a:effectLst/>
                <a:ea typeface="Times New Roman" panose="02020603050405020304" pitchFamily="18" charset="0"/>
              </a:rPr>
              <a:t>Considerations</a:t>
            </a:r>
            <a:r>
              <a:rPr lang="ru-RU" sz="2600" dirty="0">
                <a:effectLst/>
                <a:ea typeface="Times New Roman" panose="02020603050405020304" pitchFamily="18" charset="0"/>
              </a:rPr>
              <a:t> </a:t>
            </a:r>
            <a:br>
              <a:rPr lang="ru-RU" sz="2600" dirty="0">
                <a:effectLst/>
                <a:ea typeface="Times New Roman" panose="02020603050405020304" pitchFamily="18" charset="0"/>
              </a:rPr>
            </a:br>
            <a:r>
              <a:rPr lang="en-US" sz="2600" dirty="0">
                <a:effectLst/>
                <a:ea typeface="Times New Roman" panose="02020603050405020304" pitchFamily="18" charset="0"/>
              </a:rPr>
              <a:t>sur</a:t>
            </a:r>
            <a:r>
              <a:rPr lang="ru-RU" sz="2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60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les </a:t>
            </a:r>
            <a:r>
              <a:rPr lang="en-US" sz="2600" dirty="0" err="1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ordres</a:t>
            </a:r>
            <a:r>
              <a:rPr lang="en-US" sz="260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religieux</a:t>
            </a:r>
            <a:r>
              <a:rPr lang="ru-RU" sz="260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DE4BDD-976A-4E26-948C-799900C60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1" y="621102"/>
            <a:ext cx="2488163" cy="3657600"/>
          </a:xfrm>
          <a:prstGeom prst="roundRect">
            <a:avLst>
              <a:gd name="adj" fmla="val 1216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89E58A-9904-48EA-9A55-29DE007EC1C1}"/>
              </a:ext>
            </a:extLst>
          </p:cNvPr>
          <p:cNvSpPr txBox="1"/>
          <p:nvPr/>
        </p:nvSpPr>
        <p:spPr>
          <a:xfrm>
            <a:off x="522691" y="4753957"/>
            <a:ext cx="24881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Огюстен Коши</a:t>
            </a:r>
            <a:br>
              <a:rPr lang="ru-RU" sz="2000" dirty="0"/>
            </a:br>
            <a:r>
              <a:rPr lang="ru-RU" sz="2000" dirty="0"/>
              <a:t>(1789-1857)</a:t>
            </a:r>
          </a:p>
        </p:txBody>
      </p:sp>
    </p:spTree>
    <p:extLst>
      <p:ext uri="{BB962C8B-B14F-4D97-AF65-F5344CB8AC3E}">
        <p14:creationId xmlns:p14="http://schemas.microsoft.com/office/powerpoint/2010/main" val="310256344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C541FD-EE5A-45F5-BC54-CC1D1D5FF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256"/>
            <a:ext cx="7886700" cy="552090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«Напротив, без этого святого дара веры, без знания о том, на что мне надеяться и что ожидает меня в будущем, душа моя в неуверенности и беспокойстве металась бы от одной вещи к другой, и эта тревога души и неуверенность в мыслях есть то, что нередко производит отвращение к жизни и может, в конце концов, привести к самоубийству»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Огюстен Коши</a:t>
            </a:r>
            <a:br>
              <a:rPr lang="ru-RU" sz="2400" b="1" dirty="0"/>
            </a:br>
            <a:r>
              <a:rPr lang="ru-RU" sz="2400" dirty="0"/>
              <a:t>«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Considerations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 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en-US" sz="2400" dirty="0">
                <a:effectLst/>
                <a:ea typeface="Times New Roman" panose="02020603050405020304" pitchFamily="18" charset="0"/>
              </a:rPr>
              <a:t>sur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les </a:t>
            </a:r>
            <a:r>
              <a:rPr lang="en-US" sz="2400" dirty="0" err="1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ordres</a:t>
            </a:r>
            <a:r>
              <a:rPr lang="en-US" sz="240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religieux</a:t>
            </a:r>
            <a:r>
              <a:rPr lang="ru-RU" sz="240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02157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6E3B5F-B273-4150-9ED2-23A92DF2B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4" y="698651"/>
            <a:ext cx="2333376" cy="3138806"/>
          </a:xfrm>
          <a:prstGeom prst="roundRect">
            <a:avLst>
              <a:gd name="adj" fmla="val 10752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CF334-D48F-409A-A7B1-5B81A680F386}"/>
              </a:ext>
            </a:extLst>
          </p:cNvPr>
          <p:cNvSpPr txBox="1"/>
          <p:nvPr/>
        </p:nvSpPr>
        <p:spPr>
          <a:xfrm>
            <a:off x="534838" y="4261449"/>
            <a:ext cx="2355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Джеймс Максвелл</a:t>
            </a:r>
            <a:br>
              <a:rPr lang="ru-RU" sz="2000" dirty="0"/>
            </a:br>
            <a:r>
              <a:rPr lang="ru-RU" sz="2000" dirty="0"/>
              <a:t>(1831-1879)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AFF72-14CB-4D3E-9D4D-474FFB834C28}"/>
              </a:ext>
            </a:extLst>
          </p:cNvPr>
          <p:cNvSpPr txBox="1"/>
          <p:nvPr/>
        </p:nvSpPr>
        <p:spPr>
          <a:xfrm>
            <a:off x="3390180" y="439947"/>
            <a:ext cx="5218981" cy="53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3600" dirty="0">
                <a:latin typeface="Bahnschrift Light Condensed" panose="020B0502040204020203" pitchFamily="34" charset="0"/>
              </a:rPr>
              <a:t>«Я думаю, что люди науки, как и всякие другие, нуждаются в учении Христа, и я думаю, что христиане с научным складом ума должны изучать науку так, чтобы их ощущение славы Божией было настолько сильно, насколько это возможно»</a:t>
            </a:r>
          </a:p>
        </p:txBody>
      </p:sp>
    </p:spTree>
    <p:extLst>
      <p:ext uri="{BB962C8B-B14F-4D97-AF65-F5344CB8AC3E}">
        <p14:creationId xmlns:p14="http://schemas.microsoft.com/office/powerpoint/2010/main" val="2604362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00497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Религия и наука </a:t>
            </a:r>
            <a:br>
              <a:rPr lang="ru-R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схоластике</a:t>
            </a:r>
          </a:p>
        </p:txBody>
      </p:sp>
    </p:spTree>
    <p:extLst>
      <p:ext uri="{BB962C8B-B14F-4D97-AF65-F5344CB8AC3E}">
        <p14:creationId xmlns:p14="http://schemas.microsoft.com/office/powerpoint/2010/main" val="102198552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CBB801-6504-4AA0-AA1A-205B94177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9343"/>
            <a:ext cx="7886700" cy="57710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«Всесильный Боже, создавший человека по Своему Образу и давший ему душу живую дабы стремиться к Тебе и владеть Твоими творениями, научи нас познавать произведение Твоих рук, чтобы мы могли использовать землю для нашей пользы и наш разум для служения Тебе, получить Твое благословенное Слово и верить в Того, Которого Ты послал, чтобы дать нам знание спасения и прощения наших грехов. Мы просим всё это во Имя Того же Иисуса Христа нашего Господа»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Молитва Дж. Максвелла</a:t>
            </a:r>
          </a:p>
        </p:txBody>
      </p:sp>
    </p:spTree>
    <p:extLst>
      <p:ext uri="{BB962C8B-B14F-4D97-AF65-F5344CB8AC3E}">
        <p14:creationId xmlns:p14="http://schemas.microsoft.com/office/powerpoint/2010/main" val="82843155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5EA86EE-6605-4D6E-8B7B-F1FBC6E71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136" y="793630"/>
            <a:ext cx="5401214" cy="5383333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«Я не могу не преисполниться восхищением и благодарностью за удивительное </a:t>
            </a:r>
            <a:r>
              <a:rPr lang="ru-RU" sz="3600" dirty="0" err="1">
                <a:latin typeface="Bahnschrift Light Condensed" panose="020B0502040204020203" pitchFamily="34" charset="0"/>
              </a:rPr>
              <a:t>промышление</a:t>
            </a:r>
            <a:r>
              <a:rPr lang="ru-RU" sz="3600" dirty="0">
                <a:latin typeface="Bahnschrift Light Condensed" panose="020B0502040204020203" pitchFamily="34" charset="0"/>
              </a:rPr>
              <a:t>, которое Автор Природы проявляет в отношении Своих творений».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C432EA-D801-409A-B9FE-4007DD29F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4" y="1052423"/>
            <a:ext cx="2580994" cy="3416061"/>
          </a:xfrm>
          <a:prstGeom prst="roundRect">
            <a:avLst>
              <a:gd name="adj" fmla="val 12656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4201C-F71E-4CAB-9C89-7440D770C91F}"/>
              </a:ext>
            </a:extLst>
          </p:cNvPr>
          <p:cNvSpPr txBox="1"/>
          <p:nvPr/>
        </p:nvSpPr>
        <p:spPr>
          <a:xfrm>
            <a:off x="385344" y="4943738"/>
            <a:ext cx="25809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Джеймс Джоуль </a:t>
            </a:r>
            <a:br>
              <a:rPr lang="ru-RU" sz="2000" dirty="0"/>
            </a:br>
            <a:r>
              <a:rPr lang="ru-RU" sz="2000" dirty="0"/>
              <a:t>(1818-1889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691181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167364D-C086-4C3F-AB58-A99A98C38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8256" y="819509"/>
            <a:ext cx="5427093" cy="5357454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«Не бойтесь свободно мыслить. Если вы будете мыслить глубоко, наука приведет вас к вере в Бога, Который есть основание любой религии. Вы найдете науку не антагонистичной, а помогающей религии»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dirty="0"/>
              <a:t>Lord Kelvin on Religion and Science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(</a:t>
            </a:r>
            <a:r>
              <a:rPr lang="en-US" sz="2400" dirty="0"/>
              <a:t>The Times, May 2, 1903</a:t>
            </a:r>
            <a:r>
              <a:rPr lang="ru-RU" sz="2400" dirty="0"/>
              <a:t>)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E28840-C85C-4E0A-A58F-594D099FE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5" y="983412"/>
            <a:ext cx="2603421" cy="3260785"/>
          </a:xfrm>
          <a:prstGeom prst="roundRect">
            <a:avLst>
              <a:gd name="adj" fmla="val 11697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36849-AD30-4DDB-8CC7-AEF524263D4A}"/>
              </a:ext>
            </a:extLst>
          </p:cNvPr>
          <p:cNvSpPr txBox="1"/>
          <p:nvPr/>
        </p:nvSpPr>
        <p:spPr>
          <a:xfrm>
            <a:off x="484835" y="4841248"/>
            <a:ext cx="26034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Уильям Томсон </a:t>
            </a:r>
            <a:br>
              <a:rPr lang="ru-RU" sz="2000" dirty="0"/>
            </a:br>
            <a:r>
              <a:rPr lang="ru-RU" sz="2000" dirty="0"/>
              <a:t>(лорд Кельвин) </a:t>
            </a:r>
            <a:br>
              <a:rPr lang="ru-RU" sz="2000" dirty="0"/>
            </a:br>
            <a:r>
              <a:rPr lang="ru-RU" sz="2000" dirty="0"/>
              <a:t>(1824-1907)</a:t>
            </a:r>
          </a:p>
        </p:txBody>
      </p:sp>
    </p:spTree>
    <p:extLst>
      <p:ext uri="{BB962C8B-B14F-4D97-AF65-F5344CB8AC3E}">
        <p14:creationId xmlns:p14="http://schemas.microsoft.com/office/powerpoint/2010/main" val="32447069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3A92DE-3F25-4D19-A87E-CD38D3F17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2" y="543464"/>
            <a:ext cx="5151047" cy="5917721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«Я постепенно перестал верить в христианство как Божественное откровение… </a:t>
            </a: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Так понемногу закрадывалось в мою душу неверие, и в конце концов я стал совершенно неверующим».</a:t>
            </a:r>
          </a:p>
          <a:p>
            <a:pPr marL="0" indent="0" algn="r">
              <a:lnSpc>
                <a:spcPct val="130000"/>
              </a:lnSpc>
              <a:buNone/>
            </a:pP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«Тайна начала всех вещей неразрешима для нас, и что касается меня, то я должен удовольствоваться тем, что остаюсь Агностиком»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«Воспоминания о развитии 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ru-RU" sz="2400" dirty="0">
                <a:effectLst/>
                <a:ea typeface="Times New Roman" panose="02020603050405020304" pitchFamily="18" charset="0"/>
              </a:rPr>
              <a:t>моего ума и характера»</a:t>
            </a:r>
            <a:endParaRPr lang="ru-RU" sz="2400" dirty="0"/>
          </a:p>
          <a:p>
            <a:pPr marL="0" indent="0" algn="r">
              <a:lnSpc>
                <a:spcPct val="120000"/>
              </a:lnSpc>
              <a:buNone/>
            </a:pPr>
            <a:endParaRPr lang="ru-RU" dirty="0">
              <a:latin typeface="Bahnschrift Ligh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560124-F30A-4B89-BDC1-0A44B8187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4" y="750493"/>
            <a:ext cx="2766458" cy="3554083"/>
          </a:xfrm>
          <a:prstGeom prst="roundRect">
            <a:avLst>
              <a:gd name="adj" fmla="val 1167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A42FB5-B8DC-4242-8CF1-8EE552B560B8}"/>
              </a:ext>
            </a:extLst>
          </p:cNvPr>
          <p:cNvSpPr txBox="1"/>
          <p:nvPr/>
        </p:nvSpPr>
        <p:spPr>
          <a:xfrm>
            <a:off x="410534" y="4684464"/>
            <a:ext cx="2766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Чарльз Дарвин </a:t>
            </a:r>
            <a:br>
              <a:rPr lang="ru-RU" sz="2000" dirty="0"/>
            </a:br>
            <a:r>
              <a:rPr lang="ru-RU" sz="2000" dirty="0"/>
              <a:t>(1809-1882)</a:t>
            </a:r>
          </a:p>
        </p:txBody>
      </p:sp>
    </p:spTree>
    <p:extLst>
      <p:ext uri="{BB962C8B-B14F-4D97-AF65-F5344CB8AC3E}">
        <p14:creationId xmlns:p14="http://schemas.microsoft.com/office/powerpoint/2010/main" val="124071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2AA6501-FD89-4CFC-A95D-7DCC6C778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7585"/>
            <a:ext cx="7886700" cy="5659378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«Что касается моих собственных взглядов, то это вопрос, относящийся только ко мне. Но, поскольку Вы спрашиваете, я могу сказать, что моя позиция часто колеблющаяся… Даже в моих самых крайних колебаниях я никогда не был атеистом в смысле отрицания существования Бога».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Ч. Дарвин. </a:t>
            </a:r>
            <a:br>
              <a:rPr lang="ru-RU" sz="2400" b="1" dirty="0"/>
            </a:br>
            <a:r>
              <a:rPr lang="ru-RU" sz="2400" dirty="0"/>
              <a:t>Письмо Дж. Фордайсу от 7 мая 1879 г.</a:t>
            </a:r>
          </a:p>
        </p:txBody>
      </p:sp>
    </p:spTree>
    <p:extLst>
      <p:ext uri="{BB962C8B-B14F-4D97-AF65-F5344CB8AC3E}">
        <p14:creationId xmlns:p14="http://schemas.microsoft.com/office/powerpoint/2010/main" val="265247610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5B1777B-5CB6-4DCE-BE6E-A42C725A2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664" y="672860"/>
            <a:ext cx="5228686" cy="5504103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«Потомки однажды посмеются над глупостью современных философов-материалистов. Чем больше я изучаю природу, тем больше я поражаюсь работе Творца. Я молюсь, когда занимаюсь своей работой в лаборатории».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2400" dirty="0"/>
              <a:t>The </a:t>
            </a:r>
            <a:r>
              <a:rPr lang="en-US" sz="2400" i="1" dirty="0"/>
              <a:t>Literary Digest</a:t>
            </a:r>
            <a:r>
              <a:rPr lang="ru-RU" sz="2400" i="1" dirty="0"/>
              <a:t>, </a:t>
            </a:r>
            <a:r>
              <a:rPr lang="en-US" sz="2400" dirty="0"/>
              <a:t>18</a:t>
            </a:r>
            <a:r>
              <a:rPr lang="ru-RU" sz="2400" dirty="0"/>
              <a:t>.10.</a:t>
            </a:r>
            <a:r>
              <a:rPr lang="en-US" sz="2400" dirty="0"/>
              <a:t>1902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97D622-3056-40BA-A775-1F8D65F7C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3" y="836759"/>
            <a:ext cx="2438400" cy="3438144"/>
          </a:xfrm>
          <a:prstGeom prst="roundRect">
            <a:avLst>
              <a:gd name="adj" fmla="val 11714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7A9963-AC79-4D14-9E82-BED8B718C3BC}"/>
              </a:ext>
            </a:extLst>
          </p:cNvPr>
          <p:cNvSpPr txBox="1"/>
          <p:nvPr/>
        </p:nvSpPr>
        <p:spPr>
          <a:xfrm>
            <a:off x="411193" y="4580624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Луи Пастер</a:t>
            </a:r>
            <a:br>
              <a:rPr lang="ru-RU" sz="2000" dirty="0"/>
            </a:br>
            <a:r>
              <a:rPr lang="ru-RU" sz="2000" dirty="0"/>
              <a:t>(1822-1895)</a:t>
            </a:r>
          </a:p>
        </p:txBody>
      </p:sp>
    </p:spTree>
    <p:extLst>
      <p:ext uri="{BB962C8B-B14F-4D97-AF65-F5344CB8AC3E}">
        <p14:creationId xmlns:p14="http://schemas.microsoft.com/office/powerpoint/2010/main" val="346949754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D27A4FE-1777-484A-95B6-88AB68AAC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594" y="559293"/>
            <a:ext cx="5384307" cy="5850385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Куда ни кинь взгляд, мы никогда не встретим противоречия между религией и естествознанием, а, напротив, обнаруживаем полное согласие как раз в решающих моментах. Религия и естествознание не исключают друг друга, как кое-кто ныне думает или опасается, а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дополняют и обуславливают </a:t>
            </a:r>
            <a:r>
              <a:rPr lang="ru-RU" sz="3000" dirty="0">
                <a:latin typeface="Bahnschrift Light Condensed" panose="020B0502040204020203" pitchFamily="34" charset="0"/>
              </a:rPr>
              <a:t>друг друга.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«Религия и естествознание»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E09068-B952-4B80-900A-6916175F54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6" y="780946"/>
            <a:ext cx="2468325" cy="3466565"/>
          </a:xfrm>
          <a:prstGeom prst="roundRect">
            <a:avLst>
              <a:gd name="adj" fmla="val 8754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79B64B-5194-4135-8C4E-B00227401E5C}"/>
              </a:ext>
            </a:extLst>
          </p:cNvPr>
          <p:cNvSpPr txBox="1"/>
          <p:nvPr/>
        </p:nvSpPr>
        <p:spPr>
          <a:xfrm>
            <a:off x="516987" y="4696287"/>
            <a:ext cx="2450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Макс Планк </a:t>
            </a:r>
            <a:br>
              <a:rPr lang="ru-RU" sz="2000" dirty="0"/>
            </a:br>
            <a:r>
              <a:rPr lang="ru-RU" sz="2000" dirty="0"/>
              <a:t>(1858-1947)</a:t>
            </a:r>
          </a:p>
        </p:txBody>
      </p:sp>
    </p:spTree>
    <p:extLst>
      <p:ext uri="{BB962C8B-B14F-4D97-AF65-F5344CB8AC3E}">
        <p14:creationId xmlns:p14="http://schemas.microsoft.com/office/powerpoint/2010/main" val="233458796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66299-3498-9CDC-EC48-8A47F2DB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3" y="4955829"/>
            <a:ext cx="3175599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+mn-lt"/>
              </a:rPr>
              <a:t>Вернер Гейзенберг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(1901-1976)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46BF0C-2C5B-38A0-C949-1152DDDE3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524" y="576608"/>
            <a:ext cx="4780112" cy="4351338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«Он поразил меня своей глубокой религиозной убежденностью</a:t>
            </a:r>
            <a:r>
              <a:rPr lang="en-US" sz="3200" dirty="0">
                <a:latin typeface="Bahnschrift Light Condensed" panose="020B0502040204020203" pitchFamily="34" charset="0"/>
              </a:rPr>
              <a:t>. </a:t>
            </a:r>
            <a:r>
              <a:rPr lang="ru-RU" sz="3200" dirty="0">
                <a:latin typeface="Bahnschrift Light Condensed" panose="020B0502040204020203" pitchFamily="34" charset="0"/>
              </a:rPr>
              <a:t>Он был настоящим христианином в истинным</a:t>
            </a:r>
            <a:r>
              <a:rPr lang="en-US" sz="3200" dirty="0">
                <a:latin typeface="Bahnschrift Light Condensed" panose="020B0502040204020203" pitchFamily="34" charset="0"/>
              </a:rPr>
              <a:t> </a:t>
            </a:r>
            <a:r>
              <a:rPr lang="ru-RU" sz="3200" dirty="0">
                <a:latin typeface="Bahnschrift Light Condensed" panose="020B0502040204020203" pitchFamily="34" charset="0"/>
              </a:rPr>
              <a:t>смысле этого слова»</a:t>
            </a:r>
            <a:r>
              <a:rPr lang="en-US" sz="3200">
                <a:latin typeface="Bahnschrift Light Condensed" panose="020B0502040204020203" pitchFamily="34" charset="0"/>
              </a:rPr>
              <a:t>. </a:t>
            </a:r>
            <a:endParaRPr lang="ru-RU" sz="3200" dirty="0">
              <a:latin typeface="Bahnschrift Light Condensed" panose="020B0502040204020203" pitchFamily="34" charset="0"/>
            </a:endParaRPr>
          </a:p>
          <a:p>
            <a:pPr marL="0" indent="0" algn="r">
              <a:spcBef>
                <a:spcPts val="1800"/>
              </a:spcBef>
              <a:buNone/>
            </a:pPr>
            <a:r>
              <a:rPr lang="ru-RU" dirty="0"/>
              <a:t>Генри </a:t>
            </a:r>
            <a:r>
              <a:rPr lang="ru-RU" dirty="0" err="1"/>
              <a:t>Маргенау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B34074-F4DA-1F2B-C7BA-7210650E8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3" b="6297"/>
          <a:stretch/>
        </p:blipFill>
        <p:spPr>
          <a:xfrm>
            <a:off x="482001" y="672859"/>
            <a:ext cx="3097962" cy="3913701"/>
          </a:xfrm>
          <a:prstGeom prst="roundRect">
            <a:avLst>
              <a:gd name="adj" fmla="val 12477"/>
            </a:avLst>
          </a:prstGeom>
        </p:spPr>
      </p:pic>
    </p:spTree>
    <p:extLst>
      <p:ext uri="{BB962C8B-B14F-4D97-AF65-F5344CB8AC3E}">
        <p14:creationId xmlns:p14="http://schemas.microsoft.com/office/powerpoint/2010/main" val="128601670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DB2FED-6270-B7AE-229F-F2CE34C39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08958"/>
            <a:ext cx="7886700" cy="5668005"/>
          </a:xfrm>
        </p:spPr>
        <p:txBody>
          <a:bodyPr/>
          <a:lstStyle/>
          <a:p>
            <a:pPr indent="0" algn="ctr">
              <a:lnSpc>
                <a:spcPct val="120000"/>
              </a:lnSpc>
              <a:buNone/>
            </a:pPr>
            <a:r>
              <a:rPr lang="ru-RU" sz="24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«Галилей говорил, что природа, вторая книга Бога (первая — Библия), написана математическими буквами, и мы должны выучить ее алфавит, если хотим ее читать. Кеплер в своей работе о мировой гармонии еще более прямолинеен; он говорит: Бог создал мир согласно своим творящим идеям. Эти идеи суть те чистые архетипические формы, которые Платон называл идеями, и они постигаются человеком в виде математических соотно­шений. Человек способен понимать их потому, что он сотворен как духовное подобие Божие. Физика есть отраже­ние божественных творящих идей, и потому физика есть служение Богу».</a:t>
            </a:r>
          </a:p>
          <a:p>
            <a:pPr marL="0" indent="0"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dirty="0" err="1"/>
              <a:t>В.Гейзенберг</a:t>
            </a:r>
            <a:br>
              <a:rPr lang="ru-RU" sz="2400" dirty="0"/>
            </a:br>
            <a:r>
              <a:rPr lang="ru-RU" sz="2400" dirty="0"/>
              <a:t>«Традиция в науке»</a:t>
            </a:r>
          </a:p>
        </p:txBody>
      </p:sp>
    </p:spTree>
    <p:extLst>
      <p:ext uri="{BB962C8B-B14F-4D97-AF65-F5344CB8AC3E}">
        <p14:creationId xmlns:p14="http://schemas.microsoft.com/office/powerpoint/2010/main" val="50428665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8642" y="589662"/>
            <a:ext cx="5366708" cy="5785259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 наш материалистический век серьезными учеными могут быть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только глубоко религиозные люди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2400" dirty="0"/>
              <a:t>«Религия и наука» </a:t>
            </a:r>
          </a:p>
          <a:p>
            <a:pPr marL="0" indent="0" algn="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«Религия без науки слепа,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наука без религии хрома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2400" dirty="0"/>
              <a:t>«Наука и религия»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F5E8D8-0CF4-4367-8C47-24A128AAE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7" y="778520"/>
            <a:ext cx="2469089" cy="3293148"/>
          </a:xfrm>
          <a:prstGeom prst="roundRect">
            <a:avLst>
              <a:gd name="adj" fmla="val 9679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5979B3-DBD7-4719-9A5B-96BBC9BE667C}"/>
              </a:ext>
            </a:extLst>
          </p:cNvPr>
          <p:cNvSpPr txBox="1"/>
          <p:nvPr/>
        </p:nvSpPr>
        <p:spPr>
          <a:xfrm>
            <a:off x="382437" y="4382219"/>
            <a:ext cx="2469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А. Эйнштейн</a:t>
            </a:r>
            <a:br>
              <a:rPr lang="ru-RU" sz="2000" dirty="0"/>
            </a:br>
            <a:r>
              <a:rPr lang="ru-RU" sz="2000" dirty="0"/>
              <a:t>(1879-1955)</a:t>
            </a:r>
          </a:p>
        </p:txBody>
      </p:sp>
    </p:spTree>
    <p:extLst>
      <p:ext uri="{BB962C8B-B14F-4D97-AF65-F5344CB8AC3E}">
        <p14:creationId xmlns:p14="http://schemas.microsoft.com/office/powerpoint/2010/main" val="13958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45989"/>
            <a:ext cx="7886700" cy="5830974"/>
          </a:xfrm>
        </p:spPr>
        <p:txBody>
          <a:bodyPr>
            <a:normAutofit/>
          </a:bodyPr>
          <a:lstStyle/>
          <a:p>
            <a:pPr algn="ctr">
              <a:spcBef>
                <a:spcPts val="2400"/>
              </a:spcBef>
              <a:buNone/>
            </a:pPr>
            <a:r>
              <a:rPr lang="ru-RU" sz="3200" b="1" dirty="0"/>
              <a:t>Система образования </a:t>
            </a:r>
          </a:p>
          <a:p>
            <a:pPr algn="ctr">
              <a:spcBef>
                <a:spcPts val="2400"/>
              </a:spcBef>
              <a:buNone/>
            </a:pPr>
            <a:r>
              <a:rPr lang="ru-RU" sz="3200" dirty="0"/>
              <a:t>1.Общие дисциплины (в </a:t>
            </a:r>
            <a:r>
              <a:rPr lang="ru-RU" sz="3200" dirty="0" err="1"/>
              <a:t>т.ч</a:t>
            </a:r>
            <a:r>
              <a:rPr lang="ru-RU" sz="3200" dirty="0"/>
              <a:t>. латинский язык) </a:t>
            </a:r>
          </a:p>
          <a:p>
            <a:pPr algn="ctr">
              <a:spcBef>
                <a:spcPts val="2400"/>
              </a:spcBef>
              <a:buNone/>
            </a:pPr>
            <a:r>
              <a:rPr lang="ru-RU" sz="3200" dirty="0"/>
              <a:t>2. Семь свободных искусств: </a:t>
            </a:r>
            <a:r>
              <a:rPr lang="ru-RU" sz="3200" dirty="0">
                <a:solidFill>
                  <a:srgbClr val="FF0000"/>
                </a:solidFill>
              </a:rPr>
              <a:t>тривиум</a:t>
            </a:r>
            <a:r>
              <a:rPr lang="ru-RU" sz="3200" i="1" dirty="0"/>
              <a:t> </a:t>
            </a:r>
            <a:r>
              <a:rPr lang="ru-RU" sz="3200" dirty="0"/>
              <a:t>(грамматика, риторика и диалектика) и </a:t>
            </a:r>
            <a:r>
              <a:rPr lang="ru-RU" sz="3200" dirty="0">
                <a:solidFill>
                  <a:srgbClr val="FF0000"/>
                </a:solidFill>
              </a:rPr>
              <a:t>квадривиум</a:t>
            </a:r>
            <a:r>
              <a:rPr lang="ru-RU" sz="3200" dirty="0"/>
              <a:t> (арифметика, геометрия, астрономия и музыка)</a:t>
            </a:r>
          </a:p>
          <a:p>
            <a:pPr algn="ctr">
              <a:spcBef>
                <a:spcPts val="2400"/>
              </a:spcBef>
              <a:buNone/>
            </a:pPr>
            <a:r>
              <a:rPr lang="ru-RU" sz="3200" dirty="0"/>
              <a:t>3. Университет. Три факультета – медицинский, юридический и теологический</a:t>
            </a:r>
            <a:endParaRPr lang="en-US" sz="3200" dirty="0"/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7467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762" y="546930"/>
            <a:ext cx="7850039" cy="576760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sz="4600" dirty="0">
                <a:latin typeface="Bahnschrift Light Condensed" panose="020B0502040204020203" pitchFamily="34" charset="0"/>
              </a:rPr>
              <a:t>«Наука может развиваться только теми, кто полностью впитал в себя стремление к истине и пониманию. Это стремление, однако, проистекает из сферы религии. К ней же принадлежит вера в возможность, что правила, пригодные для мира сущего, рациональны, то есть доступны разуму. Я не могу представить себе подлинного учёного без этой </a:t>
            </a:r>
            <a:r>
              <a:rPr lang="ru-RU" sz="4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глубокой веры»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b="1" dirty="0"/>
              <a:t>Эйнштейн А. </a:t>
            </a:r>
            <a:br>
              <a:rPr lang="ru-RU" b="1" dirty="0"/>
            </a:br>
            <a:r>
              <a:rPr lang="ru-RU" dirty="0"/>
              <a:t>«Наука и религия»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913634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0784" y="500043"/>
            <a:ext cx="5426015" cy="6056032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«Конечно, мы далеки от возможности научно подтвердить теологическую картину мира, но я верю, что сегодня уже возможно подтвердить чистым знанием (без обращения к вере какой-либо религии), что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теологическое мировоззрение </a:t>
            </a:r>
            <a:r>
              <a:rPr lang="ru-RU" dirty="0">
                <a:latin typeface="Bahnschrift Light Condensed" panose="020B0502040204020203" pitchFamily="34" charset="0"/>
              </a:rPr>
              <a:t>полностью совместимо со всеми известными данными. То, что я называют теологическим мировоззрением, есть идея о том, что мир и всё в нем имеют значение и причину и, в частности, доброе и бесспорное значение».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«</a:t>
            </a:r>
            <a:r>
              <a:rPr lang="ru-RU" sz="2400" dirty="0"/>
              <a:t>Письмо к матери»</a:t>
            </a:r>
          </a:p>
          <a:p>
            <a:pPr>
              <a:lnSpc>
                <a:spcPct val="100000"/>
              </a:lnSpc>
            </a:pP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F94566-B29B-4848-802F-15978DA78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r="24504"/>
          <a:stretch/>
        </p:blipFill>
        <p:spPr>
          <a:xfrm>
            <a:off x="457200" y="628423"/>
            <a:ext cx="2484714" cy="3201705"/>
          </a:xfrm>
          <a:prstGeom prst="roundRect">
            <a:avLst>
              <a:gd name="adj" fmla="val 1145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D4B15F-178C-4362-83C2-9C414C391C17}"/>
              </a:ext>
            </a:extLst>
          </p:cNvPr>
          <p:cNvSpPr txBox="1"/>
          <p:nvPr/>
        </p:nvSpPr>
        <p:spPr>
          <a:xfrm>
            <a:off x="457200" y="4408901"/>
            <a:ext cx="2415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Курт </a:t>
            </a:r>
            <a:r>
              <a:rPr lang="ru-RU" sz="2000" dirty="0" err="1"/>
              <a:t>Гёдель</a:t>
            </a:r>
            <a:br>
              <a:rPr lang="ru-RU" sz="2000" dirty="0"/>
            </a:br>
            <a:r>
              <a:rPr lang="ru-RU" sz="2000" dirty="0"/>
              <a:t>(1906-1978)</a:t>
            </a:r>
          </a:p>
        </p:txBody>
      </p:sp>
    </p:spTree>
    <p:extLst>
      <p:ext uri="{BB962C8B-B14F-4D97-AF65-F5344CB8AC3E}">
        <p14:creationId xmlns:p14="http://schemas.microsoft.com/office/powerpoint/2010/main" val="278983257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53BBAA0-EE4E-4A47-9D48-E63435A2A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856" y="620688"/>
            <a:ext cx="5410945" cy="5728354"/>
          </a:xfrm>
        </p:spPr>
        <p:txBody>
          <a:bodyPr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«Библейские авторы были просвещены свыше —</a:t>
            </a:r>
            <a:r>
              <a:rPr lang="en-US" sz="3000" dirty="0">
                <a:latin typeface="Bahnschrift Light Condensed" panose="020B0502040204020203" pitchFamily="34" charset="0"/>
              </a:rPr>
              <a:t> </a:t>
            </a:r>
            <a:r>
              <a:rPr lang="ru-RU" sz="3000" dirty="0">
                <a:latin typeface="Bahnschrift Light Condensed" panose="020B0502040204020203" pitchFamily="34" charset="0"/>
              </a:rPr>
              <a:t>некоторые больше, некоторые меньше, — о вопросе спасения. По всем другим вопросам</a:t>
            </a:r>
            <a:r>
              <a:rPr lang="en-US" sz="3000" dirty="0">
                <a:latin typeface="Bahnschrift Light Condensed" panose="020B0502040204020203" pitchFamily="34" charset="0"/>
              </a:rPr>
              <a:t> </a:t>
            </a:r>
            <a:r>
              <a:rPr lang="ru-RU" sz="3000" dirty="0">
                <a:latin typeface="Bahnschrift Light Condensed" panose="020B0502040204020203" pitchFamily="34" charset="0"/>
              </a:rPr>
              <a:t>они </a:t>
            </a:r>
            <a:r>
              <a:rPr lang="ru-RU" sz="3000">
                <a:latin typeface="Bahnschrift Light Condensed" panose="020B0502040204020203" pitchFamily="34" charset="0"/>
              </a:rPr>
              <a:t>были так же </a:t>
            </a:r>
            <a:r>
              <a:rPr lang="ru-RU" sz="3000" dirty="0">
                <a:latin typeface="Bahnschrift Light Condensed" panose="020B0502040204020203" pitchFamily="34" charset="0"/>
              </a:rPr>
              <a:t>осведомлены, как и другие представители их поколения».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«Нуждается ли Церковь в науке?» —«Безусловно нет. Креста и Евангелия вполне достаточно».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D4A717-F04B-465E-8B5C-5B8A58580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7" y="836712"/>
            <a:ext cx="2293646" cy="3429000"/>
          </a:xfrm>
          <a:prstGeom prst="roundRect">
            <a:avLst>
              <a:gd name="adj" fmla="val 12022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6E716-489C-4FBC-9E46-7BB801FD807C}"/>
              </a:ext>
            </a:extLst>
          </p:cNvPr>
          <p:cNvSpPr txBox="1"/>
          <p:nvPr/>
        </p:nvSpPr>
        <p:spPr>
          <a:xfrm>
            <a:off x="454237" y="4581128"/>
            <a:ext cx="2293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Жорж </a:t>
            </a:r>
            <a:r>
              <a:rPr lang="ru-RU" sz="2000" dirty="0" err="1"/>
              <a:t>Леметр</a:t>
            </a:r>
            <a:br>
              <a:rPr lang="ru-RU" sz="2000" dirty="0"/>
            </a:br>
            <a:r>
              <a:rPr lang="ru-RU" sz="2000" dirty="0"/>
              <a:t>(1894-1966)</a:t>
            </a:r>
          </a:p>
        </p:txBody>
      </p:sp>
    </p:spTree>
    <p:extLst>
      <p:ext uri="{BB962C8B-B14F-4D97-AF65-F5344CB8AC3E}">
        <p14:creationId xmlns:p14="http://schemas.microsoft.com/office/powerpoint/2010/main" val="48592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3E19F8-46BF-49D0-BAF4-ED9D061DA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9" y="613839"/>
            <a:ext cx="2542157" cy="3177696"/>
          </a:xfrm>
          <a:prstGeom prst="roundRect">
            <a:avLst>
              <a:gd name="adj" fmla="val 10898"/>
            </a:avLst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692FEEB-557B-46D2-A15A-9CBBFB01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446" y="365126"/>
            <a:ext cx="5038904" cy="5880399"/>
          </a:xfrm>
        </p:spPr>
        <p:txBody>
          <a:bodyPr anchor="t">
            <a:normAutofit/>
          </a:bodyPr>
          <a:lstStyle/>
          <a:p>
            <a:pPr algn="r">
              <a:lnSpc>
                <a:spcPct val="120000"/>
              </a:lnSpc>
              <a:spcBef>
                <a:spcPts val="2400"/>
              </a:spcBef>
              <a:spcAft>
                <a:spcPts val="24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«Коль скоро имел место Большой взрыв, что было до него и что его вызвало (или кто вызвал)? Наука бессильна дать здесь ответ... И не подходит ли такое поразительное событие, как Боль­шой взрыв, </a:t>
            </a:r>
            <a:r>
              <a:rPr lang="ru-RU" sz="32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под определение чуда</a:t>
            </a:r>
            <a:r>
              <a:rPr lang="ru-RU" sz="32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?»</a:t>
            </a:r>
            <a:br>
              <a:rPr lang="ru-RU" sz="28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br>
              <a:rPr lang="ru-RU" sz="28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«Доказательство Бога. </a:t>
            </a:r>
            <a:b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Аргументы ученого»</a:t>
            </a:r>
            <a:endParaRPr lang="ru-RU" sz="24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77699-7903-4F23-AD24-8035C22B397D}"/>
              </a:ext>
            </a:extLst>
          </p:cNvPr>
          <p:cNvSpPr txBox="1"/>
          <p:nvPr/>
        </p:nvSpPr>
        <p:spPr>
          <a:xfrm>
            <a:off x="559639" y="4434303"/>
            <a:ext cx="25421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Френсис Коллинз,</a:t>
            </a:r>
          </a:p>
          <a:p>
            <a:pPr algn="ctr"/>
            <a:r>
              <a:rPr lang="ru-RU" dirty="0"/>
              <a:t>Руководитель Национальных институтов здравоохранения США</a:t>
            </a:r>
          </a:p>
        </p:txBody>
      </p:sp>
    </p:spTree>
    <p:extLst>
      <p:ext uri="{BB962C8B-B14F-4D97-AF65-F5344CB8AC3E}">
        <p14:creationId xmlns:p14="http://schemas.microsoft.com/office/powerpoint/2010/main" val="101147380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6781" y="555477"/>
            <a:ext cx="5260019" cy="5939327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«Я чувствую присутствие Бога.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Я чувствую это в своей собственной жизни как дух, который некоторым образом находится со мной».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0" r="5420"/>
          <a:stretch/>
        </p:blipFill>
        <p:spPr>
          <a:xfrm>
            <a:off x="457200" y="707404"/>
            <a:ext cx="2658701" cy="3205158"/>
          </a:xfrm>
          <a:prstGeom prst="roundRect">
            <a:avLst>
              <a:gd name="adj" fmla="val 7335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12FEAE-E7B5-4D8E-A955-BB0B95A5C477}"/>
              </a:ext>
            </a:extLst>
          </p:cNvPr>
          <p:cNvSpPr txBox="1"/>
          <p:nvPr/>
        </p:nvSpPr>
        <p:spPr>
          <a:xfrm>
            <a:off x="457200" y="4169328"/>
            <a:ext cx="2658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Чарльз </a:t>
            </a:r>
            <a:r>
              <a:rPr lang="ru-RU" sz="2000" dirty="0" err="1"/>
              <a:t>Таунс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(1915-2015)</a:t>
            </a:r>
          </a:p>
        </p:txBody>
      </p:sp>
    </p:spTree>
    <p:extLst>
      <p:ext uri="{BB962C8B-B14F-4D97-AF65-F5344CB8AC3E}">
        <p14:creationId xmlns:p14="http://schemas.microsoft.com/office/powerpoint/2010/main" val="228624554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B00A2EF-0289-4AAF-920C-8CAD0CC29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0716"/>
            <a:ext cx="7886700" cy="576244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«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Вера необходима </a:t>
            </a:r>
            <a:r>
              <a:rPr lang="ru-RU" sz="3000" dirty="0">
                <a:latin typeface="Bahnschrift Light Condensed" panose="020B0502040204020203" pitchFamily="34" charset="0"/>
              </a:rPr>
              <a:t>ученому даже для начала работы, а для решения сложных задач ему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нужна глубокая вера</a:t>
            </a:r>
            <a:r>
              <a:rPr lang="ru-RU" sz="3000" dirty="0">
                <a:latin typeface="Bahnschrift Light Condensed" panose="020B0502040204020203" pitchFamily="34" charset="0"/>
              </a:rPr>
              <a:t>. Он должен быть заранее проникнут убеждением, что во Вселенной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существует порядок </a:t>
            </a:r>
            <a:r>
              <a:rPr lang="ru-RU" sz="3000" dirty="0">
                <a:latin typeface="Bahnschrift Light Condensed" panose="020B0502040204020203" pitchFamily="34" charset="0"/>
              </a:rPr>
              <a:t>и что человеческий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разум способен понять </a:t>
            </a:r>
            <a:r>
              <a:rPr lang="ru-RU" sz="3000" dirty="0">
                <a:latin typeface="Bahnschrift Light Condensed" panose="020B0502040204020203" pitchFamily="34" charset="0"/>
              </a:rPr>
              <a:t>этот порядок. …  Другой аспект веры ученого — предположение, что существует объективная и единственная в своем роде реальность. … Эта вера так глубоко укоренилась в сознании ученого, что большинство из нас вообще никогда не думает о ней».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Ч. </a:t>
            </a:r>
            <a:r>
              <a:rPr lang="ru-RU" sz="2400" b="1" dirty="0" err="1"/>
              <a:t>Таунс</a:t>
            </a:r>
            <a:br>
              <a:rPr lang="ru-RU" sz="2400" b="1" dirty="0"/>
            </a:br>
            <a:r>
              <a:rPr lang="ru-RU" sz="2400" dirty="0"/>
              <a:t>«Слияние науки и религии»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3067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11A6B0B8-1A9A-4E3E-9877-7287DCDF2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0" y="684318"/>
            <a:ext cx="2536407" cy="3094417"/>
          </a:xfrm>
          <a:prstGeom prst="roundRect">
            <a:avLst>
              <a:gd name="adj" fmla="val 10885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EBE7EF-17E0-4DFE-BEB6-58C2D63E555A}"/>
              </a:ext>
            </a:extLst>
          </p:cNvPr>
          <p:cNvSpPr txBox="1"/>
          <p:nvPr/>
        </p:nvSpPr>
        <p:spPr>
          <a:xfrm>
            <a:off x="551850" y="4106022"/>
            <a:ext cx="25364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Николай Николаевич Боголюбов </a:t>
            </a:r>
            <a:br>
              <a:rPr lang="ru-RU" dirty="0"/>
            </a:br>
            <a:r>
              <a:rPr lang="ru-RU" dirty="0"/>
              <a:t>(1909-1992)</a:t>
            </a:r>
            <a:br>
              <a:rPr lang="ru-RU" dirty="0"/>
            </a:br>
            <a:r>
              <a:rPr lang="ru-RU" dirty="0"/>
              <a:t>Один из создателей Объединенного института ядерных</a:t>
            </a:r>
          </a:p>
          <a:p>
            <a:r>
              <a:rPr lang="ru-RU" dirty="0"/>
              <a:t>исследований (ОИЯИ).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16356-7747-4C33-AD50-7F62237A9133}"/>
              </a:ext>
            </a:extLst>
          </p:cNvPr>
          <p:cNvSpPr txBox="1"/>
          <p:nvPr/>
        </p:nvSpPr>
        <p:spPr>
          <a:xfrm>
            <a:off x="3463507" y="560717"/>
            <a:ext cx="51844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2600" dirty="0">
                <a:latin typeface="Bahnschrift Light Condensed" panose="020B0502040204020203" pitchFamily="34" charset="0"/>
              </a:rPr>
              <a:t>«Вся совокупность его знаний была единым целым, и основу его философии составляла его глубокая религиозность (он говорил, что нерелигиозных физиков можно пересчитать</a:t>
            </a:r>
          </a:p>
          <a:p>
            <a:pPr algn="r">
              <a:lnSpc>
                <a:spcPct val="120000"/>
              </a:lnSpc>
            </a:pPr>
            <a:r>
              <a:rPr lang="ru-RU" sz="2600" dirty="0">
                <a:latin typeface="Bahnschrift Light Condensed" panose="020B0502040204020203" pitchFamily="34" charset="0"/>
              </a:rPr>
              <a:t>на пальцах). Он был сыном православной Церкви и всегда, когда ему позволяло время и здоровье, он ходил к вечерне и к обедне в ближайшую церковь… В бытность свою</a:t>
            </a:r>
          </a:p>
          <a:p>
            <a:pPr algn="r">
              <a:lnSpc>
                <a:spcPct val="120000"/>
              </a:lnSpc>
            </a:pPr>
            <a:r>
              <a:rPr lang="ru-RU" sz="2600" dirty="0">
                <a:latin typeface="Bahnschrift Light Condensed" panose="020B0502040204020203" pitchFamily="34" charset="0"/>
              </a:rPr>
              <a:t>директором ОИЯИ Н. Н. приложил все усилия, чтобы открыть в Дубне церковь»</a:t>
            </a:r>
          </a:p>
          <a:p>
            <a:pPr algn="r">
              <a:spcBef>
                <a:spcPts val="2400"/>
              </a:spcBef>
            </a:pPr>
            <a:r>
              <a:rPr lang="ru-RU" sz="2000" dirty="0" err="1"/>
              <a:t>А.Н.Боголюбов</a:t>
            </a:r>
            <a:r>
              <a:rPr lang="ru-RU" sz="2000" dirty="0"/>
              <a:t>, брат</a:t>
            </a:r>
          </a:p>
        </p:txBody>
      </p:sp>
    </p:spTree>
    <p:extLst>
      <p:ext uri="{BB962C8B-B14F-4D97-AF65-F5344CB8AC3E}">
        <p14:creationId xmlns:p14="http://schemas.microsoft.com/office/powerpoint/2010/main" val="167148136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A830F80-FD9E-4A5B-BF34-36A00FCA0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287328"/>
            <a:ext cx="2790645" cy="12081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Борис Викторович </a:t>
            </a:r>
            <a:r>
              <a:rPr lang="ru-RU" sz="2000" dirty="0" err="1"/>
              <a:t>Раушенбах</a:t>
            </a:r>
            <a:br>
              <a:rPr lang="ru-RU" sz="2000" dirty="0"/>
            </a:br>
            <a:r>
              <a:rPr lang="ru-RU" sz="2000" dirty="0"/>
              <a:t>(1915-2001)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7E15CF-4EF1-4F47-8E65-E4B683634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854465"/>
            <a:ext cx="2790645" cy="2790645"/>
          </a:xfrm>
          <a:prstGeom prst="roundRect">
            <a:avLst>
              <a:gd name="adj" fmla="val 11721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671CEC-EAA7-4B38-AF66-5B934012550C}"/>
              </a:ext>
            </a:extLst>
          </p:cNvPr>
          <p:cNvSpPr txBox="1"/>
          <p:nvPr/>
        </p:nvSpPr>
        <p:spPr>
          <a:xfrm>
            <a:off x="3786996" y="756113"/>
            <a:ext cx="4572000" cy="4842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2600" dirty="0">
                <a:latin typeface="Bahnschrift Light Condensed" panose="020B0502040204020203" pitchFamily="34" charset="0"/>
              </a:rPr>
              <a:t>«Мне кажется, раз я живу в России, я не могу быть отрезан от Православной Церкви. Понимаешь, в младенчестве я не выбирал религию, какая ни есть – она моя. Сейчас я принял религию сознательно. Я перешел в Православие не только потому, что в России нет гугенотских храмов, но и потому, что считаю Православие ближе к Истине, возвещенной апостолами»</a:t>
            </a:r>
          </a:p>
        </p:txBody>
      </p:sp>
    </p:spTree>
    <p:extLst>
      <p:ext uri="{BB962C8B-B14F-4D97-AF65-F5344CB8AC3E}">
        <p14:creationId xmlns:p14="http://schemas.microsoft.com/office/powerpoint/2010/main" val="41190780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127A79E-E9A7-C24D-2F16-5A479CDF2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706" y="615636"/>
            <a:ext cx="4839643" cy="5561327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Жизнь Иисуса Христа и Его учение “дают самое надежное руководство, которое я нашел для формирования своих собственных действий”. Именно в “следовании за Ним" я называю себя христианином.</a:t>
            </a:r>
          </a:p>
          <a:p>
            <a:pPr marL="0" indent="0" algn="r">
              <a:buNone/>
            </a:pPr>
            <a:r>
              <a:rPr lang="en-US" sz="2000" dirty="0">
                <a:effectLst/>
              </a:rPr>
              <a:t>Arthur Holly Compton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«</a:t>
            </a:r>
            <a:r>
              <a:rPr lang="en-US" sz="2000" dirty="0">
                <a:effectLst/>
              </a:rPr>
              <a:t>Atomic Quest</a:t>
            </a:r>
            <a:r>
              <a:rPr lang="ru-RU" sz="2000" dirty="0">
                <a:effectLst/>
              </a:rPr>
              <a:t>»</a:t>
            </a:r>
          </a:p>
          <a:p>
            <a:pPr marL="0" indent="0" algn="r"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«Свобода человека», «Религия ученого», «Жизнь после</a:t>
            </a:r>
            <a:r>
              <a:rPr lang="en-US" dirty="0">
                <a:latin typeface="Bahnschrift Light Condensed" panose="020B0502040204020203" pitchFamily="34" charset="0"/>
              </a:rPr>
              <a:t> </a:t>
            </a:r>
            <a:r>
              <a:rPr lang="ru-RU" dirty="0">
                <a:latin typeface="Bahnschrift Light Condensed" panose="020B0502040204020203" pitchFamily="34" charset="0"/>
              </a:rPr>
              <a:t>смерти», «Эволюция и христианство» и др.</a:t>
            </a:r>
            <a:r>
              <a:rPr lang="en-US" dirty="0">
                <a:effectLst/>
                <a:latin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6A35B3-9D90-9921-DF57-B252368A8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25" y="615636"/>
            <a:ext cx="2689125" cy="3598618"/>
          </a:xfrm>
          <a:prstGeom prst="roundRect">
            <a:avLst>
              <a:gd name="adj" fmla="val 13138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6407A-1813-4785-AC08-298C9378E0F5}"/>
              </a:ext>
            </a:extLst>
          </p:cNvPr>
          <p:cNvSpPr txBox="1"/>
          <p:nvPr/>
        </p:nvSpPr>
        <p:spPr>
          <a:xfrm>
            <a:off x="414068" y="4589101"/>
            <a:ext cx="2980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dirty="0"/>
              <a:t>Артур Холли Комптон</a:t>
            </a:r>
            <a:br>
              <a:rPr lang="ru-RU" dirty="0"/>
            </a:br>
            <a:r>
              <a:rPr lang="en-US" dirty="0"/>
              <a:t>(1892-1962)</a:t>
            </a:r>
          </a:p>
        </p:txBody>
      </p:sp>
    </p:spTree>
    <p:extLst>
      <p:ext uri="{BB962C8B-B14F-4D97-AF65-F5344CB8AC3E}">
        <p14:creationId xmlns:p14="http://schemas.microsoft.com/office/powerpoint/2010/main" val="10846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566FEF-97C3-4D6C-B757-4444437C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2091"/>
            <a:ext cx="7886700" cy="562487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3200" b="1" dirty="0">
                <a:latin typeface="Bahnschrift Light Condensed" panose="020B0502040204020203" pitchFamily="34" charset="0"/>
              </a:rPr>
              <a:t>Артур Стенли Эддингтон (1882-1944)</a:t>
            </a:r>
            <a:endParaRPr lang="en-US" sz="3200" b="1" dirty="0">
              <a:latin typeface="Bahnschrift Light Condensed" panose="020B0502040204020203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3200" b="1" dirty="0">
                <a:latin typeface="Bahnschrift Light Condensed" panose="020B0502040204020203" pitchFamily="34" charset="0"/>
              </a:rPr>
              <a:t>Роберт </a:t>
            </a:r>
            <a:r>
              <a:rPr lang="ru-RU" sz="3200" b="1" dirty="0" err="1">
                <a:latin typeface="Bahnschrift Light Condensed" panose="020B0502040204020203" pitchFamily="34" charset="0"/>
              </a:rPr>
              <a:t>Милликен</a:t>
            </a:r>
            <a:r>
              <a:rPr lang="ru-RU" sz="3200" b="1" dirty="0">
                <a:latin typeface="Bahnschrift Light Condensed" panose="020B0502040204020203" pitchFamily="34" charset="0"/>
              </a:rPr>
              <a:t> (1868-1953)</a:t>
            </a:r>
            <a:endParaRPr lang="en-US" sz="3200" b="1" dirty="0">
              <a:latin typeface="Bahnschrift Light Condensed" panose="020B0502040204020203" pitchFamily="34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«Ученый исповедует</a:t>
            </a:r>
            <a:r>
              <a:rPr lang="en-US" sz="3200" dirty="0">
                <a:latin typeface="Bahnschrift Light Condensed" panose="020B0502040204020203" pitchFamily="34" charset="0"/>
              </a:rPr>
              <a:t> </a:t>
            </a:r>
            <a:r>
              <a:rPr lang="ru-RU" sz="3200" dirty="0">
                <a:latin typeface="Bahnschrift Light Condensed" panose="020B0502040204020203" pitchFamily="34" charset="0"/>
              </a:rPr>
              <a:t>свою веру»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dirty="0">
                <a:latin typeface="Bahnschrift Light Condensed" panose="020B0502040204020203" pitchFamily="34" charset="0"/>
              </a:rPr>
              <a:t>и «Эволюция в науке и религии»</a:t>
            </a:r>
            <a:endParaRPr lang="en-US" sz="3200" dirty="0">
              <a:latin typeface="Bahnschrift Light Condensed" panose="020B0502040204020203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3200" b="1" dirty="0">
                <a:latin typeface="Bahnschrift Light Condensed" panose="020B0502040204020203" pitchFamily="34" charset="0"/>
              </a:rPr>
              <a:t>Стивен Барр (р. 1953)</a:t>
            </a:r>
            <a:endParaRPr lang="en-US" sz="3200" b="1" dirty="0">
              <a:latin typeface="Bahnschrift Light Condensed" panose="020B0502040204020203" pitchFamily="34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«Современная физика и древняя вера»</a:t>
            </a:r>
            <a:endParaRPr lang="en-US" sz="3200" dirty="0">
              <a:latin typeface="Bahnschrift Light Condensed" panose="020B0502040204020203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57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2" y="548685"/>
            <a:ext cx="8229600" cy="557748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b="1" dirty="0" err="1"/>
              <a:t>Аверроистский</a:t>
            </a:r>
            <a:r>
              <a:rPr lang="ru-RU" sz="3200" b="1" dirty="0"/>
              <a:t> кризис в </a:t>
            </a:r>
            <a:r>
              <a:rPr lang="en-US" sz="3200" b="1" dirty="0"/>
              <a:t>XIII </a:t>
            </a:r>
            <a:r>
              <a:rPr lang="ru-RU" sz="3200" b="1" dirty="0"/>
              <a:t>в.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/>
              <a:t>Распространение работ Аристотеля </a:t>
            </a:r>
            <a:br>
              <a:rPr lang="ru-RU" sz="3200" dirty="0"/>
            </a:br>
            <a:r>
              <a:rPr lang="ru-RU" sz="3200" dirty="0"/>
              <a:t>с комментариями Ибн Рушда (Аверроэса)</a:t>
            </a:r>
          </a:p>
          <a:p>
            <a:pPr marL="0" indent="0">
              <a:lnSpc>
                <a:spcPct val="120000"/>
              </a:lnSpc>
              <a:buNone/>
            </a:pPr>
            <a:endParaRPr lang="ru-RU" sz="3200" dirty="0"/>
          </a:p>
          <a:p>
            <a:pPr marL="0" indent="0">
              <a:lnSpc>
                <a:spcPct val="120000"/>
              </a:lnSpc>
              <a:buNone/>
            </a:pPr>
            <a:endParaRPr lang="ru-RU" sz="3200" dirty="0"/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813A2306-AEB4-42FC-933E-5CD69D734A3C}"/>
              </a:ext>
            </a:extLst>
          </p:cNvPr>
          <p:cNvGraphicFramePr>
            <a:graphicFrameLocks noGrp="1"/>
          </p:cNvGraphicFramePr>
          <p:nvPr/>
        </p:nvGraphicFramePr>
        <p:xfrm>
          <a:off x="457198" y="2776797"/>
          <a:ext cx="8418354" cy="3349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9177">
                  <a:extLst>
                    <a:ext uri="{9D8B030D-6E8A-4147-A177-3AD203B41FA5}">
                      <a16:colId xmlns:a16="http://schemas.microsoft.com/office/drawing/2014/main" val="3369191621"/>
                    </a:ext>
                  </a:extLst>
                </a:gridCol>
                <a:gridCol w="4209177">
                  <a:extLst>
                    <a:ext uri="{9D8B030D-6E8A-4147-A177-3AD203B41FA5}">
                      <a16:colId xmlns:a16="http://schemas.microsoft.com/office/drawing/2014/main" val="800105617"/>
                    </a:ext>
                  </a:extLst>
                </a:gridCol>
              </a:tblGrid>
              <a:tr h="801497">
                <a:tc>
                  <a:txBody>
                    <a:bodyPr/>
                    <a:lstStyle/>
                    <a:p>
                      <a:r>
                        <a:rPr lang="ru-RU" sz="2800" dirty="0"/>
                        <a:t>Аристотель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Христианство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880472"/>
                  </a:ext>
                </a:extLst>
              </a:tr>
              <a:tr h="801497">
                <a:tc>
                  <a:txBody>
                    <a:bodyPr/>
                    <a:lstStyle/>
                    <a:p>
                      <a:r>
                        <a:rPr lang="ru-RU" sz="2800" dirty="0"/>
                        <a:t>Мир вечен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Мир сотворен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110390"/>
                  </a:ext>
                </a:extLst>
              </a:tr>
              <a:tr h="801497">
                <a:tc>
                  <a:txBody>
                    <a:bodyPr/>
                    <a:lstStyle/>
                    <a:p>
                      <a:r>
                        <a:rPr lang="ru-RU" sz="2800" dirty="0"/>
                        <a:t>Душа смертна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Душа бессмертна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756935"/>
                  </a:ext>
                </a:extLst>
              </a:tr>
              <a:tr h="801497">
                <a:tc>
                  <a:txBody>
                    <a:bodyPr/>
                    <a:lstStyle/>
                    <a:p>
                      <a:r>
                        <a:rPr lang="ru-RU" sz="2800" dirty="0"/>
                        <a:t>Бог знает только себя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Бог знает о каждом человеке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886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708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DE4EFDD-8AD9-44E0-B24B-9B86E4D28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852636"/>
              </p:ext>
            </p:extLst>
          </p:nvPr>
        </p:nvGraphicFramePr>
        <p:xfrm>
          <a:off x="628650" y="615828"/>
          <a:ext cx="7886700" cy="4223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2414">
                  <a:extLst>
                    <a:ext uri="{9D8B030D-6E8A-4147-A177-3AD203B41FA5}">
                      <a16:colId xmlns:a16="http://schemas.microsoft.com/office/drawing/2014/main" val="110211063"/>
                    </a:ext>
                  </a:extLst>
                </a:gridCol>
                <a:gridCol w="2061713">
                  <a:extLst>
                    <a:ext uri="{9D8B030D-6E8A-4147-A177-3AD203B41FA5}">
                      <a16:colId xmlns:a16="http://schemas.microsoft.com/office/drawing/2014/main" val="1554092241"/>
                    </a:ext>
                  </a:extLst>
                </a:gridCol>
                <a:gridCol w="2252573">
                  <a:extLst>
                    <a:ext uri="{9D8B030D-6E8A-4147-A177-3AD203B41FA5}">
                      <a16:colId xmlns:a16="http://schemas.microsoft.com/office/drawing/2014/main" val="2925384120"/>
                    </a:ext>
                  </a:extLst>
                </a:gridCol>
              </a:tblGrid>
              <a:tr h="979055"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1916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20987"/>
                  </a:ext>
                </a:extLst>
              </a:tr>
              <a:tr h="992653">
                <a:tc>
                  <a:txBody>
                    <a:bodyPr/>
                    <a:lstStyle/>
                    <a:p>
                      <a:r>
                        <a:rPr lang="ru-RU" sz="3200" dirty="0"/>
                        <a:t>Верили в Бога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31066"/>
                  </a:ext>
                </a:extLst>
              </a:tr>
              <a:tr h="1259229">
                <a:tc>
                  <a:txBody>
                    <a:bodyPr/>
                    <a:lstStyle/>
                    <a:p>
                      <a:r>
                        <a:rPr lang="ru-RU" sz="3200" dirty="0"/>
                        <a:t>Не верили в Бога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41.5%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339702"/>
                  </a:ext>
                </a:extLst>
              </a:tr>
              <a:tr h="992653">
                <a:tc>
                  <a:txBody>
                    <a:bodyPr/>
                    <a:lstStyle/>
                    <a:p>
                      <a:r>
                        <a:rPr lang="ru-RU" sz="3200" dirty="0"/>
                        <a:t>Сомневались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16.7%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988889"/>
                  </a:ext>
                </a:extLst>
              </a:tr>
            </a:tbl>
          </a:graphicData>
        </a:graphic>
      </p:graphicFrame>
      <p:sp>
        <p:nvSpPr>
          <p:cNvPr id="5" name="Объект 4">
            <a:extLst>
              <a:ext uri="{FF2B5EF4-FFF2-40B4-BE49-F238E27FC236}">
                <a16:creationId xmlns:a16="http://schemas.microsoft.com/office/drawing/2014/main" id="{1C1EACCC-AE01-C2E2-A930-A01C8B3D3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99610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192CC80-DA12-4A8E-8A82-7915C0740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89917"/>
            <a:ext cx="7886700" cy="1000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Larson E., Witham L. </a:t>
            </a:r>
            <a:r>
              <a:rPr lang="en-US" dirty="0"/>
              <a:t>Scientists are still keeping the faith // Nature. 1997. Vol. 386. P. 435–436.</a:t>
            </a: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DE4EFDD-8AD9-44E0-B24B-9B86E4D28AE4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615828"/>
          <a:ext cx="7886700" cy="4223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2414">
                  <a:extLst>
                    <a:ext uri="{9D8B030D-6E8A-4147-A177-3AD203B41FA5}">
                      <a16:colId xmlns:a16="http://schemas.microsoft.com/office/drawing/2014/main" val="110211063"/>
                    </a:ext>
                  </a:extLst>
                </a:gridCol>
                <a:gridCol w="2061713">
                  <a:extLst>
                    <a:ext uri="{9D8B030D-6E8A-4147-A177-3AD203B41FA5}">
                      <a16:colId xmlns:a16="http://schemas.microsoft.com/office/drawing/2014/main" val="1554092241"/>
                    </a:ext>
                  </a:extLst>
                </a:gridCol>
                <a:gridCol w="2252573">
                  <a:extLst>
                    <a:ext uri="{9D8B030D-6E8A-4147-A177-3AD203B41FA5}">
                      <a16:colId xmlns:a16="http://schemas.microsoft.com/office/drawing/2014/main" val="2925384120"/>
                    </a:ext>
                  </a:extLst>
                </a:gridCol>
              </a:tblGrid>
              <a:tr h="979055"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1916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1986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20987"/>
                  </a:ext>
                </a:extLst>
              </a:tr>
              <a:tr h="992653">
                <a:tc>
                  <a:txBody>
                    <a:bodyPr/>
                    <a:lstStyle/>
                    <a:p>
                      <a:r>
                        <a:rPr lang="ru-RU" sz="3200" dirty="0"/>
                        <a:t>Верили в Бога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39.3%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31066"/>
                  </a:ext>
                </a:extLst>
              </a:tr>
              <a:tr h="1259229">
                <a:tc>
                  <a:txBody>
                    <a:bodyPr/>
                    <a:lstStyle/>
                    <a:p>
                      <a:r>
                        <a:rPr lang="ru-RU" sz="3200" dirty="0"/>
                        <a:t>Не верили в Бога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41.5%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45.3%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339702"/>
                  </a:ext>
                </a:extLst>
              </a:tr>
              <a:tr h="992653">
                <a:tc>
                  <a:txBody>
                    <a:bodyPr/>
                    <a:lstStyle/>
                    <a:p>
                      <a:r>
                        <a:rPr lang="ru-RU" sz="3200" dirty="0"/>
                        <a:t>Сомневались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16.7%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14.4%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988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26887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A74B01-6B75-4E70-BC49-0A066F217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210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 чудесах</a:t>
            </a:r>
          </a:p>
        </p:txBody>
      </p:sp>
    </p:spTree>
    <p:extLst>
      <p:ext uri="{BB962C8B-B14F-4D97-AF65-F5344CB8AC3E}">
        <p14:creationId xmlns:p14="http://schemas.microsoft.com/office/powerpoint/2010/main" val="576462737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B001E-2E19-4298-BFE8-0713D089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32" y="365127"/>
            <a:ext cx="7795286" cy="833946"/>
          </a:xfrm>
        </p:spPr>
        <p:txBody>
          <a:bodyPr/>
          <a:lstStyle/>
          <a:p>
            <a:pPr algn="ctr"/>
            <a:r>
              <a:rPr lang="ru-RU" sz="4400" dirty="0">
                <a:latin typeface="Bahnschrift Light Condensed" panose="020B0502040204020203" pitchFamily="34" charset="0"/>
              </a:rPr>
              <a:t>Проблема определения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2FB50-216C-473E-82A8-7323134EF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32" y="1199073"/>
            <a:ext cx="7795286" cy="603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Психологическое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E4AC44-7D56-44A2-B9DD-36018CA95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50" y="1713930"/>
            <a:ext cx="6820500" cy="51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17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Содержимое 2"/>
          <p:cNvSpPr>
            <a:spLocks noGrp="1"/>
          </p:cNvSpPr>
          <p:nvPr>
            <p:ph idx="1"/>
          </p:nvPr>
        </p:nvSpPr>
        <p:spPr>
          <a:xfrm>
            <a:off x="879893" y="603849"/>
            <a:ext cx="7806907" cy="552231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Богословское: </a:t>
            </a:r>
          </a:p>
          <a:p>
            <a:pPr marL="0" indent="0" algn="ctr" eaLnBrk="1" hangingPunct="1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«Чудеса – это поразительные действия или события, имеющие истинную причину вне естественных сил и законов природы, в сверхъестественном действии Божием, совершаемые Богом для достижения тех или иных целей».</a:t>
            </a:r>
          </a:p>
          <a:p>
            <a:pPr marL="0" indent="0" algn="r" eaLnBrk="1" hangingPunct="1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 err="1"/>
              <a:t>Прот</a:t>
            </a:r>
            <a:r>
              <a:rPr lang="ru-RU" sz="2400" b="1" dirty="0"/>
              <a:t>. Олег Давыденков.</a:t>
            </a:r>
            <a:br>
              <a:rPr lang="ru-RU" sz="2400" b="1" dirty="0"/>
            </a:br>
            <a:r>
              <a:rPr lang="ru-RU" sz="2400" dirty="0"/>
              <a:t>«Догматическое богословие»</a:t>
            </a:r>
          </a:p>
          <a:p>
            <a:pPr eaLnBrk="1" hangingPunct="1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uiExpand="1" build="p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7E19BE3-D2E5-4FCE-BFE3-99CF37003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7313"/>
            <a:ext cx="7886700" cy="5029650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Атеистическое: </a:t>
            </a:r>
          </a:p>
          <a:p>
            <a:pPr marL="0" indent="0" algn="ct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Чудом называется то, что до сих пор еще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познано</a:t>
            </a:r>
            <a:r>
              <a:rPr lang="ru-RU" sz="3600" dirty="0">
                <a:latin typeface="Bahnschrift Light Condensed" panose="020B0502040204020203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45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1389" y="870729"/>
            <a:ext cx="5555411" cy="5857875"/>
          </a:xfrm>
        </p:spPr>
        <p:txBody>
          <a:bodyPr rtlCol="0">
            <a:normAutofit/>
          </a:bodyPr>
          <a:lstStyle/>
          <a:p>
            <a:pPr marL="0" indent="0" algn="r" eaLnBrk="1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3200" dirty="0">
                <a:latin typeface="Bahnschrift Light Condensed" panose="020B0502040204020203" pitchFamily="34" charset="0"/>
              </a:rPr>
              <a:t>Чудо — это просто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редко наблюдаемое явление</a:t>
            </a:r>
            <a:r>
              <a:rPr lang="ru-RU" sz="3200" dirty="0">
                <a:latin typeface="Bahnschrift Light Condensed" panose="020B0502040204020203" pitchFamily="34" charset="0"/>
              </a:rPr>
              <a:t>. </a:t>
            </a:r>
          </a:p>
          <a:p>
            <a:pPr marL="0" indent="0" algn="r">
              <a:lnSpc>
                <a:spcPct val="120000"/>
              </a:lnSpc>
              <a:buNone/>
              <a:defRPr/>
            </a:pPr>
            <a:r>
              <a:rPr lang="ru-RU" sz="3200" dirty="0">
                <a:latin typeface="Bahnschrift Light Condensed" panose="020B0502040204020203" pitchFamily="34" charset="0"/>
              </a:rPr>
              <a:t>«Воскрешение человеческого тела из праха мы называем чудом, обычное же рождение человеческого тела – естественным просто потому, что могущество одно совершает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регулярно</a:t>
            </a:r>
            <a:r>
              <a:rPr lang="ru-RU" sz="3200" dirty="0">
                <a:latin typeface="Bahnschrift Light Condensed" panose="020B0502040204020203" pitchFamily="34" charset="0"/>
              </a:rPr>
              <a:t>, а другое –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редко</a:t>
            </a:r>
            <a:r>
              <a:rPr lang="ru-RU" sz="3200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 eaLnBrk="1" fontAlgn="auto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ru-RU" sz="2400" dirty="0"/>
              <a:t>Переписка с Лейбницем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6184FA-A13D-49FD-8442-A6943CB8C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3" y="1154860"/>
            <a:ext cx="2572235" cy="3175599"/>
          </a:xfrm>
          <a:prstGeom prst="roundRect">
            <a:avLst>
              <a:gd name="adj" fmla="val 1294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7581D9-AE1A-42D3-9C25-38C75BC878EE}"/>
              </a:ext>
            </a:extLst>
          </p:cNvPr>
          <p:cNvSpPr txBox="1"/>
          <p:nvPr/>
        </p:nvSpPr>
        <p:spPr>
          <a:xfrm>
            <a:off x="457201" y="4883353"/>
            <a:ext cx="2450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Сэмюэль</a:t>
            </a:r>
            <a:r>
              <a:rPr lang="ru-RU" sz="2000" dirty="0"/>
              <a:t> Кларк</a:t>
            </a:r>
            <a:br>
              <a:rPr lang="ru-RU" sz="2000" dirty="0"/>
            </a:br>
            <a:r>
              <a:rPr lang="ru-RU" sz="2000" dirty="0"/>
              <a:t>(</a:t>
            </a:r>
            <a:r>
              <a:rPr lang="en-US" sz="2000" dirty="0"/>
              <a:t>1675–1729)</a:t>
            </a:r>
            <a:endParaRPr lang="ru-R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80440-9DD3-44F9-82EB-16C505288836}"/>
              </a:ext>
            </a:extLst>
          </p:cNvPr>
          <p:cNvSpPr txBox="1"/>
          <p:nvPr/>
        </p:nvSpPr>
        <p:spPr>
          <a:xfrm>
            <a:off x="335083" y="129396"/>
            <a:ext cx="8239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Light Condensed" panose="020B0502040204020203" pitchFamily="34" charset="0"/>
              </a:rPr>
              <a:t>Феноменологическое: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F9AB2AF-6512-475A-B5D6-5339C834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548681"/>
            <a:ext cx="8229600" cy="5577484"/>
          </a:xfrm>
        </p:spPr>
        <p:txBody>
          <a:bodyPr>
            <a:normAutofit/>
          </a:bodyPr>
          <a:lstStyle/>
          <a:p>
            <a:pPr marL="0" indent="0" algn="ctr" eaLnBrk="1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sz="3200" dirty="0">
                <a:latin typeface="Bahnschrift Light Condensed" panose="020B0502040204020203" pitchFamily="34" charset="0"/>
              </a:rPr>
              <a:t>«Понятие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необычного</a:t>
            </a:r>
            <a:r>
              <a:rPr lang="ru-RU" sz="3200" dirty="0">
                <a:latin typeface="Bahnschrift Light Condensed" panose="020B0502040204020203" pitchFamily="34" charset="0"/>
              </a:rPr>
              <a:t> необходимо содержится в представлении о чуде. …Однако из этого не следует, что все необычное и редкое как таковое уже является чудом, ибо оно может быть лишь нерегулярным и редким действием обычных причин. Сюда относятся затмения, уроды, сумасшедшие и бесконечное количество других вещей, называемых толпой чудесами».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3330429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93366" y="428605"/>
            <a:ext cx="5693434" cy="5998074"/>
          </a:xfrm>
        </p:spPr>
        <p:txBody>
          <a:bodyPr>
            <a:normAutofit/>
          </a:bodyPr>
          <a:lstStyle/>
          <a:p>
            <a:pPr marL="0" indent="0" algn="r" eaLnBrk="1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3200" dirty="0">
                <a:latin typeface="Bahnschrift Light Condensed" panose="020B0502040204020203" pitchFamily="34" charset="0"/>
              </a:rPr>
              <a:t>«Чудеса же — не потому чудеса, что они происходят полностью против природы и помимо порядка небесных тел, но потому они называются чудесами, что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непривычны и случаются крайне редко </a:t>
            </a:r>
            <a:r>
              <a:rPr lang="ru-RU" sz="3200" dirty="0">
                <a:latin typeface="Bahnschrift Light Condensed" panose="020B0502040204020203" pitchFamily="34" charset="0"/>
              </a:rPr>
              <a:t>и не по обычному ходу природы, а на протяжении длительных периодов времени».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  <a:defRPr/>
            </a:pPr>
            <a:r>
              <a:rPr lang="ru-RU" sz="2400" dirty="0"/>
              <a:t>«О причинах естественных явлений, </a:t>
            </a:r>
            <a:br>
              <a:rPr lang="ru-RU" sz="2400" dirty="0"/>
            </a:br>
            <a:r>
              <a:rPr lang="ru-RU" sz="2400" dirty="0"/>
              <a:t>или О чародействе»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8ED0E7-4B1C-44B8-96E8-554AD203E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07" y="624697"/>
            <a:ext cx="2455907" cy="2877628"/>
          </a:xfrm>
          <a:prstGeom prst="roundRect">
            <a:avLst>
              <a:gd name="adj" fmla="val 1174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D2698B-89C3-4A8D-BCAB-308DBF10C96A}"/>
              </a:ext>
            </a:extLst>
          </p:cNvPr>
          <p:cNvSpPr txBox="1"/>
          <p:nvPr/>
        </p:nvSpPr>
        <p:spPr>
          <a:xfrm>
            <a:off x="325107" y="3848183"/>
            <a:ext cx="24559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Пьетро </a:t>
            </a:r>
            <a:r>
              <a:rPr lang="ru-RU" sz="2000" dirty="0" err="1"/>
              <a:t>Помпонацци</a:t>
            </a:r>
            <a:br>
              <a:rPr lang="ru-RU" sz="2000" dirty="0"/>
            </a:br>
            <a:r>
              <a:rPr lang="ru-RU" sz="2000" dirty="0"/>
              <a:t>(1462-1525)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2BCBE9B-4E83-43D6-B5BE-FDC9A63EF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37" y="759125"/>
            <a:ext cx="5263191" cy="5573114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«Если следует считать чудом то, что случается редко, то и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мудрый человек — чудо</a:t>
            </a:r>
            <a:r>
              <a:rPr lang="ru-RU" sz="3200" dirty="0">
                <a:latin typeface="Bahnschrift Light Condensed" panose="020B0502040204020203" pitchFamily="34" charset="0"/>
              </a:rPr>
              <a:t>, потому что, по-моему, чаще можно встретить жеребенка, рожденного от самки мула, чем мудреца».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«О </a:t>
            </a:r>
            <a:r>
              <a:rPr lang="ru-RU" sz="2400" dirty="0" err="1"/>
              <a:t>дивинации</a:t>
            </a:r>
            <a:r>
              <a:rPr lang="ru-RU" sz="2400" dirty="0"/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F610E3-6318-4A95-BC90-1C5BEA9AE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894893"/>
            <a:ext cx="2403895" cy="3605842"/>
          </a:xfrm>
          <a:prstGeom prst="roundRect">
            <a:avLst>
              <a:gd name="adj" fmla="val 11643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10C08-53B9-4E6B-8D70-210A4A337859}"/>
              </a:ext>
            </a:extLst>
          </p:cNvPr>
          <p:cNvSpPr txBox="1"/>
          <p:nvPr/>
        </p:nvSpPr>
        <p:spPr>
          <a:xfrm>
            <a:off x="431321" y="4753155"/>
            <a:ext cx="2398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Марк Туллий Цицерон</a:t>
            </a:r>
            <a:br>
              <a:rPr lang="ru-RU" sz="2000" dirty="0"/>
            </a:br>
            <a:r>
              <a:rPr lang="ru-RU" sz="2000" dirty="0"/>
              <a:t>(106-43 до Р.Х.)</a:t>
            </a:r>
          </a:p>
        </p:txBody>
      </p:sp>
    </p:spTree>
    <p:extLst>
      <p:ext uri="{BB962C8B-B14F-4D97-AF65-F5344CB8AC3E}">
        <p14:creationId xmlns:p14="http://schemas.microsoft.com/office/powerpoint/2010/main" val="477491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81914"/>
            <a:ext cx="7886700" cy="5695049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/>
              <a:t>1210 г.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/>
              <a:t>Парижский собор запретил распространять философию Аристотеля и комментарии к ней.</a:t>
            </a:r>
          </a:p>
          <a:p>
            <a:pPr marL="0" indent="0" algn="ctr">
              <a:lnSpc>
                <a:spcPct val="120000"/>
              </a:lnSpc>
              <a:spcBef>
                <a:spcPts val="3600"/>
              </a:spcBef>
              <a:buNone/>
            </a:pPr>
            <a:r>
              <a:rPr lang="ru-RU" sz="3200" dirty="0"/>
              <a:t>1231 г.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/>
              <a:t>Папа Григорий IX запретил преподавать Аристотеля и создал комиссию.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2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C25CF41-5A50-465E-9650-9D15B25CC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795" y="548680"/>
            <a:ext cx="5357005" cy="5904655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«Если чудо отличается от естественного лишь по видимости и по отношению к нам, так что мы называем чудом лишь редко наблюдаемое, то нет действительного внутреннего различия между чудом и естественным. В конце концов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все тогда будет одинаково естественным или так же одинаково чудесным</a:t>
            </a:r>
            <a:r>
              <a:rPr lang="ru-RU" sz="3200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600" dirty="0"/>
              <a:t>«Пятое письмо Кларку»</a:t>
            </a:r>
            <a:r>
              <a:rPr lang="ru-RU" sz="3200" dirty="0">
                <a:latin typeface="Bahnschrift Light Condensed" panose="020B0502040204020203" pitchFamily="34" charset="0"/>
              </a:rPr>
              <a:t>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80D22D-E753-4687-8E11-7E818481F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742351"/>
            <a:ext cx="2605178" cy="3297694"/>
          </a:xfrm>
          <a:prstGeom prst="roundRect">
            <a:avLst>
              <a:gd name="adj" fmla="val 10846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32875-2C9F-46BD-A599-A59121C32F2C}"/>
              </a:ext>
            </a:extLst>
          </p:cNvPr>
          <p:cNvSpPr txBox="1"/>
          <p:nvPr/>
        </p:nvSpPr>
        <p:spPr>
          <a:xfrm>
            <a:off x="457199" y="4521043"/>
            <a:ext cx="26051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Готфрид Вильгельм Лейбниц</a:t>
            </a:r>
            <a:br>
              <a:rPr lang="ru-RU" sz="2000" dirty="0"/>
            </a:br>
            <a:r>
              <a:rPr lang="ru-RU" sz="2000" dirty="0"/>
              <a:t>(1646-1712)</a:t>
            </a:r>
          </a:p>
        </p:txBody>
      </p:sp>
    </p:spTree>
    <p:extLst>
      <p:ext uri="{BB962C8B-B14F-4D97-AF65-F5344CB8AC3E}">
        <p14:creationId xmlns:p14="http://schemas.microsoft.com/office/powerpoint/2010/main" val="2882967833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Содержимое 2"/>
          <p:cNvSpPr>
            <a:spLocks noGrp="1"/>
          </p:cNvSpPr>
          <p:nvPr>
            <p:ph idx="1"/>
          </p:nvPr>
        </p:nvSpPr>
        <p:spPr>
          <a:xfrm>
            <a:off x="457201" y="500062"/>
            <a:ext cx="8229600" cy="586623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Сущностное: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Чудеса нарушают естественный порядок универсума</a:t>
            </a:r>
            <a:r>
              <a:rPr lang="ru-RU" sz="32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ctr" eaLnBrk="1" hangingPunct="1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«Бог может освобождать свои создания от предписанных Им законов и совершать посредством этих созданий то, что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превышает их природу</a:t>
            </a:r>
            <a:r>
              <a:rPr lang="ru-RU" sz="3200" dirty="0">
                <a:latin typeface="Bahnschrift Light Condensed" panose="020B0502040204020203" pitchFamily="34" charset="0"/>
              </a:rPr>
              <a:t>, т. е. может творить чудо».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«Признак чудес (понимаемых в самом строгом смысле) состоит в том, что их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нельзя объяснить из природы сотворенных вещей</a:t>
            </a:r>
            <a:r>
              <a:rPr lang="ru-RU" sz="3200" dirty="0">
                <a:latin typeface="Bahnschrift Light Condensed" panose="020B0502040204020203" pitchFamily="34" charset="0"/>
              </a:rPr>
              <a:t>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Г. В. Лейбниц</a:t>
            </a:r>
            <a:br>
              <a:rPr lang="ru-RU" sz="2400" dirty="0"/>
            </a:br>
            <a:r>
              <a:rPr lang="ru-RU" sz="2400" dirty="0"/>
              <a:t>«Теодицея»</a:t>
            </a:r>
          </a:p>
          <a:p>
            <a:pPr eaLnBrk="1" hangingPunct="1"/>
            <a:endParaRPr lang="ru-RU" sz="3200" dirty="0"/>
          </a:p>
          <a:p>
            <a:pPr eaLnBrk="1" hangingPunct="1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6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7" grpId="0" uiExpand="1" build="p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4B6503-B853-42E3-AF46-1D3C1A580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90" y="1026544"/>
            <a:ext cx="5211433" cy="4351338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«Бог идеже </a:t>
            </a:r>
            <a:r>
              <a:rPr lang="ru-RU" sz="3600" dirty="0" err="1">
                <a:latin typeface="Bahnschrift Light Condensed" panose="020B0502040204020203" pitchFamily="34" charset="0"/>
              </a:rPr>
              <a:t>хощет</a:t>
            </a:r>
            <a:r>
              <a:rPr lang="ru-RU" sz="3600" dirty="0">
                <a:latin typeface="Bahnschrift Light Condensed" panose="020B0502040204020203" pitchFamily="34" charset="0"/>
              </a:rPr>
              <a:t>, побеждается естества чин, творит </a:t>
            </a:r>
            <a:r>
              <a:rPr lang="ru-RU" sz="3600" dirty="0" err="1">
                <a:latin typeface="Bahnschrift Light Condensed" panose="020B0502040204020203" pitchFamily="34" charset="0"/>
              </a:rPr>
              <a:t>бо</a:t>
            </a:r>
            <a:r>
              <a:rPr lang="ru-RU" sz="3600" dirty="0">
                <a:latin typeface="Bahnschrift Light Condensed" panose="020B0502040204020203" pitchFamily="34" charset="0"/>
              </a:rPr>
              <a:t> елика </a:t>
            </a:r>
            <a:r>
              <a:rPr lang="ru-RU" sz="3600" dirty="0" err="1">
                <a:latin typeface="Bahnschrift Light Condensed" panose="020B0502040204020203" pitchFamily="34" charset="0"/>
              </a:rPr>
              <a:t>хощет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«Канон св. Андрея Критского»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35BC77-D507-4165-838D-B44FA81C3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6" y="1026544"/>
            <a:ext cx="2742501" cy="3610719"/>
          </a:xfrm>
          <a:prstGeom prst="roundRect">
            <a:avLst>
              <a:gd name="adj" fmla="val 9747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2A4D05-F5D5-4F99-9E36-87E0C468C6D8}"/>
              </a:ext>
            </a:extLst>
          </p:cNvPr>
          <p:cNvSpPr txBox="1"/>
          <p:nvPr/>
        </p:nvSpPr>
        <p:spPr>
          <a:xfrm>
            <a:off x="319876" y="5008550"/>
            <a:ext cx="27425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Св. Андрей Критский</a:t>
            </a:r>
            <a:br>
              <a:rPr lang="ru-RU" sz="2000" dirty="0"/>
            </a:br>
            <a:r>
              <a:rPr lang="ru-RU" sz="2000" dirty="0"/>
              <a:t>(660-740)</a:t>
            </a:r>
          </a:p>
        </p:txBody>
      </p:sp>
    </p:spTree>
    <p:extLst>
      <p:ext uri="{BB962C8B-B14F-4D97-AF65-F5344CB8AC3E}">
        <p14:creationId xmlns:p14="http://schemas.microsoft.com/office/powerpoint/2010/main" val="464832582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05509" y="642923"/>
            <a:ext cx="5581292" cy="5714745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«Родам и качествам вещей, которые должны из скрытого состояния стать видимыми, Он сообщил известные временные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законы</a:t>
            </a:r>
            <a:r>
              <a:rPr lang="ru-RU" sz="3600" dirty="0">
                <a:latin typeface="Bahnschrift Light Condensed" panose="020B0502040204020203" pitchFamily="34" charset="0"/>
              </a:rPr>
              <a:t>, однако же сделал это так, что воля Его остается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выше этих законов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«О книге Бытия»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BABF1B-FC71-4660-B9C8-914700B66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6" y="939192"/>
            <a:ext cx="2289487" cy="3424061"/>
          </a:xfrm>
          <a:prstGeom prst="roundRect">
            <a:avLst>
              <a:gd name="adj" fmla="val 9189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E316B0-5A23-4B08-86F1-A70A749C08AD}"/>
              </a:ext>
            </a:extLst>
          </p:cNvPr>
          <p:cNvSpPr txBox="1"/>
          <p:nvPr/>
        </p:nvSpPr>
        <p:spPr>
          <a:xfrm>
            <a:off x="300676" y="4671738"/>
            <a:ext cx="2289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Блаж. Августин</a:t>
            </a:r>
            <a:br>
              <a:rPr lang="ru-RU" sz="2000" dirty="0"/>
            </a:br>
            <a:r>
              <a:rPr lang="ru-RU" sz="2000" dirty="0"/>
              <a:t>(354-430)</a:t>
            </a:r>
          </a:p>
        </p:txBody>
      </p:sp>
    </p:spTree>
    <p:extLst>
      <p:ext uri="{BB962C8B-B14F-4D97-AF65-F5344CB8AC3E}">
        <p14:creationId xmlns:p14="http://schemas.microsoft.com/office/powerpoint/2010/main" val="127323702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260649"/>
            <a:ext cx="8229600" cy="60486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Бог</a:t>
            </a:r>
          </a:p>
          <a:p>
            <a:pPr algn="ctr"/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Мир духовный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Мир материальный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400" dirty="0"/>
              <a:t>Метафизическая картина мира по </a:t>
            </a:r>
            <a:r>
              <a:rPr lang="ru-RU" sz="2400" dirty="0" err="1"/>
              <a:t>Г.В.Лейбницу</a:t>
            </a:r>
            <a:endParaRPr lang="ru-RU" sz="24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71600" y="1052736"/>
            <a:ext cx="72008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331640" y="3501008"/>
            <a:ext cx="72008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771800" y="548680"/>
            <a:ext cx="0" cy="151216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771800" y="2924944"/>
            <a:ext cx="0" cy="151216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196306" y="548680"/>
            <a:ext cx="72008" cy="388843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36703" y="2924944"/>
            <a:ext cx="1368152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+mj-lt"/>
              </a:rPr>
              <a:t>Закон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1368" y="2849208"/>
            <a:ext cx="1080120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+mn-lt"/>
              </a:rPr>
              <a:t>Чудо</a:t>
            </a:r>
          </a:p>
        </p:txBody>
      </p:sp>
      <p:sp>
        <p:nvSpPr>
          <p:cNvPr id="2" name="Овал 1"/>
          <p:cNvSpPr/>
          <p:nvPr/>
        </p:nvSpPr>
        <p:spPr>
          <a:xfrm>
            <a:off x="1907705" y="2204864"/>
            <a:ext cx="43204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699792" y="2204864"/>
            <a:ext cx="14401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051721" y="2492896"/>
            <a:ext cx="14401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555776" y="249289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98802" y="2236222"/>
            <a:ext cx="1058299" cy="369332"/>
          </a:xfrm>
          <a:prstGeom prst="rect">
            <a:avLst/>
          </a:prstGeom>
          <a:noFill/>
        </p:spPr>
        <p:txBody>
          <a:bodyPr wrap="none" lIns="91438" tIns="45720" rIns="91438" bIns="45720" rtlCol="0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Монады</a:t>
            </a:r>
          </a:p>
        </p:txBody>
      </p:sp>
    </p:spTree>
    <p:extLst>
      <p:ext uri="{BB962C8B-B14F-4D97-AF65-F5344CB8AC3E}">
        <p14:creationId xmlns:p14="http://schemas.microsoft.com/office/powerpoint/2010/main" val="323292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99FFCE-51CD-4624-928E-745FE7F89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43464"/>
            <a:ext cx="7886700" cy="588321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4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«Я думаю также, что в чудесах при этом нет ничего такого, что отличало бы их от других событий, потому что основания, стоящие превыше порядка природы, требуют их осуществления. Поэтому я не могу сказать, будто Бог отступает от Своих общих законов, когда этого требует ход событий. Он творит это только </a:t>
            </a:r>
            <a:r>
              <a:rPr lang="ru-RU" sz="34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по другим, более приемлемым законам</a:t>
            </a:r>
            <a:r>
              <a:rPr lang="en-US" sz="3400" dirty="0">
                <a:latin typeface="Bahnschrift Light Condensed" panose="020B0502040204020203" pitchFamily="34" charset="0"/>
                <a:ea typeface="Times New Roman" panose="02020603050405020304" pitchFamily="18" charset="0"/>
              </a:rPr>
              <a:t>..</a:t>
            </a:r>
            <a:r>
              <a:rPr lang="ru-RU" sz="34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. Признак чудес (понимаемых в самом строгом смысле) состоит в том, что их нельзя объяснить из природы сотворенных вещей».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 err="1"/>
              <a:t>Г.В.Лейбниц</a:t>
            </a:r>
            <a:br>
              <a:rPr lang="ru-RU" sz="2400" dirty="0"/>
            </a:br>
            <a:r>
              <a:rPr lang="ru-RU" sz="2400" dirty="0"/>
              <a:t>«Теодицея»</a:t>
            </a:r>
          </a:p>
        </p:txBody>
      </p:sp>
    </p:spTree>
    <p:extLst>
      <p:ext uri="{BB962C8B-B14F-4D97-AF65-F5344CB8AC3E}">
        <p14:creationId xmlns:p14="http://schemas.microsoft.com/office/powerpoint/2010/main" val="32306438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C0CD10D-4E76-4E0D-9E63-E73BD9002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484" y="520117"/>
            <a:ext cx="5226866" cy="5817766"/>
          </a:xfr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«Из того, что Бог не подвержен изменениям и постоянно действует одинаковым образом, мы можем также вывести некоторые правила, которые я называю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законами природы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«Первоначала философии»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37DF43-61F4-468F-8E63-7875EAA9F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5" y="611526"/>
            <a:ext cx="2526671" cy="3096411"/>
          </a:xfrm>
          <a:prstGeom prst="roundRect">
            <a:avLst>
              <a:gd name="adj" fmla="val 11546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ABE87-8FCD-4824-8A85-10469E854BAF}"/>
              </a:ext>
            </a:extLst>
          </p:cNvPr>
          <p:cNvSpPr txBox="1"/>
          <p:nvPr/>
        </p:nvSpPr>
        <p:spPr>
          <a:xfrm>
            <a:off x="453006" y="4152554"/>
            <a:ext cx="2541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ru-RU" sz="2000" dirty="0"/>
              <a:t>Рене Декарт</a:t>
            </a:r>
            <a:br>
              <a:rPr lang="ru-RU" sz="2000" dirty="0"/>
            </a:br>
            <a:r>
              <a:rPr lang="ru-RU" sz="2000" dirty="0"/>
              <a:t>(1596-1850)</a:t>
            </a:r>
          </a:p>
        </p:txBody>
      </p:sp>
    </p:spTree>
    <p:extLst>
      <p:ext uri="{BB962C8B-B14F-4D97-AF65-F5344CB8AC3E}">
        <p14:creationId xmlns:p14="http://schemas.microsoft.com/office/powerpoint/2010/main" val="329033134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62377" y="500062"/>
            <a:ext cx="5624423" cy="5857605"/>
          </a:xfrm>
        </p:spPr>
        <p:txBody>
          <a:bodyPr rtlCol="0">
            <a:normAutofit fontScale="85000" lnSpcReduction="20000"/>
          </a:bodyPr>
          <a:lstStyle/>
          <a:p>
            <a:pPr marL="0" indent="0" algn="r">
              <a:lnSpc>
                <a:spcPct val="14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«Существование </a:t>
            </a:r>
            <a:r>
              <a:rPr lang="en-US" sz="3600" dirty="0">
                <a:latin typeface="Bahnschrift Light Condensed" panose="020B0502040204020203" pitchFamily="34" charset="0"/>
              </a:rPr>
              <a:t>“</a:t>
            </a:r>
            <a:r>
              <a:rPr lang="ru-RU" sz="3600" dirty="0">
                <a:latin typeface="Bahnschrift Light Condensed" panose="020B0502040204020203" pitchFamily="34" charset="0"/>
              </a:rPr>
              <a:t>законов природы</a:t>
            </a:r>
            <a:r>
              <a:rPr lang="en-US" sz="3600" dirty="0">
                <a:latin typeface="Bahnschrift Light Condensed" panose="020B0502040204020203" pitchFamily="34" charset="0"/>
              </a:rPr>
              <a:t>”</a:t>
            </a:r>
            <a:r>
              <a:rPr lang="ru-RU" sz="3600" dirty="0">
                <a:latin typeface="Bahnschrift Light Condensed" panose="020B0502040204020203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столь уж естественно и самоочевидно</a:t>
            </a:r>
            <a:r>
              <a:rPr lang="ru-RU" sz="3600" dirty="0">
                <a:latin typeface="Bahnschrift Light Condensed" panose="020B0502040204020203" pitchFamily="34" charset="0"/>
              </a:rPr>
              <a:t>, и способность человека тем не менее открывать законы природы ещё более удивительна» </a:t>
            </a:r>
          </a:p>
          <a:p>
            <a:pPr marL="0" indent="0" algn="r">
              <a:lnSpc>
                <a:spcPct val="14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«Существование законов природы и человеческого разума, способного раскрыть их, –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это чудо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  <a:defRPr/>
            </a:pPr>
            <a:r>
              <a:rPr lang="ru-RU" sz="2600" dirty="0">
                <a:solidFill>
                  <a:prstClr val="black"/>
                </a:solidFill>
              </a:rPr>
              <a:t>«Непостижимая эффективность математики </a:t>
            </a:r>
            <a:br>
              <a:rPr lang="ru-RU" sz="2600" dirty="0">
                <a:solidFill>
                  <a:prstClr val="black"/>
                </a:solidFill>
              </a:rPr>
            </a:br>
            <a:r>
              <a:rPr lang="ru-RU" sz="2600" dirty="0">
                <a:solidFill>
                  <a:prstClr val="black"/>
                </a:solidFill>
              </a:rPr>
              <a:t>в естественных науках»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sz="3400" dirty="0"/>
          </a:p>
          <a:p>
            <a:pPr>
              <a:defRPr/>
            </a:pP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2E92DD-1E52-4B0D-B460-D51DA269A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0" y="688470"/>
            <a:ext cx="2486826" cy="3517082"/>
          </a:xfrm>
          <a:prstGeom prst="roundRect">
            <a:avLst>
              <a:gd name="adj" fmla="val 12200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34B858-109A-4D7C-8E92-42A918F56A1D}"/>
              </a:ext>
            </a:extLst>
          </p:cNvPr>
          <p:cNvSpPr txBox="1"/>
          <p:nvPr/>
        </p:nvSpPr>
        <p:spPr>
          <a:xfrm>
            <a:off x="264921" y="4575060"/>
            <a:ext cx="2486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Юджин </a:t>
            </a:r>
            <a:r>
              <a:rPr lang="ru-RU" sz="2000" dirty="0" err="1"/>
              <a:t>Вигнер</a:t>
            </a:r>
            <a:r>
              <a:rPr lang="ru-RU" sz="2000" dirty="0"/>
              <a:t> </a:t>
            </a:r>
          </a:p>
          <a:p>
            <a:pPr algn="ctr"/>
            <a:r>
              <a:rPr lang="ru-RU" sz="2000" dirty="0"/>
              <a:t>(1902-1995) </a:t>
            </a:r>
          </a:p>
        </p:txBody>
      </p:sp>
    </p:spTree>
    <p:extLst>
      <p:ext uri="{BB962C8B-B14F-4D97-AF65-F5344CB8AC3E}">
        <p14:creationId xmlns:p14="http://schemas.microsoft.com/office/powerpoint/2010/main" val="105682525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1B81E0B-6AB4-47FB-A95C-C24B32081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072" y="523034"/>
            <a:ext cx="5556490" cy="5817381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</a:t>
            </a: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Нельзя говорить, что чудо нарушает законы при­роды.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Оно не нарушает их</a:t>
            </a: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законы природы необходимо истинны, ни одному чуду не нарушить их; но ни одно чудо и не должно их нарушать». </a:t>
            </a:r>
            <a:endParaRPr lang="ru-RU" dirty="0"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Чудо не беспричинно и не лишено последствий. Причина его — Бог, последствия идут по законам природы».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«Чудо»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CFD03D-985C-470B-9066-AED61009C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81" y="657225"/>
            <a:ext cx="2609491" cy="3774442"/>
          </a:xfrm>
          <a:prstGeom prst="roundRect">
            <a:avLst>
              <a:gd name="adj" fmla="val 1170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D80562-5BF8-4BA8-9098-595ADFFEE2ED}"/>
              </a:ext>
            </a:extLst>
          </p:cNvPr>
          <p:cNvSpPr txBox="1"/>
          <p:nvPr/>
        </p:nvSpPr>
        <p:spPr>
          <a:xfrm>
            <a:off x="418381" y="4814342"/>
            <a:ext cx="26094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Клайв</a:t>
            </a:r>
            <a:r>
              <a:rPr lang="ru-RU" sz="2000" dirty="0"/>
              <a:t> Стейплс Льюис</a:t>
            </a:r>
            <a:br>
              <a:rPr lang="ru-RU" sz="2000" dirty="0"/>
            </a:br>
            <a:r>
              <a:rPr lang="ru-RU" sz="2000" dirty="0"/>
              <a:t>(1898-1965)</a:t>
            </a:r>
          </a:p>
        </p:txBody>
      </p:sp>
    </p:spTree>
    <p:extLst>
      <p:ext uri="{BB962C8B-B14F-4D97-AF65-F5344CB8AC3E}">
        <p14:creationId xmlns:p14="http://schemas.microsoft.com/office/powerpoint/2010/main" val="121035256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B7B77E4-2122-451C-AF3D-43BE48A5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456" y="552091"/>
            <a:ext cx="4995773" cy="5892291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«Дизайн по законам несравненно более разумен, чем дизайн по чудесам… Ведь выбрать набор законов, которые без каких-либо периодических исправлений могут создать Вселенную и привести к самоорганизации, </a:t>
            </a:r>
            <a:r>
              <a:rPr lang="ru-RU" dirty="0" err="1">
                <a:latin typeface="Bahnschrift Light Condensed" panose="020B0502040204020203" pitchFamily="34" charset="0"/>
              </a:rPr>
              <a:t>самоусложнению</a:t>
            </a:r>
            <a:r>
              <a:rPr lang="ru-RU" dirty="0">
                <a:latin typeface="Bahnschrift Light Condensed" panose="020B0502040204020203" pitchFamily="34" charset="0"/>
              </a:rPr>
              <a:t> и самосборке жизни и сознания - это действительно выглядит очень разумно!»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</a:t>
            </a:r>
            <a:r>
              <a:rPr lang="en-US" sz="2400" dirty="0"/>
              <a:t>The Goldilocks Enigma</a:t>
            </a:r>
            <a:r>
              <a:rPr lang="ru-RU" sz="2400" dirty="0"/>
              <a:t>: </a:t>
            </a:r>
            <a:br>
              <a:rPr lang="ru-RU" sz="2400" dirty="0"/>
            </a:br>
            <a:r>
              <a:rPr lang="en-US" sz="2400" dirty="0"/>
              <a:t>why is the Universe just right for life</a:t>
            </a:r>
            <a:r>
              <a:rPr lang="ru-RU" sz="2400" dirty="0"/>
              <a:t>?»</a:t>
            </a:r>
            <a:r>
              <a:rPr lang="en-US" dirty="0">
                <a:latin typeface="Bahnschrift Light Condensed" panose="020B0502040204020203" pitchFamily="34" charset="0"/>
              </a:rPr>
              <a:t> 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24C58-BE0F-4C94-8E5A-C6C59C7E18E8}"/>
              </a:ext>
            </a:extLst>
          </p:cNvPr>
          <p:cNvSpPr txBox="1"/>
          <p:nvPr/>
        </p:nvSpPr>
        <p:spPr>
          <a:xfrm>
            <a:off x="370936" y="4615131"/>
            <a:ext cx="287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Пол Дэвис</a:t>
            </a:r>
          </a:p>
          <a:p>
            <a:pPr algn="ctr"/>
            <a:r>
              <a:rPr lang="ru-RU" sz="2000" dirty="0"/>
              <a:t>(род. 1946)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FB4224-AFCF-4D5D-B824-0C08D4ED3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8"/>
          <a:stretch/>
        </p:blipFill>
        <p:spPr>
          <a:xfrm>
            <a:off x="370937" y="672861"/>
            <a:ext cx="2872596" cy="3429000"/>
          </a:xfrm>
          <a:prstGeom prst="roundRect">
            <a:avLst>
              <a:gd name="adj" fmla="val 11862"/>
            </a:avLst>
          </a:prstGeom>
        </p:spPr>
      </p:pic>
    </p:spTree>
    <p:extLst>
      <p:ext uri="{BB962C8B-B14F-4D97-AF65-F5344CB8AC3E}">
        <p14:creationId xmlns:p14="http://schemas.microsoft.com/office/powerpoint/2010/main" val="2925470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7C2741-01D8-463B-94CB-C485202B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684" y="548685"/>
            <a:ext cx="5200118" cy="5860661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sz="3200" dirty="0"/>
              <a:t>«Когда между философией и Откровением нет согласия, то в том, что касается веры и нравственности, нужно </a:t>
            </a:r>
            <a:r>
              <a:rPr lang="ru-RU" sz="3200" dirty="0">
                <a:solidFill>
                  <a:srgbClr val="FF0000"/>
                </a:solidFill>
              </a:rPr>
              <a:t>больше верить Августину</a:t>
            </a:r>
            <a:r>
              <a:rPr lang="ru-RU" sz="3200" dirty="0"/>
              <a:t>, чем философам. Но если бы речь зашла о медицине, я больше поверил бы Гиппократу и Галену; а если речь идет о физике, то </a:t>
            </a:r>
            <a:r>
              <a:rPr lang="ru-RU" sz="3200" dirty="0">
                <a:solidFill>
                  <a:srgbClr val="FF0000"/>
                </a:solidFill>
              </a:rPr>
              <a:t>я верю Аристотелю </a:t>
            </a:r>
            <a:r>
              <a:rPr lang="ru-RU" sz="3200" dirty="0"/>
              <a:t>— ведь он лучше всех знал природу».</a:t>
            </a:r>
          </a:p>
          <a:p>
            <a:endParaRPr lang="ru-RU" dirty="0"/>
          </a:p>
        </p:txBody>
      </p:sp>
      <p:pic>
        <p:nvPicPr>
          <p:cNvPr id="4" name="Рисунок 3" descr="AlbertusMagn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940" y="548685"/>
            <a:ext cx="2709915" cy="2852541"/>
          </a:xfrm>
          <a:prstGeom prst="roundRect">
            <a:avLst>
              <a:gd name="adj" fmla="val 9414"/>
            </a:avLst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71939" y="3606959"/>
            <a:ext cx="2709915" cy="1296144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+mn-lt"/>
              </a:rPr>
              <a:t>Альберт Великий 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(Альберт фон </a:t>
            </a:r>
            <a:r>
              <a:rPr lang="ru-RU" sz="1800" dirty="0" err="1">
                <a:latin typeface="+mn-lt"/>
              </a:rPr>
              <a:t>Больштедт</a:t>
            </a:r>
            <a:r>
              <a:rPr lang="ru-RU" sz="1800" dirty="0">
                <a:latin typeface="+mn-lt"/>
              </a:rPr>
              <a:t>) 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(</a:t>
            </a:r>
            <a:r>
              <a:rPr lang="ru-RU" sz="1800" dirty="0" err="1">
                <a:latin typeface="+mn-lt"/>
              </a:rPr>
              <a:t>ок</a:t>
            </a:r>
            <a:r>
              <a:rPr lang="ru-RU" sz="1800" dirty="0">
                <a:latin typeface="+mn-lt"/>
              </a:rPr>
              <a:t>. 1200 - 1280)</a:t>
            </a:r>
          </a:p>
        </p:txBody>
      </p:sp>
    </p:spTree>
    <p:extLst>
      <p:ext uri="{BB962C8B-B14F-4D97-AF65-F5344CB8AC3E}">
        <p14:creationId xmlns:p14="http://schemas.microsoft.com/office/powerpoint/2010/main" val="160849288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93B0510-7816-43A3-9301-1403BF23F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2091"/>
            <a:ext cx="7886700" cy="56248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Теорема </a:t>
            </a:r>
            <a:r>
              <a:rPr lang="ru-RU" sz="3200" dirty="0" err="1">
                <a:latin typeface="Bahnschrift Light Condensed" panose="020B0502040204020203" pitchFamily="34" charset="0"/>
              </a:rPr>
              <a:t>Гёделя</a:t>
            </a:r>
            <a:r>
              <a:rPr lang="ru-RU" sz="3200" dirty="0">
                <a:latin typeface="Bahnschrift Light Condensed" panose="020B0502040204020203" pitchFamily="34" charset="0"/>
              </a:rPr>
              <a:t> о неполноте: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dirty="0">
                <a:latin typeface="Bahnschrift Light Condensed" panose="020B0502040204020203" pitchFamily="34" charset="0"/>
              </a:rPr>
              <a:t>в любой теории, опирающейся на формально логическую систему аксиом, есть утверждения, которые невозможно ни доказать, ни опровергнуть.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Другими словами, если природа описывается формальными математическими законами, то должны существовать явления, которые невозможно ни доказать теоретически, ни опровергнуть.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dirty="0">
                <a:latin typeface="Bahnschrift Light Condensed" panose="020B0502040204020203" pitchFamily="34" charset="0"/>
              </a:rPr>
              <a:t>То есть должны существовать чудеса.</a:t>
            </a:r>
          </a:p>
        </p:txBody>
      </p:sp>
    </p:spTree>
    <p:extLst>
      <p:ext uri="{BB962C8B-B14F-4D97-AF65-F5344CB8AC3E}">
        <p14:creationId xmlns:p14="http://schemas.microsoft.com/office/powerpoint/2010/main" val="76547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F2D6B9-568C-48AF-8752-6387D0332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9" y="695564"/>
            <a:ext cx="2183872" cy="2910277"/>
          </a:xfrm>
          <a:prstGeom prst="roundRect">
            <a:avLst>
              <a:gd name="adj" fmla="val 10557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DD3F74-CDF1-4E2C-B1B6-1DE6A28B50EE}"/>
              </a:ext>
            </a:extLst>
          </p:cNvPr>
          <p:cNvSpPr txBox="1"/>
          <p:nvPr/>
        </p:nvSpPr>
        <p:spPr>
          <a:xfrm>
            <a:off x="3071004" y="515390"/>
            <a:ext cx="5201729" cy="5688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2400" dirty="0">
                <a:effectLst/>
                <a:latin typeface="Bahnschrift Light Condensed" panose="020B0502040204020203" pitchFamily="34" charset="0"/>
              </a:rPr>
              <a:t>«В вопросе о чуде наука и религия идут рука об руку: христианской ортодоксии было необходимо отстоять идею чуда, а науке нужно было покончить с магией и анимизмом. Интересы новой — механистической — науки и христианской религии здесь совпадали… защита чуда оказалась и защитой науки от возрожденческого </a:t>
            </a:r>
            <a:r>
              <a:rPr lang="ru-RU" sz="2400" dirty="0" err="1">
                <a:effectLst/>
                <a:latin typeface="Bahnschrift Light Condensed" panose="020B0502040204020203" pitchFamily="34" charset="0"/>
              </a:rPr>
              <a:t>паннатурализма</a:t>
            </a:r>
            <a:r>
              <a:rPr lang="ru-RU" sz="2400" dirty="0">
                <a:effectLst/>
                <a:latin typeface="Bahnschrift Light Condensed" panose="020B0502040204020203" pitchFamily="34" charset="0"/>
              </a:rPr>
              <a:t> с его естественной магией. И у религии, и у науки в это время был общий сильный противник, несущий угрозу им обеим»</a:t>
            </a:r>
          </a:p>
          <a:p>
            <a:pPr algn="r">
              <a:lnSpc>
                <a:spcPct val="120000"/>
              </a:lnSpc>
              <a:spcBef>
                <a:spcPts val="2400"/>
              </a:spcBef>
            </a:pPr>
            <a:r>
              <a:rPr lang="ru-RU" sz="2400" dirty="0"/>
              <a:t>«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Герметизм, эксперимент, чудо</a:t>
            </a:r>
            <a:r>
              <a:rPr lang="ru-RU" sz="2400" dirty="0">
                <a:ea typeface="Times New Roman" panose="02020603050405020304" pitchFamily="18" charset="0"/>
              </a:rPr>
              <a:t>»</a:t>
            </a:r>
            <a:endParaRPr lang="ru-RU" sz="24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6D4F6-5F58-42FC-8E71-5A13FE6D0C58}"/>
              </a:ext>
            </a:extLst>
          </p:cNvPr>
          <p:cNvSpPr txBox="1"/>
          <p:nvPr/>
        </p:nvSpPr>
        <p:spPr>
          <a:xfrm>
            <a:off x="558489" y="3925019"/>
            <a:ext cx="2183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Виктор Павлович </a:t>
            </a:r>
            <a:r>
              <a:rPr lang="ru-RU" sz="2000" dirty="0" err="1"/>
              <a:t>Визгин</a:t>
            </a:r>
            <a:r>
              <a:rPr lang="ru-RU" sz="2000" dirty="0"/>
              <a:t>,</a:t>
            </a:r>
          </a:p>
          <a:p>
            <a:pPr algn="ctr"/>
            <a:r>
              <a:rPr lang="ru-RU" sz="2000" dirty="0"/>
              <a:t>Институт Философии РАН</a:t>
            </a:r>
          </a:p>
        </p:txBody>
      </p:sp>
    </p:spTree>
    <p:extLst>
      <p:ext uri="{BB962C8B-B14F-4D97-AF65-F5344CB8AC3E}">
        <p14:creationId xmlns:p14="http://schemas.microsoft.com/office/powerpoint/2010/main" val="82145794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428625"/>
            <a:ext cx="8229600" cy="5697538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1800"/>
              </a:spcAft>
              <a:buNone/>
              <a:defRPr/>
            </a:pPr>
            <a:r>
              <a:rPr lang="ru-RU" dirty="0">
                <a:latin typeface="Bahnschrift Light Condensed" panose="020B0502040204020203" pitchFamily="34" charset="0"/>
              </a:rPr>
              <a:t>Чудо исцеления племянницы </a:t>
            </a:r>
            <a:r>
              <a:rPr lang="ru-RU" dirty="0" err="1">
                <a:latin typeface="Bahnschrift Light Condensed" panose="020B0502040204020203" pitchFamily="34" charset="0"/>
              </a:rPr>
              <a:t>Б.Паскаля</a:t>
            </a:r>
            <a:endParaRPr lang="ru-RU" dirty="0">
              <a:latin typeface="Bahnschrift Light Condensed" panose="020B0502040204020203" pitchFamily="34" charset="0"/>
            </a:endParaRP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dirty="0">
                <a:latin typeface="Bahnschrift Light Condensed" panose="020B0502040204020203" pitchFamily="34" charset="0"/>
              </a:rPr>
              <a:t>«В то время Богу было угодно исцелить мою дочь от слезной фистулы, которой она страдала три с половиной года. Фистула эта была такого дурного свойства, что искуснейшие хирурги в Париже сочли ее неизлечимой; и наконец Бог взял на Себя ее исцеление через прикосновение к Святому Тернию, хранящемуся в Пор-Рояле, и это чудо было засвидетельствовано многими хирургами и врачами и подтверждено торжественным решением Церкви».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  <a:defRPr/>
            </a:pPr>
            <a:r>
              <a:rPr lang="ru-RU" sz="2400" b="1" dirty="0" err="1"/>
              <a:t>Жильберта</a:t>
            </a:r>
            <a:r>
              <a:rPr lang="ru-RU" sz="2400" b="1" dirty="0"/>
              <a:t> Перье</a:t>
            </a:r>
            <a:br>
              <a:rPr lang="ru-RU" sz="2400" dirty="0"/>
            </a:br>
            <a:r>
              <a:rPr lang="ru-RU" sz="2400" dirty="0"/>
              <a:t>«Жизнь господина Паскаля»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7750" y="500043"/>
            <a:ext cx="8161967" cy="5848999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«Ученость, ум и честность монахов Пор-Рояля и строгость нравов тамошних монахинь пользуются большой известностью во всей Европе. Однако все они свидетельствуют о чуде, происшедшем с племянницей знаменитого Паскаля, необыкновенный ум и святость жизни которого хорошо известны. Знаменитый Расин рассказывает об этом чуде в своей известной истории Пор-Рояля и подкрепляет рассказ всеми доказательствами, которые смогли представить множество монахинь, священников, врачей и светских людей, достойных несомненного доверия. 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AC64E3B-CF9E-403D-84B6-80C34D4EF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520" y="526210"/>
            <a:ext cx="7626829" cy="586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</a:rPr>
              <a:t>Многие ученые, и в частности епископ города Турне, были так уверены в этом чуде, что ссылались на него для опровержения атеистов и свободомыслящих. Французская королева-регентша, сильно предубежденная против Пор-Рояля, послала своего врача, чтобы исследовать чудо, и он вернулся, вполне уверовав в него. Словом, сверхъестественное исцеление было так несомненно, что оно на время спасло этот знаменитый монастырь от погибели, которой грозили ему иезуиты. Если бы в основании этого чуда лежал обман, то он, несомненно, был бы раскрыт такими умными и сильными противниками и ускорил бы поражение его изобретателей»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600" b="1" dirty="0"/>
              <a:t>Давид Юм</a:t>
            </a:r>
            <a:br>
              <a:rPr lang="ru-RU" sz="2600" dirty="0"/>
            </a:br>
            <a:r>
              <a:rPr lang="ru-RU" sz="2600" dirty="0"/>
              <a:t>«Исследование о человеческом разумении»</a:t>
            </a:r>
          </a:p>
        </p:txBody>
      </p:sp>
    </p:spTree>
    <p:extLst>
      <p:ext uri="{BB962C8B-B14F-4D97-AF65-F5344CB8AC3E}">
        <p14:creationId xmlns:p14="http://schemas.microsoft.com/office/powerpoint/2010/main" val="3622854187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3E19F8-46BF-49D0-BAF4-ED9D061DA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9" y="613839"/>
            <a:ext cx="2542157" cy="3177696"/>
          </a:xfrm>
          <a:prstGeom prst="roundRect">
            <a:avLst>
              <a:gd name="adj" fmla="val 10898"/>
            </a:avLst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692FEEB-557B-46D2-A15A-9CBBFB01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446" y="365126"/>
            <a:ext cx="5038904" cy="5880399"/>
          </a:xfrm>
        </p:spPr>
        <p:txBody>
          <a:bodyPr anchor="t">
            <a:normAutofit/>
          </a:bodyPr>
          <a:lstStyle/>
          <a:p>
            <a:pPr algn="r">
              <a:lnSpc>
                <a:spcPct val="120000"/>
              </a:lnSpc>
              <a:spcBef>
                <a:spcPts val="2400"/>
              </a:spcBef>
              <a:spcAft>
                <a:spcPts val="24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«Коль скоро имел место Большой взрыв, что было до него и что его вызвало (или кто вызвал)? Наука бессильна дать здесь ответ... И не подходит ли такое поразительное событие, как Боль­шой взрыв, </a:t>
            </a:r>
            <a:r>
              <a:rPr lang="ru-RU" sz="32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под определение чуда</a:t>
            </a:r>
            <a:r>
              <a:rPr lang="ru-RU" sz="32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?»</a:t>
            </a:r>
            <a:br>
              <a:rPr lang="ru-RU" sz="28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br>
              <a:rPr lang="ru-RU" sz="28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«Доказательство Бога. </a:t>
            </a:r>
            <a:b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Аргументы ученого»</a:t>
            </a:r>
            <a:endParaRPr lang="ru-RU" sz="24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77699-7903-4F23-AD24-8035C22B397D}"/>
              </a:ext>
            </a:extLst>
          </p:cNvPr>
          <p:cNvSpPr txBox="1"/>
          <p:nvPr/>
        </p:nvSpPr>
        <p:spPr>
          <a:xfrm>
            <a:off x="559639" y="4434303"/>
            <a:ext cx="25421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Френсис Коллинз,</a:t>
            </a:r>
          </a:p>
          <a:p>
            <a:pPr algn="ctr"/>
            <a:r>
              <a:rPr lang="ru-RU" dirty="0"/>
              <a:t>Руководитель Национальных институтов здравоохранения США</a:t>
            </a:r>
          </a:p>
        </p:txBody>
      </p:sp>
    </p:spTree>
    <p:extLst>
      <p:ext uri="{BB962C8B-B14F-4D97-AF65-F5344CB8AC3E}">
        <p14:creationId xmlns:p14="http://schemas.microsoft.com/office/powerpoint/2010/main" val="1478153095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72927" y="452638"/>
            <a:ext cx="5313872" cy="5952723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«Космос в целом, наше Солнце в частности, и в особенности Земля настолько точно подогнаны к нам, что неизбежно напрашивается вопрос: </a:t>
            </a:r>
            <a:r>
              <a:rPr lang="en-US" sz="3000" dirty="0">
                <a:latin typeface="Bahnschrift Light Condensed" panose="020B0502040204020203" pitchFamily="34" charset="0"/>
              </a:rPr>
              <a:t>“</a:t>
            </a:r>
            <a:r>
              <a:rPr lang="ru-RU" sz="3000" dirty="0">
                <a:latin typeface="Bahnschrift Light Condensed" panose="020B0502040204020203" pitchFamily="34" charset="0"/>
              </a:rPr>
              <a:t>А не Бог или кто-то еще с аналогичным именем создал все это, прежде всего имея в виду нас? Это слишком много для совпадения,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даже для чуда</a:t>
            </a:r>
            <a:r>
              <a:rPr lang="ru-RU" sz="3000" dirty="0">
                <a:latin typeface="Bahnschrift Light Condensed" panose="020B0502040204020203" pitchFamily="34" charset="0"/>
              </a:rPr>
              <a:t>, чтобы назвать это чистой случайностью</a:t>
            </a:r>
            <a:r>
              <a:rPr lang="en-US" sz="3000" dirty="0">
                <a:latin typeface="Bahnschrift Light Condensed" panose="020B0502040204020203" pitchFamily="34" charset="0"/>
              </a:rPr>
              <a:t>”</a:t>
            </a:r>
            <a:r>
              <a:rPr lang="ru-RU" sz="30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30000"/>
              </a:lnSpc>
              <a:spcBef>
                <a:spcPts val="2400"/>
              </a:spcBef>
              <a:buNone/>
            </a:pPr>
            <a:r>
              <a:rPr lang="ru-RU" sz="2400" dirty="0"/>
              <a:t>«Суперсила»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BA3545-6A07-47BC-8FCB-A7FD7952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75197"/>
            <a:ext cx="2371300" cy="3152595"/>
          </a:xfrm>
          <a:prstGeom prst="roundRect">
            <a:avLst>
              <a:gd name="adj" fmla="val 11938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7DA554-53A4-4EF2-9839-02E61623681B}"/>
              </a:ext>
            </a:extLst>
          </p:cNvPr>
          <p:cNvSpPr txBox="1"/>
          <p:nvPr/>
        </p:nvSpPr>
        <p:spPr>
          <a:xfrm>
            <a:off x="457201" y="4304580"/>
            <a:ext cx="237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Пол Дэвис</a:t>
            </a:r>
          </a:p>
          <a:p>
            <a:pPr algn="ctr"/>
            <a:r>
              <a:rPr lang="ru-RU" dirty="0"/>
              <a:t>(род. 1946)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0830" y="5503654"/>
            <a:ext cx="6642339" cy="62110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Жизнь как пример постоянного чуда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6DFAEB-C6AC-4D2F-884F-6D09B868F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028" y="540054"/>
            <a:ext cx="6518369" cy="4618543"/>
          </a:xfrm>
          <a:prstGeom prst="roundRect">
            <a:avLst>
              <a:gd name="adj" fmla="val 10545"/>
            </a:avLst>
          </a:prstGeom>
        </p:spPr>
      </p:pic>
    </p:spTree>
    <p:extLst>
      <p:ext uri="{BB962C8B-B14F-4D97-AF65-F5344CB8AC3E}">
        <p14:creationId xmlns:p14="http://schemas.microsoft.com/office/powerpoint/2010/main" val="1389295520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5607046-CD4A-46B1-842A-1AE9058F6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2092"/>
            <a:ext cx="7886700" cy="583145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«Какой же удиви­тельной и замысловатой оказалась жизнь, как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чудесно</a:t>
            </a:r>
            <a:r>
              <a:rPr lang="ru-RU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 цифровое изящество ДНК! Как прекрасны и совершенны компоненты живых существ, от рибо­сомы, где строится белок по матрице РНК, до гусеницы, превращающейся в бабочку, или павлина, привлекающего самку своим немыслимым опе­рением! Учение об эволюции может — и должно быть — истинным. Но разве эволюция не имеет автора? У тех, кто верит в Бога, сейчас больше, а не меньше причин для благоговения перед Ним.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Фр. Коллинз</a:t>
            </a:r>
            <a:b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«Доказательство Бога. </a:t>
            </a:r>
            <a:b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Аргументы ученого»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62177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ECD7411-45FE-40D2-90CB-6DE2D5394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588" y="957532"/>
            <a:ext cx="4926761" cy="5219431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«В некотором смысле, возникновение жизни представляется сейчас </a:t>
            </a:r>
            <a:r>
              <a:rPr lang="ru-RU" sz="32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почти чудом</a:t>
            </a:r>
            <a:r>
              <a:rPr lang="ru-RU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, ведь для того, чтобы начался этот процесс, необходимо было выполнить так много условий».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«Жизнь как она есть: 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ru-RU" sz="2400" dirty="0">
                <a:effectLst/>
                <a:ea typeface="Times New Roman" panose="02020603050405020304" pitchFamily="18" charset="0"/>
              </a:rPr>
              <a:t>её зарождение и сущность</a:t>
            </a:r>
            <a:r>
              <a:rPr lang="ru-RU" sz="2400" dirty="0">
                <a:ea typeface="Times New Roman" panose="02020603050405020304" pitchFamily="18" charset="0"/>
              </a:rPr>
              <a:t>»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64F6A2-096A-4C65-9450-1EB18E543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6" r="10818"/>
          <a:stretch/>
        </p:blipFill>
        <p:spPr>
          <a:xfrm>
            <a:off x="525132" y="957532"/>
            <a:ext cx="2718399" cy="3429000"/>
          </a:xfrm>
          <a:prstGeom prst="roundRect">
            <a:avLst>
              <a:gd name="adj" fmla="val 11590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0517D-FE0D-47A9-AFD8-5E22F521B47B}"/>
              </a:ext>
            </a:extLst>
          </p:cNvPr>
          <p:cNvSpPr txBox="1"/>
          <p:nvPr/>
        </p:nvSpPr>
        <p:spPr>
          <a:xfrm>
            <a:off x="525132" y="4814341"/>
            <a:ext cx="2718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a typeface="Times New Roman" panose="02020603050405020304" pitchFamily="18" charset="0"/>
              </a:rPr>
              <a:t>Френсис Крик</a:t>
            </a:r>
            <a:br>
              <a:rPr lang="ru-RU" sz="2000" dirty="0">
                <a:ea typeface="Times New Roman" panose="02020603050405020304" pitchFamily="18" charset="0"/>
              </a:rPr>
            </a:br>
            <a:r>
              <a:rPr lang="ru-RU" sz="2000" dirty="0">
                <a:ea typeface="Times New Roman" panose="02020603050405020304" pitchFamily="18" charset="0"/>
              </a:rPr>
              <a:t>(1916-2004)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93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152E3ED-B0FD-4624-AB21-8491079A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406" y="548685"/>
            <a:ext cx="5277395" cy="5917429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sz="3200" dirty="0"/>
              <a:t>Гармония веры и разума.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3200" dirty="0"/>
              <a:t>«Нет никаких оснований полагать, что коль скоро иные вещи могут быть </a:t>
            </a:r>
            <a:r>
              <a:rPr lang="ru-RU" sz="3200" dirty="0">
                <a:solidFill>
                  <a:srgbClr val="FF0000"/>
                </a:solidFill>
              </a:rPr>
              <a:t>постигнуты философской наукой</a:t>
            </a:r>
            <a:r>
              <a:rPr lang="ru-RU" sz="3200" dirty="0"/>
              <a:t>, насколько они вообще могут быть познаны естественным разумом, они в то же время не могут быть преподаны нам посредством другой науки, насколько </a:t>
            </a:r>
            <a:r>
              <a:rPr lang="ru-RU" sz="3200" dirty="0">
                <a:solidFill>
                  <a:srgbClr val="FF0000"/>
                </a:solidFill>
              </a:rPr>
              <a:t>они явлены в откровении</a:t>
            </a:r>
            <a:r>
              <a:rPr lang="ru-RU" sz="3200" dirty="0"/>
              <a:t>».</a:t>
            </a:r>
            <a:endParaRPr lang="en-US" sz="3200" dirty="0"/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«Сумма теологии»</a:t>
            </a:r>
          </a:p>
          <a:p>
            <a:endParaRPr lang="ru-RU" dirty="0"/>
          </a:p>
        </p:txBody>
      </p:sp>
      <p:pic>
        <p:nvPicPr>
          <p:cNvPr id="1026" name="Picture 2" descr="St. Thomas Aquinas (1481-1482). (Attributed to) Sandro Botticelli (Italian, Renaissance, 1445-1510). The thought of Thomas Aquinas, especially as it bears upon human action, leads one to make difficult choices. Aquinas insists that a lie—even to save the life of another—is always a sin. He also insists that one ought not ever by means of a direct act to take the life an innocent human be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2" y="548685"/>
            <a:ext cx="2582627" cy="3578472"/>
          </a:xfrm>
          <a:prstGeom prst="roundRect">
            <a:avLst>
              <a:gd name="adj" fmla="val 949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3282" y="4547286"/>
            <a:ext cx="2582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Фома Аквинский</a:t>
            </a:r>
            <a:br>
              <a:rPr lang="ru-RU" sz="2000" dirty="0"/>
            </a:br>
            <a:r>
              <a:rPr lang="ru-RU" sz="2000" dirty="0"/>
              <a:t>(1225-1274)</a:t>
            </a:r>
          </a:p>
        </p:txBody>
      </p:sp>
    </p:spTree>
    <p:extLst>
      <p:ext uri="{BB962C8B-B14F-4D97-AF65-F5344CB8AC3E}">
        <p14:creationId xmlns:p14="http://schemas.microsoft.com/office/powerpoint/2010/main" val="326728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Содержимое 2"/>
          <p:cNvSpPr>
            <a:spLocks noGrp="1"/>
          </p:cNvSpPr>
          <p:nvPr>
            <p:ph idx="1"/>
          </p:nvPr>
        </p:nvSpPr>
        <p:spPr>
          <a:xfrm>
            <a:off x="457201" y="500063"/>
            <a:ext cx="8229600" cy="5626100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Зачем нужны чудеса?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1. Чудеса – признак несовершенства мира?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2. Почему Бог не явит себя всем людям?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Почему Христос не делал явные чудеса?</a:t>
            </a:r>
          </a:p>
          <a:p>
            <a:pPr eaLnBrk="1" hangingPunct="1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8FD7AE3-CF49-4784-B2B1-B584CB743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2091"/>
            <a:ext cx="7886700" cy="56248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1. Чудеса – это знамения.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«…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какие </a:t>
            </a:r>
            <a:r>
              <a:rPr lang="ru-RU" sz="36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знамения и чудеса 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сотворил Бог через них среди язычников» (Деян. 15, 12)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Сей (Бог) вывел их, сотворив </a:t>
            </a:r>
            <a:r>
              <a:rPr lang="ru-RU" sz="36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чудеса и знамения 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в земле Египетской</a:t>
            </a:r>
            <a:r>
              <a:rPr lang="ru-RU" sz="3600" dirty="0">
                <a:latin typeface="Bahnschrift Light Condensed" panose="020B0502040204020203" pitchFamily="34" charset="0"/>
                <a:ea typeface="Calibri" panose="020F0502020204030204" pitchFamily="34" charset="0"/>
              </a:rPr>
              <a:t>» (Деян. 14, 36)</a:t>
            </a:r>
            <a:endParaRPr lang="ru-RU" sz="36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2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5706"/>
            <a:ext cx="8229600" cy="58655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2. Чудо и свобода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«Других спасал, а Себя Самого не может спасти; если Он Царь Израилев, пусть теперь сойдет с креста, и уверуем в Него» (Мф. 27, 42). </a:t>
            </a:r>
          </a:p>
          <a:p>
            <a:pPr marL="0" lvl="0" indent="0" algn="ctr" eaLnBrk="1" hangingPunct="1">
              <a:lnSpc>
                <a:spcPct val="120000"/>
              </a:lnSpc>
              <a:buNone/>
            </a:pP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«Если бы кто и из мертвых воскрес, не поверят» (</a:t>
            </a:r>
            <a:r>
              <a:rPr lang="ru-RU" sz="3600" dirty="0" err="1">
                <a:solidFill>
                  <a:prstClr val="black"/>
                </a:solidFill>
                <a:latin typeface="Bahnschrift Light Condensed" panose="020B0502040204020203" pitchFamily="34" charset="0"/>
              </a:rPr>
              <a:t>Лк</a:t>
            </a: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. 16, 31). </a:t>
            </a:r>
          </a:p>
        </p:txBody>
      </p:sp>
    </p:spTree>
    <p:extLst>
      <p:ext uri="{BB962C8B-B14F-4D97-AF65-F5344CB8AC3E}">
        <p14:creationId xmlns:p14="http://schemas.microsoft.com/office/powerpoint/2010/main" val="238986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4E47A-5EFE-4820-8D1F-43D0A8266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67" y="4732747"/>
            <a:ext cx="2794172" cy="105589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ru-RU" sz="2000" dirty="0">
                <a:latin typeface="+mn-lt"/>
              </a:rPr>
              <a:t>Роберт </a:t>
            </a:r>
            <a:r>
              <a:rPr lang="ru-RU" sz="2000" dirty="0" err="1">
                <a:latin typeface="+mn-lt"/>
              </a:rPr>
              <a:t>Гроссетест</a:t>
            </a:r>
            <a:r>
              <a:rPr lang="ru-RU" sz="2000" dirty="0">
                <a:latin typeface="+mn-lt"/>
              </a:rPr>
              <a:t>,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епископ </a:t>
            </a:r>
            <a:r>
              <a:rPr lang="ru-RU" sz="2000" dirty="0" err="1">
                <a:latin typeface="+mn-lt"/>
              </a:rPr>
              <a:t>Линкольнский</a:t>
            </a:r>
            <a:r>
              <a:rPr lang="ru-RU" sz="2000" dirty="0">
                <a:latin typeface="+mn-lt"/>
              </a:rPr>
              <a:t>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(1170-1253)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9E7A0A-1005-47E4-A62E-A66F8D2F8A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367" y="523675"/>
            <a:ext cx="2682961" cy="3811308"/>
          </a:xfrm>
          <a:prstGeom prst="roundRect">
            <a:avLst>
              <a:gd name="adj" fmla="val 11359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3487783" y="428605"/>
            <a:ext cx="5087805" cy="521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24012" algn="r">
              <a:lnSpc>
                <a:spcPct val="110000"/>
              </a:lnSpc>
              <a:spcBef>
                <a:spcPts val="1200"/>
              </a:spcBef>
            </a:pPr>
            <a:r>
              <a:rPr lang="ru-RU" sz="2600" dirty="0"/>
              <a:t>Познание </a:t>
            </a:r>
            <a:r>
              <a:rPr lang="ru-RU" sz="2600" dirty="0">
                <a:solidFill>
                  <a:srgbClr val="FF0000"/>
                </a:solidFill>
              </a:rPr>
              <a:t>начинается с опыта</a:t>
            </a:r>
            <a:r>
              <a:rPr lang="ru-RU" sz="2600" dirty="0"/>
              <a:t>.</a:t>
            </a:r>
          </a:p>
          <a:p>
            <a:pPr indent="324012" algn="r">
              <a:lnSpc>
                <a:spcPct val="110000"/>
              </a:lnSpc>
              <a:spcBef>
                <a:spcPts val="1200"/>
              </a:spcBef>
            </a:pPr>
            <a:r>
              <a:rPr lang="ru-RU" sz="2600" dirty="0"/>
              <a:t>Необходимо применять в физике </a:t>
            </a:r>
            <a:r>
              <a:rPr lang="ru-RU" sz="2600" dirty="0">
                <a:solidFill>
                  <a:srgbClr val="FF0000"/>
                </a:solidFill>
              </a:rPr>
              <a:t>математику</a:t>
            </a:r>
            <a:r>
              <a:rPr lang="ru-RU" sz="2600" dirty="0"/>
              <a:t>. </a:t>
            </a:r>
          </a:p>
          <a:p>
            <a:pPr indent="324012" algn="r">
              <a:lnSpc>
                <a:spcPct val="110000"/>
              </a:lnSpc>
              <a:spcBef>
                <a:spcPts val="1200"/>
              </a:spcBef>
            </a:pPr>
            <a:r>
              <a:rPr lang="ru-RU" sz="2600" dirty="0"/>
              <a:t>Нужно рассматривать и изучать линии, углы и фигуры, потому что без их помощи невозможно усвоить натуральную философию. Самые важные – </a:t>
            </a:r>
            <a:r>
              <a:rPr lang="ru-RU" sz="2600" dirty="0">
                <a:solidFill>
                  <a:srgbClr val="FF0000"/>
                </a:solidFill>
              </a:rPr>
              <a:t>прямая</a:t>
            </a:r>
            <a:r>
              <a:rPr lang="ru-RU" sz="2600" dirty="0"/>
              <a:t>, ибо все взаимодействия осуществляются по прямой, и </a:t>
            </a:r>
            <a:r>
              <a:rPr lang="ru-RU" sz="2600" dirty="0">
                <a:solidFill>
                  <a:srgbClr val="FF0000"/>
                </a:solidFill>
              </a:rPr>
              <a:t>сфера</a:t>
            </a:r>
            <a:r>
              <a:rPr lang="ru-RU" sz="2600" dirty="0"/>
              <a:t>, ибо свет распространяется сферически.</a:t>
            </a:r>
          </a:p>
        </p:txBody>
      </p:sp>
    </p:spTree>
    <p:extLst>
      <p:ext uri="{BB962C8B-B14F-4D97-AF65-F5344CB8AC3E}">
        <p14:creationId xmlns:p14="http://schemas.microsoft.com/office/powerpoint/2010/main" val="39177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A94D90-B5A0-42C5-B435-5C40E38B1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87" y="1271890"/>
            <a:ext cx="7886700" cy="447399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200" dirty="0"/>
              <a:t>«Земля существует вместе с заключенными в ней водами лишь как </a:t>
            </a:r>
            <a:r>
              <a:rPr lang="ru-RU" sz="3200" dirty="0">
                <a:solidFill>
                  <a:srgbClr val="FF0000"/>
                </a:solidFill>
              </a:rPr>
              <a:t>сфера Земли</a:t>
            </a:r>
            <a:r>
              <a:rPr lang="ru-RU" sz="3200" dirty="0"/>
              <a:t>. А то, что все указанные тела являются сферическими,  демонстрируется как путем физических обоснований, так и путем астрономических  наблюдений»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Роберт </a:t>
            </a:r>
            <a:r>
              <a:rPr lang="ru-RU" sz="2400" b="1" dirty="0" err="1"/>
              <a:t>Гроссетест</a:t>
            </a:r>
            <a:br>
              <a:rPr lang="ru-RU" sz="2400" b="1" dirty="0"/>
            </a:br>
            <a:r>
              <a:rPr lang="ru-RU" sz="2400" dirty="0"/>
              <a:t>«О сфере»</a:t>
            </a:r>
          </a:p>
        </p:txBody>
      </p:sp>
    </p:spTree>
    <p:extLst>
      <p:ext uri="{BB962C8B-B14F-4D97-AF65-F5344CB8AC3E}">
        <p14:creationId xmlns:p14="http://schemas.microsoft.com/office/powerpoint/2010/main" val="2382855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61703"/>
            <a:ext cx="7886700" cy="576072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/>
              <a:t>«</a:t>
            </a:r>
            <a:r>
              <a:rPr lang="ru-RU" sz="3200" dirty="0">
                <a:solidFill>
                  <a:srgbClr val="FF0000"/>
                </a:solidFill>
              </a:rPr>
              <a:t>Земля является круглой</a:t>
            </a:r>
            <a:r>
              <a:rPr lang="ru-RU" sz="3200" dirty="0"/>
              <a:t>. Ибо если бы она была плоской, то (поскольку взор простирается прямолинейно) взоры всех людей, находящихся на поверхности Земли, ограничивались бы [линией горизонта] в одном и том же месте на небе. </a:t>
            </a:r>
            <a:r>
              <a:rPr lang="en-US" sz="3200" dirty="0"/>
              <a:t>…</a:t>
            </a:r>
            <a:r>
              <a:rPr lang="ru-RU" sz="3200" dirty="0"/>
              <a:t>То же, что Земля является круглой в направлении на восток и на запад, явствует из того, что день раньше наступает у тех, кто находится ближе к востоку, и позже у тех, кто находятся ближе к западу. Схожим образом и ночь».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600" b="1" dirty="0"/>
              <a:t>Роберт </a:t>
            </a:r>
            <a:r>
              <a:rPr lang="ru-RU" sz="2600" b="1" dirty="0" err="1"/>
              <a:t>Гроссетест</a:t>
            </a:r>
            <a:br>
              <a:rPr lang="ru-RU" sz="2600" b="1" dirty="0"/>
            </a:br>
            <a:r>
              <a:rPr lang="ru-RU" sz="2600" dirty="0"/>
              <a:t>«О сфере»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401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A5F68-2D99-4D35-B5D0-9BEB5225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85" y="5662569"/>
            <a:ext cx="7886700" cy="64206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Рафаэль.</a:t>
            </a:r>
            <a:r>
              <a:rPr lang="ru-RU" sz="2400" dirty="0"/>
              <a:t> Проповедь апостола Павла в Афинском Ареопаге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808BD5-810F-4E5C-90E5-AD87C9407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802" y="234891"/>
            <a:ext cx="6989065" cy="5427678"/>
          </a:xfrm>
          <a:prstGeom prst="roundRect">
            <a:avLst>
              <a:gd name="adj" fmla="val 10330"/>
            </a:avLst>
          </a:prstGeom>
        </p:spPr>
      </p:pic>
    </p:spTree>
    <p:extLst>
      <p:ext uri="{BB962C8B-B14F-4D97-AF65-F5344CB8AC3E}">
        <p14:creationId xmlns:p14="http://schemas.microsoft.com/office/powerpoint/2010/main" val="1452734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312" y="3895168"/>
            <a:ext cx="2800249" cy="939784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+mn-lt"/>
              </a:rPr>
              <a:t>Роджер Бэкон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(1214-1292)</a:t>
            </a:r>
          </a:p>
        </p:txBody>
      </p:sp>
      <p:pic>
        <p:nvPicPr>
          <p:cNvPr id="4" name="Содержимое 3" descr="Бэкон 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0311" y="812861"/>
            <a:ext cx="2800249" cy="2949596"/>
          </a:xfrm>
          <a:prstGeom prst="roundRect">
            <a:avLst>
              <a:gd name="adj" fmla="val 10930"/>
            </a:avLst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2086E010-74D8-41DC-8E54-69FD8528C819}"/>
              </a:ext>
            </a:extLst>
          </p:cNvPr>
          <p:cNvSpPr txBox="1">
            <a:spLocks/>
          </p:cNvSpPr>
          <p:nvPr/>
        </p:nvSpPr>
        <p:spPr>
          <a:xfrm>
            <a:off x="3447534" y="620692"/>
            <a:ext cx="5239267" cy="5505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3600" dirty="0"/>
              <a:t>«Нам необходима наука, которую называют </a:t>
            </a:r>
            <a:r>
              <a:rPr lang="ru-RU" sz="3600" dirty="0">
                <a:solidFill>
                  <a:srgbClr val="FF0000"/>
                </a:solidFill>
              </a:rPr>
              <a:t>опытной</a:t>
            </a:r>
            <a:r>
              <a:rPr lang="ru-RU" sz="3600" dirty="0"/>
              <a:t>. И я хочу изложить ее не только потому, что она полезна для философии, но и потому, что она полезна для Божественной мудрости».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ru-RU" sz="2400" dirty="0"/>
              <a:t>«Большое сочинение»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489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D904D9B-E534-48D4-AF33-A9428184E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332661"/>
            <a:ext cx="8229600" cy="625101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dirty="0"/>
              <a:t>«Могут быть созданы такие </a:t>
            </a:r>
            <a:r>
              <a:rPr lang="ru-RU" dirty="0">
                <a:solidFill>
                  <a:srgbClr val="FF0000"/>
                </a:solidFill>
              </a:rPr>
              <a:t>орудия мореплавания</a:t>
            </a:r>
            <a:r>
              <a:rPr lang="ru-RU" dirty="0"/>
              <a:t>, чтобы большие корабли </a:t>
            </a:r>
            <a:r>
              <a:rPr lang="ru-RU" dirty="0">
                <a:solidFill>
                  <a:srgbClr val="FF0000"/>
                </a:solidFill>
              </a:rPr>
              <a:t>без гребцов </a:t>
            </a:r>
            <a:r>
              <a:rPr lang="ru-RU" dirty="0"/>
              <a:t>пересекали ре­ки и моря, управляемые одним человеком, и с большей скоростью, чем если бы они были наполнены гребцами. Также могут быть соз­даны </a:t>
            </a:r>
            <a:r>
              <a:rPr lang="ru-RU" dirty="0">
                <a:solidFill>
                  <a:srgbClr val="FF0000"/>
                </a:solidFill>
              </a:rPr>
              <a:t>повозки</a:t>
            </a:r>
            <a:r>
              <a:rPr lang="ru-RU" dirty="0"/>
              <a:t>, которые двигались бы </a:t>
            </a:r>
            <a:r>
              <a:rPr lang="ru-RU" dirty="0">
                <a:solidFill>
                  <a:srgbClr val="FF0000"/>
                </a:solidFill>
              </a:rPr>
              <a:t>без тягловых животных</a:t>
            </a:r>
            <a:r>
              <a:rPr lang="ru-RU" dirty="0"/>
              <a:t> с нево­образимой стремительностью... Также могут быть созданы </a:t>
            </a:r>
            <a:r>
              <a:rPr lang="ru-RU" dirty="0">
                <a:solidFill>
                  <a:srgbClr val="FF0000"/>
                </a:solidFill>
              </a:rPr>
              <a:t>инструменты для полета</a:t>
            </a:r>
            <a:r>
              <a:rPr lang="ru-RU" dirty="0"/>
              <a:t>... Также [может быть создан] небольшой по </a:t>
            </a:r>
            <a:r>
              <a:rPr lang="ru-RU" dirty="0">
                <a:solidFill>
                  <a:srgbClr val="FF0000"/>
                </a:solidFill>
              </a:rPr>
              <a:t>величине инструмент, который поднимал бы </a:t>
            </a:r>
            <a:r>
              <a:rPr lang="ru-RU" dirty="0"/>
              <a:t>и опускал немыслимые тяжести... Могут быть также созданы инструменты </a:t>
            </a:r>
            <a:r>
              <a:rPr lang="ru-RU" dirty="0">
                <a:solidFill>
                  <a:srgbClr val="FF0000"/>
                </a:solidFill>
              </a:rPr>
              <a:t>для путешествий под водой</a:t>
            </a:r>
            <a:r>
              <a:rPr lang="ru-RU" dirty="0"/>
              <a:t> морей и рек — вплоть до достижения дна, и без всякой телесной опасности… </a:t>
            </a:r>
            <a:r>
              <a:rPr lang="ru-RU" dirty="0">
                <a:solidFill>
                  <a:srgbClr val="FF0000"/>
                </a:solidFill>
              </a:rPr>
              <a:t>И всё это было создано в древности</a:t>
            </a:r>
            <a:r>
              <a:rPr lang="ru-RU" dirty="0"/>
              <a:t>».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/>
              <a:t>Роджер Бэкон</a:t>
            </a:r>
            <a:br>
              <a:rPr lang="ru-RU" sz="2400" b="1" dirty="0"/>
            </a:br>
            <a:r>
              <a:rPr lang="ru-RU" sz="2400" dirty="0"/>
              <a:t>«О Тайных деяниях искусства и природы…»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395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921E2D6-BEA9-4392-BCD3-B8FD7E810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548685"/>
            <a:ext cx="8229600" cy="583502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/>
              <a:t>«И можно так сформировать </a:t>
            </a:r>
            <a:r>
              <a:rPr lang="ru-RU" sz="3600" dirty="0">
                <a:solidFill>
                  <a:srgbClr val="FF0000"/>
                </a:solidFill>
              </a:rPr>
              <a:t>прозрачные зеркала, </a:t>
            </a:r>
            <a:r>
              <a:rPr lang="ru-RU" sz="3600" dirty="0"/>
              <a:t>чтобы наибо­лее удаленное казалось наиболее близким и наоборот, так, чтобы на невероятном расстоянии мы смогли прочесть крошечные буквы».</a:t>
            </a:r>
          </a:p>
          <a:p>
            <a:pPr marL="0" indent="0" algn="ct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/>
              <a:t>«</a:t>
            </a:r>
            <a:r>
              <a:rPr lang="ru-RU" sz="3600" dirty="0">
                <a:solidFill>
                  <a:srgbClr val="FF0000"/>
                </a:solidFill>
              </a:rPr>
              <a:t>Про­зрачные [линзы]</a:t>
            </a:r>
            <a:r>
              <a:rPr lang="ru-RU" sz="3600" dirty="0"/>
              <a:t>, воспламеняющие то, что находится перед ними и позади них»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84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467" y="816488"/>
            <a:ext cx="7886700" cy="4557169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600" dirty="0"/>
              <a:t>«Мы можем создать </a:t>
            </a:r>
            <a:r>
              <a:rPr lang="ru-RU" sz="3600" dirty="0">
                <a:solidFill>
                  <a:srgbClr val="FF0000"/>
                </a:solidFill>
              </a:rPr>
              <a:t>рукот­ворный воспламеняющий огонь</a:t>
            </a:r>
            <a:r>
              <a:rPr lang="ru-RU" sz="3600" dirty="0"/>
              <a:t>, образованный из селитры и про­чего… небольшое количество — не более пальца— соответствующего вещества производит устраша­ющий звук и яркую вспышку».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733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FCE095-632E-4F41-B459-39CA17B71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2" y="1239193"/>
            <a:ext cx="2644496" cy="3671599"/>
          </a:xfrm>
          <a:prstGeom prst="roundRect">
            <a:avLst>
              <a:gd name="adj" fmla="val 11487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44F94-9969-49B5-999A-18F73366A936}"/>
              </a:ext>
            </a:extLst>
          </p:cNvPr>
          <p:cNvSpPr txBox="1"/>
          <p:nvPr/>
        </p:nvSpPr>
        <p:spPr>
          <a:xfrm>
            <a:off x="132262" y="5228132"/>
            <a:ext cx="264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Рихард из </a:t>
            </a:r>
            <a:r>
              <a:rPr lang="ru-RU" sz="2000" dirty="0" err="1"/>
              <a:t>Медиавиллы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en-US" sz="2000" dirty="0"/>
              <a:t>(1249 – 1308)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A732A-907D-4BFC-9809-A1C53F4D33DD}"/>
              </a:ext>
            </a:extLst>
          </p:cNvPr>
          <p:cNvSpPr txBox="1"/>
          <p:nvPr/>
        </p:nvSpPr>
        <p:spPr>
          <a:xfrm>
            <a:off x="2909063" y="1172100"/>
            <a:ext cx="5898606" cy="5593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24012" algn="r">
              <a:lnSpc>
                <a:spcPct val="110000"/>
              </a:lnSpc>
            </a:pPr>
            <a:r>
              <a:rPr lang="ru-RU" sz="2600" dirty="0"/>
              <a:t>«Бог может произвести величину или размерность, </a:t>
            </a:r>
            <a:r>
              <a:rPr lang="ru-RU" sz="2600" dirty="0">
                <a:solidFill>
                  <a:srgbClr val="FF0000"/>
                </a:solidFill>
              </a:rPr>
              <a:t>растущую бесконечно</a:t>
            </a:r>
            <a:r>
              <a:rPr lang="ru-RU" sz="2600" dirty="0"/>
              <a:t>, при условии, что в каждый момент времени уже реализованная величина будет конечной; точно так же Бог может бесконечно делить содержимое на части, величина которых в конце концов окажется меньше любого предела, при условии, что в каждый конкретный момент времени не существует бесконечного числа реально разделенных частей».</a:t>
            </a:r>
          </a:p>
          <a:p>
            <a:endParaRPr lang="ru-RU" sz="1429" dirty="0"/>
          </a:p>
        </p:txBody>
      </p:sp>
      <p:sp>
        <p:nvSpPr>
          <p:cNvPr id="2" name="TextBox 1"/>
          <p:cNvSpPr txBox="1"/>
          <p:nvPr/>
        </p:nvSpPr>
        <p:spPr>
          <a:xfrm>
            <a:off x="248194" y="352697"/>
            <a:ext cx="8699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Бесконечность Вселенной</a:t>
            </a:r>
          </a:p>
        </p:txBody>
      </p:sp>
    </p:spTree>
    <p:extLst>
      <p:ext uri="{BB962C8B-B14F-4D97-AF65-F5344CB8AC3E}">
        <p14:creationId xmlns:p14="http://schemas.microsoft.com/office/powerpoint/2010/main" val="41065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FA3B4C0-AECA-4DE1-904D-116B286E69EB}"/>
              </a:ext>
            </a:extLst>
          </p:cNvPr>
          <p:cNvSpPr txBox="1">
            <a:spLocks/>
          </p:cNvSpPr>
          <p:nvPr/>
        </p:nvSpPr>
        <p:spPr>
          <a:xfrm>
            <a:off x="3383280" y="1001134"/>
            <a:ext cx="5473196" cy="554335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ru-RU" sz="3200" dirty="0">
                <a:cs typeface="Calibri" pitchFamily="34" charset="0"/>
              </a:rPr>
              <a:t>«Приведенный в движение воздух сообщает движение более быстрое по сравнению с перемещением [тела] в его собственное место; в пустоте же ничего подобного не происходит и двигаться можно только путем перенесения»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>
                <a:latin typeface="Calibri" pitchFamily="34" charset="0"/>
                <a:cs typeface="Calibri" pitchFamily="34" charset="0"/>
              </a:rPr>
              <a:t>«Физика» 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ru-RU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Природа не терпит пустоты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4" descr="ÐÐ°ÑÑÐ¸Ð½ÐºÐ¸ Ð¿Ð¾ Ð·Ð°Ð¿ÑÐ¾ÑÑ Ð°ÑÐ¸ÑÑÐ¾ÑÐµÐ»Ñ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4" t="8819" r="9993" b="18105"/>
          <a:stretch/>
        </p:blipFill>
        <p:spPr bwMode="auto">
          <a:xfrm>
            <a:off x="416393" y="1001134"/>
            <a:ext cx="2364362" cy="2917723"/>
          </a:xfrm>
          <a:prstGeom prst="roundRect">
            <a:avLst>
              <a:gd name="adj" fmla="val 893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2054" y="4164228"/>
            <a:ext cx="236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Аристотель</a:t>
            </a:r>
            <a:br>
              <a:rPr lang="ru-RU" sz="2000" dirty="0"/>
            </a:br>
            <a:r>
              <a:rPr lang="ru-RU" sz="2000" dirty="0">
                <a:latin typeface="Calibri" pitchFamily="34" charset="0"/>
                <a:cs typeface="Calibri" pitchFamily="34" charset="0"/>
              </a:rPr>
              <a:t>(384–322 до Р.Х.).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16392" y="261258"/>
            <a:ext cx="844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Проблема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41517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D4CF8D5-B373-4B14-9293-630E795EF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466" y="941257"/>
            <a:ext cx="7886700" cy="474004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600" dirty="0"/>
              <a:t>«Доказывается, что движущийся предмет </a:t>
            </a:r>
            <a:r>
              <a:rPr lang="ru-RU" sz="3600" dirty="0">
                <a:solidFill>
                  <a:srgbClr val="FF0000"/>
                </a:solidFill>
              </a:rPr>
              <a:t>не движется </a:t>
            </a:r>
            <a:r>
              <a:rPr lang="ru-RU" sz="3600" dirty="0"/>
              <a:t>воздухом, ибо его необходимо прорезать; кажется, что он скорее </a:t>
            </a:r>
            <a:r>
              <a:rPr lang="ru-RU" sz="3600" dirty="0">
                <a:solidFill>
                  <a:srgbClr val="FF0000"/>
                </a:solidFill>
              </a:rPr>
              <a:t>сопротивляется</a:t>
            </a:r>
            <a:r>
              <a:rPr lang="ru-RU" sz="3600" dirty="0"/>
              <a:t> движению».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Жан Буридан </a:t>
            </a:r>
            <a:br>
              <a:rPr lang="ru-RU" sz="2400" dirty="0"/>
            </a:br>
            <a:r>
              <a:rPr lang="ru-RU" sz="2400" dirty="0"/>
              <a:t>(</a:t>
            </a:r>
            <a:r>
              <a:rPr lang="ru-RU" sz="2400" dirty="0" err="1"/>
              <a:t>ок</a:t>
            </a:r>
            <a:r>
              <a:rPr lang="ru-RU" sz="2400" dirty="0"/>
              <a:t>. 1300 — ум. после 1358) </a:t>
            </a:r>
          </a:p>
          <a:p>
            <a:pPr marL="0" indent="0" algn="ctr">
              <a:lnSpc>
                <a:spcPct val="110000"/>
              </a:lnSpc>
              <a:buNone/>
            </a:pPr>
            <a:endParaRPr lang="ru-RU" dirty="0">
              <a:latin typeface="Bahnschrift Light Condensed" panose="020B0502040204020203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781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462" y="744582"/>
            <a:ext cx="7886700" cy="4753112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600" dirty="0">
                <a:solidFill>
                  <a:srgbClr val="FF0000"/>
                </a:solidFill>
              </a:rPr>
              <a:t>«Опыты» Жана Буридана, опровергающие Аристотеля</a:t>
            </a:r>
            <a:endParaRPr lang="ru-RU" sz="3600" dirty="0"/>
          </a:p>
          <a:p>
            <a:pPr marL="0" indent="0" algn="ct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3600" dirty="0"/>
              <a:t>Вращение волчка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600" dirty="0"/>
              <a:t>Копье, имеющее острый наконечник на обоих концах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600" dirty="0"/>
              <a:t>Разбежавшийся прыгун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483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B13693F-47E0-4BB0-8BDD-9ECE26712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55" y="1216677"/>
            <a:ext cx="8424936" cy="41667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600" dirty="0"/>
              <a:t>«Поэтому мы можем и должны сказать, что в камень или в любое бросаемое тело </a:t>
            </a:r>
            <a:r>
              <a:rPr lang="ru-RU" sz="3600" dirty="0">
                <a:solidFill>
                  <a:srgbClr val="FF0000"/>
                </a:solidFill>
              </a:rPr>
              <a:t>вкладывается нечто</a:t>
            </a:r>
            <a:r>
              <a:rPr lang="ru-RU" sz="3600" dirty="0"/>
              <a:t>, что является </a:t>
            </a:r>
            <a:r>
              <a:rPr lang="ru-RU" sz="3600" dirty="0">
                <a:solidFill>
                  <a:srgbClr val="FF0000"/>
                </a:solidFill>
              </a:rPr>
              <a:t>движущей силой данного тела</a:t>
            </a:r>
            <a:r>
              <a:rPr lang="ru-RU" sz="3600" dirty="0"/>
              <a:t>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Жан Буридан</a:t>
            </a:r>
            <a:br>
              <a:rPr lang="ru-RU" sz="2400" dirty="0"/>
            </a:br>
            <a:r>
              <a:rPr lang="ru-RU" sz="2400" dirty="0"/>
              <a:t>«Комментарий на </a:t>
            </a:r>
            <a:r>
              <a:rPr lang="en-US" sz="2400" dirty="0"/>
              <a:t>“</a:t>
            </a:r>
            <a:r>
              <a:rPr lang="ru-RU" sz="2400" dirty="0"/>
              <a:t>Физику</a:t>
            </a:r>
            <a:r>
              <a:rPr lang="en-US" sz="2400" dirty="0"/>
              <a:t>” </a:t>
            </a:r>
            <a:r>
              <a:rPr lang="ru-RU" sz="2400" dirty="0"/>
              <a:t>Аристотеля» </a:t>
            </a:r>
          </a:p>
        </p:txBody>
      </p:sp>
    </p:spTree>
    <p:extLst>
      <p:ext uri="{BB962C8B-B14F-4D97-AF65-F5344CB8AC3E}">
        <p14:creationId xmlns:p14="http://schemas.microsoft.com/office/powerpoint/2010/main" val="182656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34557"/>
            <a:ext cx="7886700" cy="4351338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200" dirty="0"/>
              <a:t>«Мне кажется, что двигатель, перемещающий предмет движения, сообщает ему </a:t>
            </a:r>
            <a:r>
              <a:rPr lang="ru-RU" sz="3200" dirty="0">
                <a:solidFill>
                  <a:srgbClr val="FF0000"/>
                </a:solidFill>
              </a:rPr>
              <a:t>импетус</a:t>
            </a:r>
            <a:r>
              <a:rPr lang="ru-RU" sz="3200" dirty="0"/>
              <a:t> или определенную движущую силу того брошенного тела в ту сторону, в которую двигатель двигал его, как вверх, так и вниз, как в разные стороны, так и по кругу, и чем быстрее двигатель перемещает тот объект, тем сильнее будет импетус».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0542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21575" y="880637"/>
            <a:ext cx="5836777" cy="5725341"/>
          </a:xfr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sz="3200" dirty="0"/>
              <a:t>«Ибо всякий из них говорил прекрасно потому именно, что познавал отчасти сродное с посеянным Словом Божьим... Итак, все, что сказано кем-нибудь хорошего, </a:t>
            </a:r>
            <a:r>
              <a:rPr lang="ru-RU" sz="3200" dirty="0">
                <a:solidFill>
                  <a:srgbClr val="FF0000"/>
                </a:solidFill>
              </a:rPr>
              <a:t>принадлежит нам христианам</a:t>
            </a:r>
            <a:r>
              <a:rPr lang="ru-RU" sz="3200" dirty="0"/>
              <a:t>» </a:t>
            </a:r>
          </a:p>
          <a:p>
            <a:pPr marL="0" indent="0" algn="r">
              <a:spcBef>
                <a:spcPts val="1800"/>
              </a:spcBef>
              <a:buNone/>
            </a:pPr>
            <a:r>
              <a:rPr lang="ru-RU" sz="2200" dirty="0"/>
              <a:t>Апология II </a:t>
            </a:r>
          </a:p>
          <a:p>
            <a:pPr marL="0" indent="0" algn="r">
              <a:lnSpc>
                <a:spcPct val="110000"/>
              </a:lnSpc>
              <a:buNone/>
            </a:pPr>
            <a:endParaRPr lang="ru-RU" dirty="0"/>
          </a:p>
        </p:txBody>
      </p:sp>
      <p:pic>
        <p:nvPicPr>
          <p:cNvPr id="5" name="Picture 2" descr="File:Justin filoz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148" y="880637"/>
            <a:ext cx="2430861" cy="3314811"/>
          </a:xfrm>
          <a:prstGeom prst="roundRect">
            <a:avLst>
              <a:gd name="adj" fmla="val 8668"/>
            </a:avLst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582" y="4195448"/>
            <a:ext cx="2665994" cy="872941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+mn-lt"/>
              </a:rPr>
              <a:t>Св. </a:t>
            </a:r>
            <a:r>
              <a:rPr lang="ru-RU" sz="2000" dirty="0" err="1">
                <a:latin typeface="+mn-lt"/>
              </a:rPr>
              <a:t>Иустин</a:t>
            </a:r>
            <a:r>
              <a:rPr lang="ru-RU" sz="2000" dirty="0">
                <a:latin typeface="+mn-lt"/>
              </a:rPr>
              <a:t> Философ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(</a:t>
            </a:r>
            <a:r>
              <a:rPr lang="ru-RU" sz="2000" dirty="0" err="1">
                <a:latin typeface="+mn-lt"/>
              </a:rPr>
              <a:t>ок</a:t>
            </a:r>
            <a:r>
              <a:rPr lang="ru-RU" sz="2000" dirty="0">
                <a:latin typeface="+mn-lt"/>
              </a:rPr>
              <a:t>. 100-165)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3148" y="195943"/>
            <a:ext cx="8385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Отцы-апологеты</a:t>
            </a:r>
          </a:p>
        </p:txBody>
      </p:sp>
    </p:spTree>
    <p:extLst>
      <p:ext uri="{BB962C8B-B14F-4D97-AF65-F5344CB8AC3E}">
        <p14:creationId xmlns:p14="http://schemas.microsoft.com/office/powerpoint/2010/main" val="40089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A4181E-6EB4-4EC5-A299-80DC55C37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7" y="548682"/>
            <a:ext cx="8784976" cy="596968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000" dirty="0">
                <a:solidFill>
                  <a:srgbClr val="FF0000"/>
                </a:solidFill>
              </a:rPr>
              <a:t>Падение тела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000" dirty="0">
                <a:solidFill>
                  <a:srgbClr val="00B0F0"/>
                </a:solidFill>
              </a:rPr>
              <a:t>Аристотель</a:t>
            </a:r>
            <a:r>
              <a:rPr lang="ru-RU" sz="3000" dirty="0"/>
              <a:t>: тела падают равномерно и скорость зависит от массы.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000" dirty="0">
                <a:solidFill>
                  <a:srgbClr val="00B0F0"/>
                </a:solidFill>
              </a:rPr>
              <a:t>Жан Буридан</a:t>
            </a:r>
            <a:r>
              <a:rPr lang="ru-RU" sz="3000" dirty="0"/>
              <a:t>: «Естественное движение тяжелого тела в нисходящем движении непрерывно возрастает; с самого начала, по сути, он двигался только под действием тяжести, и потому  медленнее, но тяжесть, перемещая тело, сообщала ему </a:t>
            </a:r>
            <a:r>
              <a:rPr lang="ru-RU" sz="3000" dirty="0">
                <a:solidFill>
                  <a:srgbClr val="FF0000"/>
                </a:solidFill>
              </a:rPr>
              <a:t>импетус</a:t>
            </a:r>
            <a:r>
              <a:rPr lang="ru-RU" sz="3000" dirty="0"/>
              <a:t>, который теперь </a:t>
            </a:r>
            <a:r>
              <a:rPr lang="ru-RU" sz="3000" dirty="0">
                <a:solidFill>
                  <a:srgbClr val="FF0000"/>
                </a:solidFill>
              </a:rPr>
              <a:t>двигает тело вместе с тяжестью</a:t>
            </a:r>
            <a:r>
              <a:rPr lang="ru-RU" sz="3000" dirty="0"/>
              <a:t>, и потому движение становится быстрее, и чем быстрее оно становится, тем более интенсивным становится тот импетус, и поэтому движение, по-видимому, непрерывно ускоряется».</a:t>
            </a:r>
          </a:p>
        </p:txBody>
      </p:sp>
    </p:spTree>
    <p:extLst>
      <p:ext uri="{BB962C8B-B14F-4D97-AF65-F5344CB8AC3E}">
        <p14:creationId xmlns:p14="http://schemas.microsoft.com/office/powerpoint/2010/main" val="243712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1C70A15-FDA2-42DE-991F-05C429A8F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66" y="961401"/>
            <a:ext cx="8496944" cy="4995018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200" dirty="0"/>
              <a:t>«Поскольку из Библии не следует существование интеллигенций, предназначенных для перемещения небесных тел, можно было бы сказать, что Бог в момент сотворения мира привел в движение все небесные тела как Ему хотелось и, перемещая их, запечатлел в них  </a:t>
            </a:r>
            <a:r>
              <a:rPr lang="ru-RU" sz="3200" dirty="0" err="1">
                <a:solidFill>
                  <a:srgbClr val="FF0000"/>
                </a:solidFill>
              </a:rPr>
              <a:t>импетусы</a:t>
            </a:r>
            <a:r>
              <a:rPr lang="ru-RU" sz="3200" dirty="0"/>
              <a:t>, чтобы они продолжали свое </a:t>
            </a:r>
            <a:r>
              <a:rPr lang="ru-RU" sz="3200" dirty="0">
                <a:solidFill>
                  <a:srgbClr val="FF0000"/>
                </a:solidFill>
              </a:rPr>
              <a:t>движение без дальнейшего Его вмешательства</a:t>
            </a:r>
            <a:r>
              <a:rPr lang="ru-RU" sz="3200" dirty="0"/>
              <a:t>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/>
              <a:t>«О небе и мире»</a:t>
            </a:r>
          </a:p>
        </p:txBody>
      </p:sp>
    </p:spTree>
    <p:extLst>
      <p:ext uri="{BB962C8B-B14F-4D97-AF65-F5344CB8AC3E}">
        <p14:creationId xmlns:p14="http://schemas.microsoft.com/office/powerpoint/2010/main" val="259721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FE02108-05FD-48DE-8ED2-362968EAE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0" y="260651"/>
            <a:ext cx="5293177" cy="6270778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/>
              <a:t>«Если угодно, точную линию, отделяющую царство античной науки от царства современной науки, следует провести, как мы считаем, от момента, когда Жан Буридан понял </a:t>
            </a:r>
            <a:r>
              <a:rPr lang="ru-RU" dirty="0">
                <a:solidFill>
                  <a:srgbClr val="FF0000"/>
                </a:solidFill>
              </a:rPr>
              <a:t>теорию </a:t>
            </a:r>
            <a:r>
              <a:rPr lang="ru-RU" dirty="0" err="1">
                <a:solidFill>
                  <a:srgbClr val="FF0000"/>
                </a:solidFill>
              </a:rPr>
              <a:t>импетуса</a:t>
            </a:r>
            <a:r>
              <a:rPr lang="ru-RU" dirty="0"/>
              <a:t>, от момента, когда человек перестал смотреть на звезды как на движимые божественными существами и допустил, что как небесные, так и подлунные движения определяются </a:t>
            </a:r>
            <a:r>
              <a:rPr lang="ru-RU" dirty="0">
                <a:solidFill>
                  <a:srgbClr val="FF0000"/>
                </a:solidFill>
              </a:rPr>
              <a:t>одной и той же механикой</a:t>
            </a:r>
            <a:r>
              <a:rPr lang="ru-RU" dirty="0"/>
              <a:t>».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/>
              <a:t>«</a:t>
            </a:r>
            <a:r>
              <a:rPr lang="fr-FR" sz="2400" dirty="0"/>
              <a:t>Etudes sur Leonard de Vinci</a:t>
            </a:r>
            <a:r>
              <a:rPr lang="ru-RU" sz="2400" dirty="0"/>
              <a:t>»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6" y="470625"/>
            <a:ext cx="2798592" cy="3317604"/>
          </a:xfrm>
          <a:prstGeom prst="roundRect">
            <a:avLst>
              <a:gd name="adj" fmla="val 10599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91556" y="4153989"/>
            <a:ext cx="279859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dirty="0"/>
              <a:t>Пьер </a:t>
            </a:r>
            <a:r>
              <a:rPr lang="ru-RU" dirty="0" err="1"/>
              <a:t>Дюгем</a:t>
            </a:r>
            <a:br>
              <a:rPr lang="ru-RU" dirty="0"/>
            </a:br>
            <a:r>
              <a:rPr lang="ru-RU" dirty="0"/>
              <a:t>(1861-1916)</a:t>
            </a:r>
          </a:p>
        </p:txBody>
      </p:sp>
    </p:spTree>
    <p:extLst>
      <p:ext uri="{BB962C8B-B14F-4D97-AF65-F5344CB8AC3E}">
        <p14:creationId xmlns:p14="http://schemas.microsoft.com/office/powerpoint/2010/main" val="797048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illustrative de l'article Nicole Ores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420" y="527368"/>
            <a:ext cx="2918613" cy="2829787"/>
          </a:xfrm>
          <a:prstGeom prst="roundRect">
            <a:avLst>
              <a:gd name="adj" fmla="val 11128"/>
            </a:avLst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2420" y="3839641"/>
            <a:ext cx="2918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Архиепископ </a:t>
            </a:r>
            <a:br>
              <a:rPr lang="ru-RU" sz="2000" dirty="0"/>
            </a:br>
            <a:r>
              <a:rPr lang="ru-RU" sz="2000" dirty="0"/>
              <a:t>Николай Орем </a:t>
            </a:r>
            <a:br>
              <a:rPr lang="ru-RU" sz="2000" dirty="0"/>
            </a:br>
            <a:r>
              <a:rPr lang="ru-RU" sz="2000" dirty="0"/>
              <a:t>(</a:t>
            </a:r>
            <a:r>
              <a:rPr lang="ru-RU" sz="2000" dirty="0" err="1"/>
              <a:t>ок</a:t>
            </a:r>
            <a:r>
              <a:rPr lang="ru-RU" sz="2000" dirty="0"/>
              <a:t>. 1323—1382)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4720" y="440782"/>
            <a:ext cx="529045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ru-RU" sz="2400" dirty="0"/>
              <a:t>Развивает идеи Жана Буридана.</a:t>
            </a:r>
          </a:p>
          <a:p>
            <a:pPr algn="r">
              <a:spcBef>
                <a:spcPts val="1200"/>
              </a:spcBef>
            </a:pPr>
            <a:r>
              <a:rPr lang="ru-RU" sz="2400" dirty="0"/>
              <a:t>Пытается сформулировать закон падения тел. Предвосхищая Галилея, учитывал и сопротивление воздуха, и возрастание первоначального порыва (</a:t>
            </a:r>
            <a:r>
              <a:rPr lang="ru-RU" sz="2400" dirty="0" err="1"/>
              <a:t>импетуса</a:t>
            </a:r>
            <a:r>
              <a:rPr lang="ru-RU" sz="2400" dirty="0"/>
              <a:t>).</a:t>
            </a:r>
          </a:p>
          <a:p>
            <a:pPr algn="r">
              <a:spcBef>
                <a:spcPts val="1200"/>
              </a:spcBef>
            </a:pPr>
            <a:r>
              <a:rPr lang="ru-RU" sz="2400" dirty="0"/>
              <a:t>Расстояние, пройденное телом, движущимся с ускорением, равно расстоянию, пройденному за то же время телом, движущимся равномерно со скоростью, равной среднему арифметическому между начальной и конечной скоростями.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2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110" y="1237534"/>
            <a:ext cx="8286808" cy="357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17" algn="ctr">
              <a:lnSpc>
                <a:spcPct val="110000"/>
              </a:lnSpc>
            </a:pPr>
            <a:r>
              <a:rPr lang="ru-RU" sz="3600" dirty="0"/>
              <a:t>«Никаким опытом нельзя доказать, что небо движется в своем дневном движении, а Земля остается неподвижной» </a:t>
            </a:r>
          </a:p>
          <a:p>
            <a:pPr indent="457217" algn="r">
              <a:spcBef>
                <a:spcPts val="2400"/>
              </a:spcBef>
            </a:pPr>
            <a:r>
              <a:rPr lang="ru-RU" sz="2400" b="1" dirty="0"/>
              <a:t>Николай Орем</a:t>
            </a:r>
            <a:br>
              <a:rPr lang="ru-RU" sz="2400" dirty="0"/>
            </a:br>
            <a:r>
              <a:rPr lang="ru-RU" sz="2400" dirty="0"/>
              <a:t>«Трактат о небе и мире» </a:t>
            </a:r>
          </a:p>
        </p:txBody>
      </p:sp>
    </p:spTree>
    <p:extLst>
      <p:ext uri="{BB962C8B-B14F-4D97-AF65-F5344CB8AC3E}">
        <p14:creationId xmlns:p14="http://schemas.microsoft.com/office/powerpoint/2010/main" val="39295683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25" y="857191"/>
            <a:ext cx="4267356" cy="5786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134" y="114227"/>
            <a:ext cx="617234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40" b="1" dirty="0" err="1"/>
              <a:t>Раймунд</a:t>
            </a:r>
            <a:r>
              <a:rPr lang="ru-RU" sz="2540" b="1" dirty="0"/>
              <a:t> </a:t>
            </a:r>
            <a:r>
              <a:rPr lang="ru-RU" sz="2540" b="1" dirty="0" err="1"/>
              <a:t>Луллий</a:t>
            </a:r>
            <a:r>
              <a:rPr lang="ru-RU" sz="2540" dirty="0"/>
              <a:t> (1235—1315)</a:t>
            </a:r>
          </a:p>
        </p:txBody>
      </p:sp>
    </p:spTree>
    <p:extLst>
      <p:ext uri="{BB962C8B-B14F-4D97-AF65-F5344CB8AC3E}">
        <p14:creationId xmlns:p14="http://schemas.microsoft.com/office/powerpoint/2010/main" val="1787967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467" y="357170"/>
            <a:ext cx="7315368" cy="6403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28"/>
            <a:r>
              <a:rPr lang="ru-RU" sz="2540" dirty="0"/>
              <a:t>«Я был женатым мужчиной, отцом семейства, хорошо обеспеченным, любвеобильным и светским. От всего этого я отказался по доброй воле, чтобы получить возможность чтить Бога, служить добрым людям и прославлять нашу святую веру. Я выучил арабский язык; я неоднократно отправлялся проповедовать сарацинам. Будучи схвачен, заключен в темницу и подвергнут бичеванию за веру, я пять лет трудился ради того, чтобы подвигнуть вождей Церкви и христианских князей на служение общему благу. Теперь я стар, теперь я беден, но я не изменил своих намерений и буду постоянен в них, если позволит Господь, до самой смерти» </a:t>
            </a:r>
          </a:p>
          <a:p>
            <a:pPr indent="457228" algn="r">
              <a:spcBef>
                <a:spcPts val="1429"/>
              </a:spcBef>
            </a:pPr>
            <a:r>
              <a:rPr lang="ru-RU" sz="2222" dirty="0"/>
              <a:t>«Диспут между клириком и </a:t>
            </a:r>
            <a:r>
              <a:rPr lang="ru-RU" sz="2222" dirty="0" err="1"/>
              <a:t>Раймундом</a:t>
            </a:r>
            <a:r>
              <a:rPr lang="ru-RU" sz="2222" dirty="0"/>
              <a:t> фантазером»</a:t>
            </a:r>
          </a:p>
          <a:p>
            <a:pPr indent="457228"/>
            <a:endParaRPr lang="ru-RU" sz="2064" dirty="0"/>
          </a:p>
        </p:txBody>
      </p:sp>
    </p:spTree>
    <p:extLst>
      <p:ext uri="{BB962C8B-B14F-4D97-AF65-F5344CB8AC3E}">
        <p14:creationId xmlns:p14="http://schemas.microsoft.com/office/powerpoint/2010/main" val="876863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33" y="1600158"/>
            <a:ext cx="3757652" cy="37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000629" y="785798"/>
            <a:ext cx="3329038" cy="505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5" dirty="0"/>
              <a:t>Работает над разработкой метода, использование которого должно привести к обращению неверующих. «Великое искусство» («</a:t>
            </a:r>
            <a:r>
              <a:rPr lang="ru-RU" sz="1905" dirty="0" err="1"/>
              <a:t>Ars</a:t>
            </a:r>
            <a:r>
              <a:rPr lang="ru-RU" sz="1905" dirty="0"/>
              <a:t> </a:t>
            </a:r>
            <a:r>
              <a:rPr lang="ru-RU" sz="1905" dirty="0" err="1"/>
              <a:t>magna</a:t>
            </a:r>
            <a:r>
              <a:rPr lang="ru-RU" sz="1905" dirty="0"/>
              <a:t>») </a:t>
            </a:r>
            <a:r>
              <a:rPr lang="ru-RU" sz="1905" dirty="0" err="1"/>
              <a:t>Луллия</a:t>
            </a:r>
            <a:r>
              <a:rPr lang="ru-RU" sz="1905" dirty="0"/>
              <a:t> — изложение этого метода. Оно состоит из таблиц, в которые основополагающие понятия вписаны так, что, комбинируя друг с другом различные позиции на этих таблицах, можно механически получить все комбинации понятий, соответствующие религиозным истинам.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274320" y="324938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3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5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7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pic>
        <p:nvPicPr>
          <p:cNvPr id="3" name="Picture 2" descr="http://upload.wikimedia.org/wikipedia/commons/thumb/4/4c/Nicholas_of_Cusa.jpg/220px-Nicholas_of_Cu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608599"/>
            <a:ext cx="2741504" cy="3339650"/>
          </a:xfrm>
          <a:prstGeom prst="roundRect">
            <a:avLst>
              <a:gd name="adj" fmla="val 10473"/>
            </a:avLst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74320" y="4219621"/>
            <a:ext cx="2741504" cy="1279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2000" dirty="0">
                <a:latin typeface="+mn-lt"/>
              </a:rPr>
              <a:t>Кардинал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Николай Кузанский (1401–1464)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4314" y="412656"/>
            <a:ext cx="5315484" cy="5312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ru-RU" sz="2800" dirty="0"/>
              <a:t>«Вселенная, охватывая всё, что не есть Бог, не может быть негативно бесконечной, хотя она не имеет предела и тем самым привативно бесконечна. При таком рассмотрении она </a:t>
            </a:r>
            <a:r>
              <a:rPr lang="ru-RU" sz="2800" dirty="0">
                <a:solidFill>
                  <a:srgbClr val="FF0000"/>
                </a:solidFill>
              </a:rPr>
              <a:t>не конечна и не бесконечна</a:t>
            </a:r>
            <a:r>
              <a:rPr lang="ru-RU" sz="2800" dirty="0"/>
              <a:t>».</a:t>
            </a:r>
          </a:p>
          <a:p>
            <a:pPr algn="r">
              <a:lnSpc>
                <a:spcPct val="110000"/>
              </a:lnSpc>
            </a:pPr>
            <a:r>
              <a:rPr lang="ru-RU" sz="2800" dirty="0"/>
              <a:t>Мир «имеет свой центр повсюду, а окружность нигде».</a:t>
            </a:r>
          </a:p>
          <a:p>
            <a:pPr algn="r">
              <a:spcBef>
                <a:spcPts val="2400"/>
              </a:spcBef>
            </a:pPr>
            <a:r>
              <a:rPr lang="ru-RU" sz="2400" dirty="0"/>
              <a:t>«Об ученом незнании»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913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950" y="712720"/>
            <a:ext cx="7328262" cy="509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ru-RU" sz="3600" dirty="0"/>
              <a:t>Следовательно, «</a:t>
            </a:r>
            <a:r>
              <a:rPr lang="ru-RU" sz="3600" dirty="0">
                <a:solidFill>
                  <a:srgbClr val="FF0000"/>
                </a:solidFill>
              </a:rPr>
              <a:t>Земля не есть центр мира</a:t>
            </a:r>
            <a:r>
              <a:rPr lang="ru-RU" sz="3600" dirty="0"/>
              <a:t>» и «окружность его не является сферой неподвижных звезд». </a:t>
            </a:r>
          </a:p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ru-RU" sz="3600" dirty="0"/>
              <a:t>«Раз Земля не может быть центром, она не может быть совершенно неподвижной, а </a:t>
            </a:r>
            <a:r>
              <a:rPr lang="ru-RU" sz="3600" dirty="0">
                <a:solidFill>
                  <a:srgbClr val="FF0000"/>
                </a:solidFill>
              </a:rPr>
              <a:t>обязательно движется</a:t>
            </a:r>
            <a:r>
              <a:rPr lang="ru-RU" sz="36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96995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3C70D24-3B63-44DD-A1D4-6AFE1C747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54015"/>
            <a:ext cx="7886700" cy="5322948"/>
          </a:xfrm>
        </p:spPr>
        <p:txBody>
          <a:bodyPr/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sz="3600" dirty="0"/>
              <a:t>Поэтому «те, которые жили согласно со Словом (Логосом), </a:t>
            </a:r>
            <a:r>
              <a:rPr lang="ru-RU" sz="3600" dirty="0">
                <a:solidFill>
                  <a:srgbClr val="FF0000"/>
                </a:solidFill>
              </a:rPr>
              <a:t>суть христиане</a:t>
            </a:r>
            <a:r>
              <a:rPr lang="ru-RU" sz="3600" dirty="0"/>
              <a:t>, хотя бы считались за безбожников: таковы между эллинами — Сократ и Гераклит и им подобные» </a:t>
            </a:r>
          </a:p>
          <a:p>
            <a:pPr marL="0" indent="0" algn="r">
              <a:spcBef>
                <a:spcPts val="1800"/>
              </a:spcBef>
              <a:buNone/>
            </a:pPr>
            <a:r>
              <a:rPr lang="ru-RU" sz="2400" dirty="0"/>
              <a:t>Апология </a:t>
            </a:r>
            <a:r>
              <a:rPr lang="en-US" sz="2400" dirty="0"/>
              <a:t>I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8123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467" y="1063952"/>
            <a:ext cx="7886700" cy="4805363"/>
          </a:xfrm>
        </p:spPr>
        <p:txBody>
          <a:bodyPr/>
          <a:lstStyle/>
          <a:p>
            <a:pPr marL="0" lv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3200" dirty="0">
                <a:solidFill>
                  <a:prstClr val="black"/>
                </a:solidFill>
              </a:rPr>
              <a:t>«Наша </a:t>
            </a:r>
            <a:r>
              <a:rPr lang="ru-RU" sz="3200" dirty="0">
                <a:solidFill>
                  <a:srgbClr val="FF0000"/>
                </a:solidFill>
              </a:rPr>
              <a:t>Земля в действительности движется</a:t>
            </a:r>
            <a:r>
              <a:rPr lang="ru-RU" sz="3200" dirty="0">
                <a:solidFill>
                  <a:prstClr val="black"/>
                </a:solidFill>
              </a:rPr>
              <a:t>, хоть мы этого не замечаем, воспринимая движение только в сопоставлении с чем-то неподвижным. В самом деле, если бы кто-то на корабле среди воды не знал, что вода течет, и не видел берегов, то как бы он заметил движение судна?»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221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703" y="653143"/>
            <a:ext cx="78246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«Мы сможем знать что-то о жителях другой области, если будем подозревать, что в области Солнца более солнечные, ясные и просвещенные разумные обитатели, еще более духовные, чем на Луне, жители которой более </a:t>
            </a:r>
            <a:r>
              <a:rPr lang="ru-RU" sz="2800" dirty="0" err="1"/>
              <a:t>лунатичны</a:t>
            </a:r>
            <a:r>
              <a:rPr lang="ru-RU" sz="2800" dirty="0"/>
              <a:t>, как на Земле — более материальные и грубые… В отношении других звездных областей мы равным образом подозреваем, что </a:t>
            </a:r>
            <a:r>
              <a:rPr lang="ru-RU" sz="2800" dirty="0">
                <a:solidFill>
                  <a:srgbClr val="FF0000"/>
                </a:solidFill>
              </a:rPr>
              <a:t>ни одна из них не лишена обитателей</a:t>
            </a:r>
            <a:r>
              <a:rPr lang="ru-RU" sz="2800" dirty="0"/>
              <a:t>, и у единой Вселенной, по-видимому, столько отдельных мировых частей, сколько звезд, которым нет числа».</a:t>
            </a:r>
          </a:p>
          <a:p>
            <a:pPr algn="r">
              <a:spcBef>
                <a:spcPts val="2400"/>
              </a:spcBef>
            </a:pPr>
            <a:r>
              <a:rPr lang="ru-RU" sz="2400" dirty="0"/>
              <a:t>«Об ученом незнании»</a:t>
            </a:r>
          </a:p>
        </p:txBody>
      </p:sp>
    </p:spTree>
    <p:extLst>
      <p:ext uri="{BB962C8B-B14F-4D97-AF65-F5344CB8AC3E}">
        <p14:creationId xmlns:p14="http://schemas.microsoft.com/office/powerpoint/2010/main" val="22127228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0138" y="1743340"/>
            <a:ext cx="7772400" cy="2109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Возникновение современной науки</a:t>
            </a:r>
          </a:p>
        </p:txBody>
      </p:sp>
    </p:spTree>
    <p:extLst>
      <p:ext uri="{BB962C8B-B14F-4D97-AF65-F5344CB8AC3E}">
        <p14:creationId xmlns:p14="http://schemas.microsoft.com/office/powerpoint/2010/main" val="39087504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0112" y="723218"/>
            <a:ext cx="5541414" cy="5122106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sz="3200" dirty="0"/>
              <a:t>«Вообще-то говоря, все достижения современной мировой науки базируются на </a:t>
            </a:r>
            <a:r>
              <a:rPr lang="ru-RU" sz="3200" dirty="0">
                <a:solidFill>
                  <a:srgbClr val="FF0000"/>
                </a:solidFill>
              </a:rPr>
              <a:t>материалистическом</a:t>
            </a:r>
            <a:r>
              <a:rPr lang="ru-RU" sz="3200" dirty="0"/>
              <a:t> видении мира. Вопрос этот давно решен и, в этом смысле, нам просто </a:t>
            </a:r>
            <a:r>
              <a:rPr lang="ru-RU" sz="3200" dirty="0">
                <a:solidFill>
                  <a:srgbClr val="FF0000"/>
                </a:solidFill>
              </a:rPr>
              <a:t>не интересен</a:t>
            </a:r>
            <a:r>
              <a:rPr lang="ru-RU" sz="3200" dirty="0"/>
              <a:t>. Ничего иного в современной науке просто нет».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Письмо десяти академиков </a:t>
            </a:r>
            <a:br>
              <a:rPr lang="ru-RU" sz="2400" dirty="0"/>
            </a:br>
            <a:r>
              <a:rPr lang="ru-RU" sz="2400" dirty="0" err="1"/>
              <a:t>В.В.Путину</a:t>
            </a:r>
            <a:r>
              <a:rPr lang="ru-RU" sz="2400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35" y="848883"/>
            <a:ext cx="2491277" cy="3445879"/>
          </a:xfrm>
          <a:prstGeom prst="roundRect">
            <a:avLst>
              <a:gd name="adj" fmla="val 10449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247828" y="4420427"/>
            <a:ext cx="2572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Гинзбург В.Л.</a:t>
            </a:r>
            <a:br>
              <a:rPr lang="ru-RU" sz="2000" dirty="0"/>
            </a:br>
            <a:r>
              <a:rPr lang="ru-RU" sz="2000" dirty="0"/>
              <a:t>(1916-2009)</a:t>
            </a:r>
          </a:p>
        </p:txBody>
      </p:sp>
    </p:spTree>
    <p:extLst>
      <p:ext uri="{BB962C8B-B14F-4D97-AF65-F5344CB8AC3E}">
        <p14:creationId xmlns:p14="http://schemas.microsoft.com/office/powerpoint/2010/main" val="468522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5032" y="740309"/>
            <a:ext cx="5413226" cy="4351338"/>
          </a:xfrm>
        </p:spPr>
        <p:txBody>
          <a:bodyPr/>
          <a:lstStyle/>
          <a:p>
            <a:pPr marL="0" indent="0" algn="r" hangingPunct="0">
              <a:lnSpc>
                <a:spcPct val="110000"/>
              </a:lnSpc>
              <a:buNone/>
            </a:pPr>
            <a:r>
              <a:rPr lang="ru-RU" sz="3600" dirty="0"/>
              <a:t>«С отходом от религии новое естественнонаучное мышление явно не имело ничего общего»</a:t>
            </a:r>
          </a:p>
          <a:p>
            <a:pPr marL="0" indent="0" algn="r" hangingPunct="0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/>
              <a:t>«Естественнонаучная </a:t>
            </a:r>
            <a:br>
              <a:rPr lang="ru-RU" sz="2400" dirty="0"/>
            </a:br>
            <a:r>
              <a:rPr lang="ru-RU" sz="2400" dirty="0"/>
              <a:t>и религиозная истина»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754" t="9140" r="12198" b="9215"/>
          <a:stretch/>
        </p:blipFill>
        <p:spPr>
          <a:xfrm>
            <a:off x="367470" y="931497"/>
            <a:ext cx="2380614" cy="2777383"/>
          </a:xfrm>
          <a:prstGeom prst="roundRect">
            <a:avLst>
              <a:gd name="adj" fmla="val 10043"/>
            </a:avLst>
          </a:prstGeom>
        </p:spPr>
      </p:pic>
      <p:sp>
        <p:nvSpPr>
          <p:cNvPr id="6" name="TextBox 5"/>
          <p:cNvSpPr txBox="1"/>
          <p:nvPr/>
        </p:nvSpPr>
        <p:spPr>
          <a:xfrm>
            <a:off x="367470" y="4119072"/>
            <a:ext cx="238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Вернер Гейзенберг</a:t>
            </a:r>
            <a:br>
              <a:rPr lang="ru-RU" sz="2000" dirty="0"/>
            </a:br>
            <a:r>
              <a:rPr lang="ru-RU" sz="2000" dirty="0"/>
              <a:t>(1901-1976)</a:t>
            </a:r>
          </a:p>
        </p:txBody>
      </p:sp>
    </p:spTree>
    <p:extLst>
      <p:ext uri="{BB962C8B-B14F-4D97-AF65-F5344CB8AC3E}">
        <p14:creationId xmlns:p14="http://schemas.microsoft.com/office/powerpoint/2010/main" val="30377081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7223" y="1296148"/>
            <a:ext cx="5379579" cy="5130532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«Мне лично кажется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чрезвычайно удивительным</a:t>
            </a: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, что прогнозировать можно, пользуясь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математикой</a:t>
            </a: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, т.е. просто следуя определенным правилам, не имеющим никакого отношения к тому, что происходит в действительности»</a:t>
            </a:r>
            <a:endParaRPr lang="en-US" sz="3600" dirty="0">
              <a:solidFill>
                <a:prstClr val="black"/>
              </a:solidFill>
              <a:latin typeface="Bahnschrift Light Condensed" panose="020B0502040204020203" pitchFamily="34" charset="0"/>
            </a:endParaRP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>
                <a:solidFill>
                  <a:prstClr val="black"/>
                </a:solidFill>
              </a:rPr>
              <a:t>«Характер физических законов»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B8F6EE-02E1-4DFD-BD77-9D8A62C5C3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>
          <a:xfrm>
            <a:off x="457198" y="1394169"/>
            <a:ext cx="2425515" cy="3307513"/>
          </a:xfrm>
          <a:prstGeom prst="roundRect">
            <a:avLst>
              <a:gd name="adj" fmla="val 10520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9206A2-931B-43F0-8E4E-EB4E54652ACA}"/>
              </a:ext>
            </a:extLst>
          </p:cNvPr>
          <p:cNvSpPr txBox="1"/>
          <p:nvPr/>
        </p:nvSpPr>
        <p:spPr>
          <a:xfrm>
            <a:off x="457198" y="4918303"/>
            <a:ext cx="2425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Ричард Фейнман (1918-1988)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98D11-89AE-4F76-8CA2-3E254840F543}"/>
              </a:ext>
            </a:extLst>
          </p:cNvPr>
          <p:cNvSpPr txBox="1"/>
          <p:nvPr/>
        </p:nvSpPr>
        <p:spPr>
          <a:xfrm>
            <a:off x="999858" y="350378"/>
            <a:ext cx="6802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Физика и математика</a:t>
            </a:r>
          </a:p>
        </p:txBody>
      </p:sp>
    </p:spTree>
    <p:extLst>
      <p:ext uri="{BB962C8B-B14F-4D97-AF65-F5344CB8AC3E}">
        <p14:creationId xmlns:p14="http://schemas.microsoft.com/office/powerpoint/2010/main" val="118947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33758" y="688470"/>
            <a:ext cx="5473047" cy="5057464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«Математический язык удивительно хорошо приспособлен для формулировки физических законов. Это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чудесный дар</a:t>
            </a:r>
            <a:r>
              <a:rPr lang="ru-RU" sz="32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, который мы не понимаем и которого не заслуживаем»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>
                <a:solidFill>
                  <a:prstClr val="black"/>
                </a:solidFill>
              </a:rPr>
              <a:t>«Непостижимая эффективность математики в естественных науках»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0" y="688470"/>
            <a:ext cx="2486826" cy="3517082"/>
          </a:xfrm>
          <a:prstGeom prst="roundRect">
            <a:avLst>
              <a:gd name="adj" fmla="val 1220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7837A-FC36-4409-A615-92B6EDC16F27}"/>
              </a:ext>
            </a:extLst>
          </p:cNvPr>
          <p:cNvSpPr txBox="1"/>
          <p:nvPr/>
        </p:nvSpPr>
        <p:spPr>
          <a:xfrm>
            <a:off x="264921" y="4575060"/>
            <a:ext cx="2486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Юджин </a:t>
            </a:r>
            <a:r>
              <a:rPr lang="ru-RU" sz="2000" dirty="0" err="1"/>
              <a:t>Вигнер</a:t>
            </a:r>
            <a:r>
              <a:rPr lang="ru-RU" sz="2000" dirty="0"/>
              <a:t> </a:t>
            </a:r>
          </a:p>
          <a:p>
            <a:pPr algn="ctr"/>
            <a:r>
              <a:rPr lang="ru-RU" sz="2000" dirty="0"/>
              <a:t>(1902-1995) </a:t>
            </a:r>
          </a:p>
        </p:txBody>
      </p:sp>
    </p:spTree>
    <p:extLst>
      <p:ext uri="{BB962C8B-B14F-4D97-AF65-F5344CB8AC3E}">
        <p14:creationId xmlns:p14="http://schemas.microsoft.com/office/powerpoint/2010/main" val="35934079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65390" y="577971"/>
            <a:ext cx="5520584" cy="5941302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000" dirty="0"/>
              <a:t>«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Учение о природе </a:t>
            </a:r>
            <a:r>
              <a:rPr lang="ru-RU" sz="3000" dirty="0">
                <a:latin typeface="Bahnschrift Light Condensed" panose="020B0502040204020203" pitchFamily="34" charset="0"/>
              </a:rPr>
              <a:t>занимается предметами, существующими </a:t>
            </a:r>
            <a:r>
              <a:rPr lang="ru-RU" sz="3000" dirty="0">
                <a:solidFill>
                  <a:schemeClr val="accent1"/>
                </a:solidFill>
                <a:latin typeface="Bahnschrift Light Condensed" panose="020B0502040204020203" pitchFamily="34" charset="0"/>
              </a:rPr>
              <a:t>самостоятельно</a:t>
            </a:r>
            <a:r>
              <a:rPr lang="ru-RU" sz="3000" dirty="0">
                <a:latin typeface="Bahnschrift Light Condensed" panose="020B0502040204020203" pitchFamily="34" charset="0"/>
              </a:rPr>
              <a:t>, но </a:t>
            </a:r>
            <a:r>
              <a:rPr lang="ru-RU" sz="3000" dirty="0">
                <a:solidFill>
                  <a:schemeClr val="accent1"/>
                </a:solidFill>
                <a:latin typeface="Bahnschrift Light Condensed" panose="020B0502040204020203" pitchFamily="34" charset="0"/>
              </a:rPr>
              <a:t>не неподвижными</a:t>
            </a:r>
            <a:r>
              <a:rPr lang="ru-RU" sz="3000" dirty="0">
                <a:latin typeface="Bahnschrift Light Condensed" panose="020B0502040204020203" pitchFamily="34" charset="0"/>
              </a:rPr>
              <a:t>; </a:t>
            </a:r>
            <a:br>
              <a:rPr lang="ru-RU" sz="3000" dirty="0">
                <a:latin typeface="Bahnschrift Light Condensed" panose="020B0502040204020203" pitchFamily="34" charset="0"/>
              </a:rPr>
            </a:br>
            <a:r>
              <a:rPr lang="ru-RU" sz="3000" dirty="0">
                <a:latin typeface="Bahnschrift Light Condensed" panose="020B0502040204020203" pitchFamily="34" charset="0"/>
              </a:rPr>
              <a:t>некоторые части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математики</a:t>
            </a:r>
            <a:r>
              <a:rPr lang="ru-RU" sz="3000" dirty="0">
                <a:latin typeface="Bahnschrift Light Condensed" panose="020B0502040204020203" pitchFamily="34" charset="0"/>
              </a:rPr>
              <a:t> исследуют хотя и </a:t>
            </a:r>
            <a:r>
              <a:rPr lang="ru-RU" sz="3000" dirty="0">
                <a:solidFill>
                  <a:schemeClr val="accent1"/>
                </a:solidFill>
                <a:latin typeface="Bahnschrift Light Condensed" panose="020B0502040204020203" pitchFamily="34" charset="0"/>
              </a:rPr>
              <a:t>неподвижное</a:t>
            </a:r>
            <a:r>
              <a:rPr lang="ru-RU" sz="3000" dirty="0">
                <a:latin typeface="Bahnschrift Light Condensed" panose="020B0502040204020203" pitchFamily="34" charset="0"/>
              </a:rPr>
              <a:t>, однако, пожалуй, существующее </a:t>
            </a:r>
            <a:r>
              <a:rPr lang="ru-RU" sz="3000" dirty="0">
                <a:solidFill>
                  <a:schemeClr val="accent1"/>
                </a:solidFill>
                <a:latin typeface="Bahnschrift Light Condensed" panose="020B0502040204020203" pitchFamily="34" charset="0"/>
              </a:rPr>
              <a:t>не самостоятельно</a:t>
            </a:r>
            <a:r>
              <a:rPr lang="ru-RU" sz="3000" dirty="0">
                <a:latin typeface="Bahnschrift Light Condensed" panose="020B0502040204020203" pitchFamily="34" charset="0"/>
              </a:rPr>
              <a:t>; </a:t>
            </a:r>
            <a:br>
              <a:rPr lang="ru-RU" sz="3000" dirty="0">
                <a:latin typeface="Bahnschrift Light Condensed" panose="020B0502040204020203" pitchFamily="34" charset="0"/>
              </a:rPr>
            </a:br>
            <a:r>
              <a:rPr lang="ru-RU" sz="3000" dirty="0">
                <a:latin typeface="Bahnschrift Light Condensed" panose="020B0502040204020203" pitchFamily="34" charset="0"/>
              </a:rPr>
              <a:t>первая же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философия</a:t>
            </a:r>
            <a:r>
              <a:rPr lang="ru-RU" sz="3000" dirty="0">
                <a:latin typeface="Bahnschrift Light Condensed" panose="020B0502040204020203" pitchFamily="34" charset="0"/>
              </a:rPr>
              <a:t> исследует </a:t>
            </a:r>
            <a:r>
              <a:rPr lang="ru-RU" sz="3000" dirty="0">
                <a:solidFill>
                  <a:schemeClr val="accent1"/>
                </a:solidFill>
                <a:latin typeface="Bahnschrift Light Condensed" panose="020B0502040204020203" pitchFamily="34" charset="0"/>
              </a:rPr>
              <a:t>самостоятельно</a:t>
            </a:r>
            <a:r>
              <a:rPr lang="ru-RU" sz="3000" dirty="0">
                <a:latin typeface="Bahnschrift Light Condensed" panose="020B0502040204020203" pitchFamily="34" charset="0"/>
              </a:rPr>
              <a:t> существующее и </a:t>
            </a:r>
            <a:r>
              <a:rPr lang="ru-RU" sz="3000" dirty="0">
                <a:solidFill>
                  <a:schemeClr val="accent1"/>
                </a:solidFill>
                <a:latin typeface="Bahnschrift Light Condensed" panose="020B0502040204020203" pitchFamily="34" charset="0"/>
              </a:rPr>
              <a:t>неподвижное</a:t>
            </a:r>
            <a:r>
              <a:rPr lang="ru-RU" sz="3000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«Метафизика»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137" y="4677788"/>
            <a:ext cx="236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Аристотель </a:t>
            </a:r>
            <a:br>
              <a:rPr lang="ru-RU" sz="2000" dirty="0"/>
            </a:br>
            <a:r>
              <a:rPr lang="ru-RU" sz="2000" dirty="0"/>
              <a:t>(384-322 до Р.Х.)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9" y="808469"/>
            <a:ext cx="2438400" cy="3264408"/>
          </a:xfrm>
          <a:prstGeom prst="roundRect">
            <a:avLst>
              <a:gd name="adj" fmla="val 11410"/>
            </a:avLst>
          </a:prstGeom>
        </p:spPr>
      </p:pic>
    </p:spTree>
    <p:extLst>
      <p:ext uri="{BB962C8B-B14F-4D97-AF65-F5344CB8AC3E}">
        <p14:creationId xmlns:p14="http://schemas.microsoft.com/office/powerpoint/2010/main" val="15528850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FC370ACE-DBC7-4FA2-B08C-8F285C92EA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015068"/>
          <a:ext cx="7886700" cy="3024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399733687"/>
                    </a:ext>
                  </a:extLst>
                </a:gridCol>
                <a:gridCol w="2849635">
                  <a:extLst>
                    <a:ext uri="{9D8B030D-6E8A-4147-A177-3AD203B41FA5}">
                      <a16:colId xmlns:a16="http://schemas.microsoft.com/office/drawing/2014/main" val="2751736311"/>
                    </a:ext>
                  </a:extLst>
                </a:gridCol>
                <a:gridCol w="2408165">
                  <a:extLst>
                    <a:ext uri="{9D8B030D-6E8A-4147-A177-3AD203B41FA5}">
                      <a16:colId xmlns:a16="http://schemas.microsoft.com/office/drawing/2014/main" val="2434960989"/>
                    </a:ext>
                  </a:extLst>
                </a:gridCol>
              </a:tblGrid>
              <a:tr h="1249959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tx1"/>
                          </a:solidFill>
                        </a:rPr>
                        <a:t>Философия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Самостоятельно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Неподвижно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225767"/>
                  </a:ext>
                </a:extLst>
              </a:tr>
              <a:tr h="1079722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tx1"/>
                          </a:solidFill>
                        </a:rPr>
                        <a:t>Физика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Самостоятельно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Подвижно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50160"/>
                  </a:ext>
                </a:extLst>
              </a:tr>
              <a:tr h="695131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tx1"/>
                          </a:solidFill>
                        </a:rPr>
                        <a:t>Математика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Несамостоятельно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Неподвижно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4679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E432257-394B-40A1-80EA-9775FE2A0FF1}"/>
              </a:ext>
            </a:extLst>
          </p:cNvPr>
          <p:cNvSpPr txBox="1"/>
          <p:nvPr/>
        </p:nvSpPr>
        <p:spPr>
          <a:xfrm>
            <a:off x="687899" y="4697835"/>
            <a:ext cx="7827453" cy="149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dirty="0"/>
              <a:t>Выводы:</a:t>
            </a:r>
          </a:p>
          <a:p>
            <a:pPr marL="342900" indent="-342900" algn="ctr">
              <a:lnSpc>
                <a:spcPct val="110000"/>
              </a:lnSpc>
              <a:buAutoNum type="arabicPeriod"/>
            </a:pPr>
            <a:r>
              <a:rPr lang="ru-RU" sz="2800" dirty="0"/>
              <a:t>Физика – вторая философия.</a:t>
            </a:r>
          </a:p>
          <a:p>
            <a:pPr marL="342900" indent="-342900" algn="ctr">
              <a:lnSpc>
                <a:spcPct val="110000"/>
              </a:lnSpc>
              <a:buAutoNum type="arabicPeriod"/>
            </a:pPr>
            <a:r>
              <a:rPr lang="ru-RU" sz="2800" dirty="0"/>
              <a:t>Физика </a:t>
            </a:r>
            <a:r>
              <a:rPr lang="ru-RU" sz="2800" dirty="0" err="1"/>
              <a:t>нематематична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59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94475" y="357166"/>
            <a:ext cx="5892326" cy="5958176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«Философия написана в величественной книге (я имею в виду Вселенную), которая постоянно открыта нашему взору, но понять ее может лишь тот, кто сначала научится постигать ее язык и толковать знаки, которыми она написана.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Написана же она на языке математики</a:t>
            </a:r>
            <a:r>
              <a:rPr lang="ru-RU" dirty="0">
                <a:latin typeface="Bahnschrift Light Condensed" panose="020B0502040204020203" pitchFamily="34" charset="0"/>
              </a:rPr>
              <a:t>, и знаки ее — треугольники, круги и другие геометрические фигуры, без которых человек не смог бы понять в ней ни единого слова; без них он был бы обречен блуждать в потемках по лабиринту».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«Пробирных дел мастер»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8" y="495656"/>
            <a:ext cx="2394911" cy="2939754"/>
          </a:xfrm>
          <a:prstGeom prst="roundRect">
            <a:avLst>
              <a:gd name="adj" fmla="val 10601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17188" y="3845608"/>
            <a:ext cx="23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Галилео Галилей</a:t>
            </a:r>
            <a:br>
              <a:rPr lang="ru-RU" sz="2000" dirty="0"/>
            </a:br>
            <a:r>
              <a:rPr lang="ru-RU" sz="2000" dirty="0"/>
              <a:t>(1564-1642)</a:t>
            </a:r>
          </a:p>
        </p:txBody>
      </p:sp>
    </p:spTree>
    <p:extLst>
      <p:ext uri="{BB962C8B-B14F-4D97-AF65-F5344CB8AC3E}">
        <p14:creationId xmlns:p14="http://schemas.microsoft.com/office/powerpoint/2010/main" val="85678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15E7C59-F5C5-4203-B6CF-D6A881FC2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149" y="578840"/>
            <a:ext cx="5367200" cy="5933055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sz="3200" dirty="0"/>
              <a:t>«Конечно, можно быть верующим и неграмотным, однако </a:t>
            </a:r>
            <a:r>
              <a:rPr lang="ru-RU" sz="3200" dirty="0">
                <a:solidFill>
                  <a:srgbClr val="FF0000"/>
                </a:solidFill>
              </a:rPr>
              <a:t>уразуметь существо веры неуч не в состоянии</a:t>
            </a:r>
            <a:r>
              <a:rPr lang="ru-RU" sz="3200" dirty="0"/>
              <a:t>. Принимать здравое учение и отвергать дурное может не слепая вера, а лишь та, что </a:t>
            </a:r>
            <a:r>
              <a:rPr lang="ru-RU" sz="3200" dirty="0">
                <a:solidFill>
                  <a:srgbClr val="FF0000"/>
                </a:solidFill>
              </a:rPr>
              <a:t>опирается на знание</a:t>
            </a:r>
            <a:r>
              <a:rPr lang="ru-RU" sz="3200" dirty="0"/>
              <a:t>. Незнание есть результат невоспитанности и необразованности».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</a:t>
            </a:r>
            <a:r>
              <a:rPr lang="ru-RU" sz="2400" dirty="0" err="1"/>
              <a:t>Строматы</a:t>
            </a:r>
            <a:r>
              <a:rPr lang="ru-RU" sz="2400" dirty="0"/>
              <a:t>» </a:t>
            </a:r>
          </a:p>
        </p:txBody>
      </p:sp>
      <p:pic>
        <p:nvPicPr>
          <p:cNvPr id="1026" name="Picture 2" descr="ClemensVonAlexandr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578840"/>
            <a:ext cx="2458995" cy="3424784"/>
          </a:xfrm>
          <a:prstGeom prst="roundRect">
            <a:avLst>
              <a:gd name="adj" fmla="val 106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994" y="4337222"/>
            <a:ext cx="2694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Климент Александрийский</a:t>
            </a:r>
            <a:br>
              <a:rPr lang="ru-RU" sz="2000" dirty="0"/>
            </a:br>
            <a:r>
              <a:rPr lang="ru-RU" sz="2000" dirty="0"/>
              <a:t>(150-215)</a:t>
            </a:r>
          </a:p>
        </p:txBody>
      </p:sp>
    </p:spTree>
    <p:extLst>
      <p:ext uri="{BB962C8B-B14F-4D97-AF65-F5344CB8AC3E}">
        <p14:creationId xmlns:p14="http://schemas.microsoft.com/office/powerpoint/2010/main" val="31704813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642921"/>
            <a:ext cx="8229600" cy="56629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«То, что пифагорейцы выше всего ставили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науку о числах</a:t>
            </a:r>
            <a:r>
              <a:rPr lang="ru-RU" sz="3600" dirty="0">
                <a:latin typeface="Bahnschrift Light Condensed" panose="020B0502040204020203" pitchFamily="34" charset="0"/>
              </a:rPr>
              <a:t> и что сам Платон удивлялся уму человеческому, считая его причастным божеству потому только, что он разумеет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природу чисел</a:t>
            </a:r>
            <a:r>
              <a:rPr lang="ru-RU" sz="3600" dirty="0">
                <a:latin typeface="Bahnschrift Light Condensed" panose="020B0502040204020203" pitchFamily="34" charset="0"/>
              </a:rPr>
              <a:t>, я прекрасно знаю и готов присоединиться к этому мнению»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/>
              <a:t>Г. Галилей</a:t>
            </a:r>
            <a:br>
              <a:rPr lang="ru-RU" sz="2400" b="1" dirty="0"/>
            </a:br>
            <a:r>
              <a:rPr lang="ru-RU" sz="2400" dirty="0"/>
              <a:t>«Диалог о двух главнейших системах мира – </a:t>
            </a:r>
            <a:br>
              <a:rPr lang="ru-RU" sz="2400" dirty="0"/>
            </a:br>
            <a:r>
              <a:rPr lang="ru-RU" sz="2400" dirty="0"/>
              <a:t>птолемеевой и </a:t>
            </a:r>
            <a:r>
              <a:rPr lang="ru-RU" sz="2400" dirty="0" err="1"/>
              <a:t>коперниковой</a:t>
            </a:r>
            <a:r>
              <a:rPr lang="ru-RU" sz="2400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6773884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68837" y="571483"/>
            <a:ext cx="5917964" cy="5760953"/>
          </a:xfrm>
        </p:spPr>
        <p:txBody>
          <a:bodyPr>
            <a:normAutofit fontScale="40000" lnSpcReduction="20000"/>
          </a:bodyPr>
          <a:lstStyle/>
          <a:p>
            <a:pPr marL="0" indent="0" algn="r">
              <a:lnSpc>
                <a:spcPct val="140000"/>
              </a:lnSpc>
              <a:buNone/>
            </a:pPr>
            <a:r>
              <a:rPr lang="ru-RU" sz="6500" dirty="0">
                <a:latin typeface="Bahnschrift Light Condensed" panose="020B0502040204020203" pitchFamily="34" charset="0"/>
              </a:rPr>
              <a:t>Есть такое «место Писания, где сказано, что Бог все расположил мерою, </a:t>
            </a:r>
            <a:r>
              <a:rPr lang="ru-RU" sz="65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числом</a:t>
            </a:r>
            <a:r>
              <a:rPr lang="ru-RU" sz="6500" dirty="0">
                <a:latin typeface="Bahnschrift Light Condensed" panose="020B0502040204020203" pitchFamily="34" charset="0"/>
              </a:rPr>
              <a:t> и весом (Прем. XI, 21); и отсюда мыслящий ум не может не задаться вопросом, существовали ли эти мера, число и вес прежде, чем были созданы твари, и если да, то где именно? Понятно, что прежде твари не было ничего, кроме Творца, а, значит, </a:t>
            </a:r>
            <a:r>
              <a:rPr lang="ru-RU" sz="65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 Нем они и должны были существовать</a:t>
            </a:r>
            <a:r>
              <a:rPr lang="ru-RU" sz="6500" dirty="0">
                <a:latin typeface="Bahnschrift Light Condensed" panose="020B0502040204020203" pitchFamily="34" charset="0"/>
              </a:rPr>
              <a:t>»</a:t>
            </a:r>
          </a:p>
          <a:p>
            <a:pPr marL="0" indent="0" algn="r">
              <a:lnSpc>
                <a:spcPct val="140000"/>
              </a:lnSpc>
              <a:buNone/>
            </a:pPr>
            <a:r>
              <a:rPr lang="ru-RU" sz="6500" dirty="0">
                <a:latin typeface="Bahnschrift Light Condensed" panose="020B0502040204020203" pitchFamily="34" charset="0"/>
              </a:rPr>
              <a:t>«Есть </a:t>
            </a:r>
            <a:r>
              <a:rPr lang="ru-RU" sz="65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Число без числа</a:t>
            </a:r>
            <a:r>
              <a:rPr lang="ru-RU" sz="6500" dirty="0">
                <a:latin typeface="Bahnschrift Light Condensed" panose="020B0502040204020203" pitchFamily="34" charset="0"/>
              </a:rPr>
              <a:t>, по Которому все образуется» </a:t>
            </a:r>
          </a:p>
          <a:p>
            <a:pPr marL="0" indent="0" algn="r">
              <a:lnSpc>
                <a:spcPct val="140000"/>
              </a:lnSpc>
              <a:spcBef>
                <a:spcPts val="2400"/>
              </a:spcBef>
              <a:buNone/>
            </a:pPr>
            <a:r>
              <a:rPr lang="ru-RU" sz="5500" dirty="0"/>
              <a:t>«О книге Бытия»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BE8F02-6EC6-4383-A5F2-2F07043FF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6" y="663144"/>
            <a:ext cx="2289487" cy="3424061"/>
          </a:xfrm>
          <a:prstGeom prst="roundRect">
            <a:avLst>
              <a:gd name="adj" fmla="val 9189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E9F028-A203-42CC-9CDF-B998443F5DB8}"/>
              </a:ext>
            </a:extLst>
          </p:cNvPr>
          <p:cNvSpPr txBox="1"/>
          <p:nvPr/>
        </p:nvSpPr>
        <p:spPr>
          <a:xfrm>
            <a:off x="300676" y="4395690"/>
            <a:ext cx="2289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Блаж. Августин</a:t>
            </a:r>
            <a:br>
              <a:rPr lang="ru-RU" sz="2000" dirty="0"/>
            </a:br>
            <a:r>
              <a:rPr lang="ru-RU" sz="2000" dirty="0"/>
              <a:t>(354-430)</a:t>
            </a:r>
          </a:p>
        </p:txBody>
      </p:sp>
    </p:spTree>
    <p:extLst>
      <p:ext uri="{BB962C8B-B14F-4D97-AF65-F5344CB8AC3E}">
        <p14:creationId xmlns:p14="http://schemas.microsoft.com/office/powerpoint/2010/main" val="15912228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1567" y="476675"/>
            <a:ext cx="5875235" cy="5837862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Все исполнено числами</a:t>
            </a:r>
            <a:r>
              <a:rPr lang="ru-RU" dirty="0">
                <a:latin typeface="Bahnschrift Light Condensed" panose="020B0502040204020203" pitchFamily="34" charset="0"/>
              </a:rPr>
              <a:t>… "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число является главным образцом в душе Творца</a:t>
            </a:r>
            <a:r>
              <a:rPr lang="ru-RU" dirty="0">
                <a:latin typeface="Bahnschrift Light Condensed" panose="020B0502040204020203" pitchFamily="34" charset="0"/>
              </a:rPr>
              <a:t>", а в вещах — главным следом, ведущим к мудрости. А так как этот след в высшей степени очевиден и близок Богу, то … он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ведет нас к Богу ближайшим путем</a:t>
            </a:r>
            <a:r>
              <a:rPr lang="ru-RU" dirty="0">
                <a:latin typeface="Bahnschrift Light Condensed" panose="020B0502040204020203" pitchFamily="34" charset="0"/>
              </a:rPr>
              <a:t> и делает это так, чтобы Бог познавался во всех телесных и воспринимаемых чувствами вещах, ведь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мы видим в них числа</a:t>
            </a:r>
            <a:r>
              <a:rPr lang="ru-RU" dirty="0">
                <a:latin typeface="Bahnschrift Light Condensed" panose="020B0502040204020203" pitchFamily="34" charset="0"/>
              </a:rPr>
              <a:t>, и посредством численных пропорций мы неопровержимо выносим суждения о законах»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«Путеводитель души к Богу»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1" y="614587"/>
            <a:ext cx="2433416" cy="3244555"/>
          </a:xfrm>
          <a:prstGeom prst="roundRect">
            <a:avLst>
              <a:gd name="adj" fmla="val 9875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75601" y="4007980"/>
            <a:ext cx="2433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000" dirty="0" err="1"/>
              <a:t>Бонавентура</a:t>
            </a:r>
            <a:br>
              <a:rPr lang="ru-RU" sz="2000" dirty="0"/>
            </a:br>
            <a:r>
              <a:rPr lang="ru-RU" sz="2000" dirty="0"/>
              <a:t>(1221-1274)</a:t>
            </a:r>
          </a:p>
        </p:txBody>
      </p:sp>
    </p:spTree>
    <p:extLst>
      <p:ext uri="{BB962C8B-B14F-4D97-AF65-F5344CB8AC3E}">
        <p14:creationId xmlns:p14="http://schemas.microsoft.com/office/powerpoint/2010/main" val="3064108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7024" y="675121"/>
            <a:ext cx="5618326" cy="5527272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«Бог применил при сотворении мира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арифметику, геометрию </a:t>
            </a:r>
            <a:r>
              <a:rPr lang="ru-RU" sz="3200" dirty="0">
                <a:latin typeface="Bahnschrift Light Condensed" panose="020B0502040204020203" pitchFamily="34" charset="0"/>
              </a:rPr>
              <a:t>и музыку вместе с астрономией — искусства, которыми и мы пользуемся, исследуя пропорции вещей, элементов и движений. Арифметикой Он их соединил; геометрией придал им фигуру… музыкой соразмерил их»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«Об ученом незнании»</a:t>
            </a:r>
          </a:p>
          <a:p>
            <a:endParaRPr lang="ru-RU" dirty="0"/>
          </a:p>
        </p:txBody>
      </p:sp>
      <p:pic>
        <p:nvPicPr>
          <p:cNvPr id="4" name="Picture 2" descr="http://upload.wikimedia.org/wikipedia/commons/thumb/4/4c/Nicholas_of_Cusa.jpg/220px-Nicholas_of_Cusa.jpg">
            <a:extLst>
              <a:ext uri="{FF2B5EF4-FFF2-40B4-BE49-F238E27FC236}">
                <a16:creationId xmlns:a16="http://schemas.microsoft.com/office/drawing/2014/main" id="{F80CAD4D-FF05-4232-AD1D-92C02F3AD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32" y="808480"/>
            <a:ext cx="2462944" cy="3000313"/>
          </a:xfrm>
          <a:prstGeom prst="roundRect">
            <a:avLst>
              <a:gd name="adj" fmla="val 11621"/>
            </a:avLst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F0918-9840-401E-96CB-0381BCB189F0}"/>
              </a:ext>
            </a:extLst>
          </p:cNvPr>
          <p:cNvSpPr txBox="1"/>
          <p:nvPr/>
        </p:nvSpPr>
        <p:spPr>
          <a:xfrm>
            <a:off x="306332" y="3994558"/>
            <a:ext cx="246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Николай Кузанский</a:t>
            </a:r>
            <a:br>
              <a:rPr lang="ru-RU" sz="2000" dirty="0"/>
            </a:br>
            <a:r>
              <a:rPr lang="ru-RU" sz="2000" dirty="0"/>
              <a:t>(1401–1464) </a:t>
            </a:r>
          </a:p>
        </p:txBody>
      </p:sp>
    </p:spTree>
    <p:extLst>
      <p:ext uri="{BB962C8B-B14F-4D97-AF65-F5344CB8AC3E}">
        <p14:creationId xmlns:p14="http://schemas.microsoft.com/office/powerpoint/2010/main" val="27902482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85033" y="974221"/>
            <a:ext cx="5601769" cy="4904114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it-IT" sz="3600" dirty="0">
                <a:latin typeface="Bahnschrift Light Condensed" panose="020B0502040204020203" pitchFamily="34" charset="0"/>
              </a:rPr>
              <a:t>«Главная цель всех исследований внешнего мира должна заключаться в открытии рационального порядка и гармонии, </a:t>
            </a:r>
            <a:r>
              <a:rPr lang="ru-RU" sz="3600" dirty="0">
                <a:latin typeface="Bahnschrift Light Condensed" panose="020B0502040204020203" pitchFamily="34" charset="0"/>
              </a:rPr>
              <a:t>заложен</a:t>
            </a:r>
            <a:r>
              <a:rPr lang="it-IT" sz="3600" dirty="0">
                <a:latin typeface="Bahnschrift Light Condensed" panose="020B0502040204020203" pitchFamily="34" charset="0"/>
              </a:rPr>
              <a:t>ной Богом и которую Он открывает нам </a:t>
            </a:r>
            <a:r>
              <a:rPr lang="it-IT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 языке математики</a:t>
            </a:r>
            <a:r>
              <a:rPr lang="it-IT" sz="3600" dirty="0">
                <a:latin typeface="Bahnschrift Light Condensed" panose="020B0502040204020203" pitchFamily="34" charset="0"/>
              </a:rPr>
              <a:t>».</a:t>
            </a:r>
            <a:endParaRPr lang="ru-RU" sz="3600" dirty="0"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/>
              <a:t>«Гармония мира»</a:t>
            </a:r>
            <a:r>
              <a:rPr lang="it-IT" sz="2400" dirty="0"/>
              <a:t> </a:t>
            </a:r>
            <a:endParaRPr lang="ru-RU" sz="2400" dirty="0"/>
          </a:p>
          <a:p>
            <a:pPr marL="0" indent="0">
              <a:buNone/>
            </a:pPr>
            <a:endParaRPr lang="ru-RU" sz="3600" dirty="0">
              <a:latin typeface="Bahnschrift Light Condensed" panose="020B0502040204020203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25867" y="4631821"/>
            <a:ext cx="2102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Иоганн Кеплер</a:t>
            </a:r>
          </a:p>
          <a:p>
            <a:pPr algn="ctr"/>
            <a:r>
              <a:rPr lang="ru-RU" sz="2000" dirty="0"/>
              <a:t>(1571-1630)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0" y="1061865"/>
            <a:ext cx="2429854" cy="3338012"/>
          </a:xfrm>
          <a:prstGeom prst="roundRect">
            <a:avLst>
              <a:gd name="adj" fmla="val 10655"/>
            </a:avLst>
          </a:prstGeom>
        </p:spPr>
      </p:pic>
    </p:spTree>
    <p:extLst>
      <p:ext uri="{BB962C8B-B14F-4D97-AF65-F5344CB8AC3E}">
        <p14:creationId xmlns:p14="http://schemas.microsoft.com/office/powerpoint/2010/main" val="4111716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024EDD-DD89-4D76-818C-01A524D95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59" y="4044382"/>
            <a:ext cx="2475897" cy="86834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+mn-lt"/>
              </a:rPr>
              <a:t>Рене Декарт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(1596–1650)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E6AE9-7910-45B5-9747-FBF86279D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92" y="552091"/>
            <a:ext cx="5220059" cy="5624872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«Сам Бог показал нам, что Он расположил все вещи по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числу, весу и мере</a:t>
            </a:r>
            <a:r>
              <a:rPr lang="ru-RU" sz="3200" dirty="0">
                <a:latin typeface="Bahnschrift Light Condensed" panose="020B0502040204020203" pitchFamily="34" charset="0"/>
              </a:rPr>
              <a:t>... Мы можем даже не сомневаться в том, что если бы Бог сотворил несколько миров, то истины эти были бы столь же достоверными во всех этих мирах, как они достоверны в нашем».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2400" dirty="0"/>
              <a:t>«Мир, или Трактат о свете»</a:t>
            </a:r>
          </a:p>
          <a:p>
            <a:endParaRPr lang="ru-RU" dirty="0"/>
          </a:p>
        </p:txBody>
      </p:sp>
      <p:pic>
        <p:nvPicPr>
          <p:cNvPr id="5" name="Picture 2" descr="Frans Hals - Portret van René Descartes.jpg">
            <a:extLst>
              <a:ext uri="{FF2B5EF4-FFF2-40B4-BE49-F238E27FC236}">
                <a16:creationId xmlns:a16="http://schemas.microsoft.com/office/drawing/2014/main" id="{CBE86994-D578-4835-B456-9C04DFEB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359" y="699263"/>
            <a:ext cx="2475897" cy="3027348"/>
          </a:xfrm>
          <a:prstGeom prst="roundRect">
            <a:avLst>
              <a:gd name="adj" fmla="val 10744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0909831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1407" y="639792"/>
            <a:ext cx="5345395" cy="5721499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Красота уравнений важнее</a:t>
            </a:r>
            <a:r>
              <a:rPr lang="ru-RU" sz="3600" dirty="0">
                <a:latin typeface="Bahnschrift Light Condensed" panose="020B0502040204020203" pitchFamily="34" charset="0"/>
              </a:rPr>
              <a:t>, чем их соответствие экспериментальным данным… Представляется, что если стремишься получить в уравнениях красоту и обладаешь здоровой интуицией, то ты на верном пути»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907" t="-258" r="-258" b="258"/>
          <a:stretch/>
        </p:blipFill>
        <p:spPr>
          <a:xfrm>
            <a:off x="247829" y="740460"/>
            <a:ext cx="2527419" cy="3310249"/>
          </a:xfrm>
          <a:prstGeom prst="roundRect">
            <a:avLst>
              <a:gd name="adj" fmla="val 10243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247829" y="4358355"/>
            <a:ext cx="2527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Поль Дирак</a:t>
            </a:r>
          </a:p>
          <a:p>
            <a:pPr algn="ctr"/>
            <a:r>
              <a:rPr lang="ru-RU" sz="2000" dirty="0"/>
              <a:t>(1902-1984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93963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31099" y="1241572"/>
            <a:ext cx="5255703" cy="5100506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lnSpc>
                <a:spcPct val="140000"/>
              </a:lnSpc>
              <a:buNone/>
            </a:pPr>
            <a:r>
              <a:rPr lang="ru-RU" sz="45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Опытное познание</a:t>
            </a:r>
            <a:r>
              <a:rPr lang="ru-RU" sz="4500" dirty="0">
                <a:latin typeface="Bahnschrift Light Condensed" panose="020B0502040204020203" pitchFamily="34" charset="0"/>
              </a:rPr>
              <a:t>.</a:t>
            </a:r>
          </a:p>
          <a:p>
            <a:pPr marL="0" indent="0" algn="r">
              <a:lnSpc>
                <a:spcPct val="140000"/>
              </a:lnSpc>
              <a:buNone/>
            </a:pPr>
            <a:r>
              <a:rPr lang="ru-RU" sz="4500" dirty="0">
                <a:latin typeface="Bahnschrift Light Condensed" panose="020B0502040204020203" pitchFamily="34" charset="0"/>
              </a:rPr>
              <a:t>Полное доверие чувствам, ведь физика изучает движение. </a:t>
            </a:r>
          </a:p>
          <a:p>
            <a:pPr marL="0" indent="0" algn="r">
              <a:lnSpc>
                <a:spcPct val="140000"/>
              </a:lnSpc>
              <a:buNone/>
            </a:pPr>
            <a:r>
              <a:rPr lang="ru-RU" sz="4500" dirty="0">
                <a:latin typeface="Bahnschrift Light Condensed" panose="020B0502040204020203" pitchFamily="34" charset="0"/>
                <a:cs typeface="Calibri" pitchFamily="34" charset="0"/>
              </a:rPr>
              <a:t>Надо идти «от более понятного и явного для нас к более явному и понятному по природе. </a:t>
            </a:r>
            <a:r>
              <a:rPr lang="ru-RU" sz="4500" dirty="0">
                <a:latin typeface="Bahnschrift Light Condensed" panose="020B0502040204020203" pitchFamily="34" charset="0"/>
              </a:rPr>
              <a:t>Поэтому надо идти </a:t>
            </a:r>
            <a:r>
              <a:rPr lang="ru-RU" sz="45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от вещей</a:t>
            </a:r>
            <a:r>
              <a:rPr lang="ru-RU" sz="4500" dirty="0">
                <a:latin typeface="Bahnschrift Light Condensed" panose="020B0502040204020203" pitchFamily="34" charset="0"/>
                <a:cs typeface="Calibri" pitchFamily="34" charset="0"/>
              </a:rPr>
              <a:t>».</a:t>
            </a:r>
          </a:p>
          <a:p>
            <a:pPr marL="0" indent="0" algn="r">
              <a:lnSpc>
                <a:spcPct val="140000"/>
              </a:lnSpc>
              <a:buNone/>
            </a:pPr>
            <a:r>
              <a:rPr lang="ru-RU" sz="4500" dirty="0">
                <a:latin typeface="Bahnschrift Light Condensed" panose="020B0502040204020203" pitchFamily="34" charset="0"/>
              </a:rPr>
              <a:t>«Все движущееся необходимо приводится в движение чем-нибудь»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br>
              <a:rPr lang="ru-RU" sz="3200" dirty="0"/>
            </a:br>
            <a:r>
              <a:rPr lang="ru-RU" sz="4400" dirty="0"/>
              <a:t>«Физика»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E35D19-D81A-45E1-ACBD-8671CBF7C7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9" y="1316139"/>
            <a:ext cx="2438400" cy="3264408"/>
          </a:xfrm>
          <a:prstGeom prst="roundRect">
            <a:avLst>
              <a:gd name="adj" fmla="val 11410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F05512-E61E-4046-9C55-44800DAF29DA}"/>
              </a:ext>
            </a:extLst>
          </p:cNvPr>
          <p:cNvSpPr txBox="1"/>
          <p:nvPr/>
        </p:nvSpPr>
        <p:spPr>
          <a:xfrm>
            <a:off x="989903" y="293615"/>
            <a:ext cx="7558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Идея эксперимента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65B24-4568-4671-B1F9-1E7E81534364}"/>
              </a:ext>
            </a:extLst>
          </p:cNvPr>
          <p:cNvSpPr txBox="1"/>
          <p:nvPr/>
        </p:nvSpPr>
        <p:spPr>
          <a:xfrm>
            <a:off x="328099" y="4917057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Аристотель</a:t>
            </a:r>
            <a:br>
              <a:rPr lang="ru-RU" sz="2000" dirty="0"/>
            </a:br>
            <a:r>
              <a:rPr lang="ru-RU" sz="2000" dirty="0"/>
              <a:t>(384-321 до Р.Х.)</a:t>
            </a:r>
          </a:p>
        </p:txBody>
      </p:sp>
    </p:spTree>
    <p:extLst>
      <p:ext uri="{BB962C8B-B14F-4D97-AF65-F5344CB8AC3E}">
        <p14:creationId xmlns:p14="http://schemas.microsoft.com/office/powerpoint/2010/main" val="118741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EBC791-D416-4EAD-94AE-417D05E6C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95620"/>
            <a:ext cx="7886700" cy="558134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200" b="1" dirty="0"/>
              <a:t>Проблемы</a:t>
            </a:r>
          </a:p>
          <a:p>
            <a:pPr marL="0" indent="0"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ru-RU" sz="3200" dirty="0"/>
              <a:t>1) Движение брошенного камня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200" dirty="0">
                <a:cs typeface="Calibri" pitchFamily="34" charset="0"/>
              </a:rPr>
              <a:t>«Приведенный в движение </a:t>
            </a:r>
            <a:r>
              <a:rPr lang="ru-RU" sz="3200" dirty="0">
                <a:solidFill>
                  <a:srgbClr val="FF0000"/>
                </a:solidFill>
                <a:cs typeface="Calibri" pitchFamily="34" charset="0"/>
              </a:rPr>
              <a:t>воздух сообщает движение </a:t>
            </a:r>
            <a:r>
              <a:rPr lang="ru-RU" sz="3200" dirty="0">
                <a:cs typeface="Calibri" pitchFamily="34" charset="0"/>
              </a:rPr>
              <a:t>более быстрое по сравнению с перемещением [тела] в его собственное место; в пустоте же ничего подобного не происходит»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200" dirty="0"/>
              <a:t>«Ясно, что </a:t>
            </a:r>
            <a:r>
              <a:rPr lang="ru-RU" sz="3200" dirty="0">
                <a:solidFill>
                  <a:srgbClr val="FF0000"/>
                </a:solidFill>
              </a:rPr>
              <a:t>не существует пустоты </a:t>
            </a:r>
            <a:r>
              <a:rPr lang="ru-RU" sz="3200" dirty="0"/>
              <a:t>ни в отдельности, ни в возможности»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8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66574"/>
            <a:ext cx="7886700" cy="5510391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600" dirty="0"/>
              <a:t>2) Падение тел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600" dirty="0"/>
              <a:t>«Тела, имеющее </a:t>
            </a:r>
            <a:r>
              <a:rPr lang="ru-RU" sz="3600" dirty="0">
                <a:solidFill>
                  <a:srgbClr val="FF0000"/>
                </a:solidFill>
              </a:rPr>
              <a:t>большую силу тяжести </a:t>
            </a:r>
            <a:r>
              <a:rPr lang="ru-RU" sz="3600" dirty="0"/>
              <a:t>или легкости, если в остальном имеют одинаковую фигуру, </a:t>
            </a:r>
            <a:r>
              <a:rPr lang="ru-RU" sz="3600" dirty="0">
                <a:solidFill>
                  <a:srgbClr val="FF0000"/>
                </a:solidFill>
              </a:rPr>
              <a:t>скорее проходят </a:t>
            </a:r>
            <a:r>
              <a:rPr lang="ru-RU" sz="3600" dirty="0"/>
              <a:t>равное пространство»</a:t>
            </a:r>
            <a:endParaRPr lang="ru-RU" sz="3600" dirty="0">
              <a:cs typeface="Calibri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60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2196F2-733C-4A3A-815A-F367DA5FB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0328" y="679508"/>
            <a:ext cx="4815021" cy="5497455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sz="3600" dirty="0"/>
              <a:t>«Христианское учение отдает предпочтение тому, кто принимает истины веры </a:t>
            </a:r>
            <a:r>
              <a:rPr lang="ru-RU" sz="3600" dirty="0">
                <a:solidFill>
                  <a:srgbClr val="FF0000"/>
                </a:solidFill>
              </a:rPr>
              <a:t>после разумного и мудрого исследования</a:t>
            </a:r>
            <a:r>
              <a:rPr lang="ru-RU" sz="3600" dirty="0"/>
              <a:t>, а не тому, кто усваивает их только простой верой»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«Против </a:t>
            </a:r>
            <a:r>
              <a:rPr lang="ru-RU" sz="2400" dirty="0" err="1"/>
              <a:t>Кельса</a:t>
            </a:r>
            <a:r>
              <a:rPr lang="ru-RU" sz="2400" dirty="0"/>
              <a:t>»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99" y="679508"/>
            <a:ext cx="2770817" cy="3286882"/>
          </a:xfrm>
          <a:prstGeom prst="roundRect">
            <a:avLst>
              <a:gd name="adj" fmla="val 10190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57799" y="4127619"/>
            <a:ext cx="269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Ориген</a:t>
            </a:r>
            <a:br>
              <a:rPr lang="ru-RU" sz="2000" dirty="0"/>
            </a:br>
            <a:r>
              <a:rPr lang="ru-RU" sz="2000" dirty="0"/>
              <a:t>(185-254)</a:t>
            </a:r>
          </a:p>
        </p:txBody>
      </p:sp>
    </p:spTree>
    <p:extLst>
      <p:ext uri="{BB962C8B-B14F-4D97-AF65-F5344CB8AC3E}">
        <p14:creationId xmlns:p14="http://schemas.microsoft.com/office/powerpoint/2010/main" val="10883668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29840"/>
            <a:ext cx="7886700" cy="5794049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«То, что я думаю о мнении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Платона</a:t>
            </a:r>
            <a:r>
              <a:rPr lang="ru-RU" sz="3200" dirty="0">
                <a:latin typeface="Bahnschrift Light Condensed" panose="020B0502040204020203" pitchFamily="34" charset="0"/>
              </a:rPr>
              <a:t>, я могу подтвердить и словами, и фактами. При рассуждениях, имевших место до сих пор, я не раз прибегал к объяснению при помощи фактов; буду придерживаться того же способа и в данном частном случае, который затем может служить вам примером для лучшего уяснения моего понимания приобретения знания»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Г. Галилей</a:t>
            </a:r>
            <a:br>
              <a:rPr lang="ru-RU" sz="2400" b="1" dirty="0"/>
            </a:br>
            <a:r>
              <a:rPr lang="ru-RU" sz="2400" dirty="0"/>
              <a:t>«Диалог о двух главнейших системах мира – </a:t>
            </a:r>
            <a:br>
              <a:rPr lang="ru-RU" sz="2400" dirty="0"/>
            </a:br>
            <a:r>
              <a:rPr lang="ru-RU" sz="2400" dirty="0"/>
              <a:t>птолемеевой и </a:t>
            </a:r>
            <a:r>
              <a:rPr lang="ru-RU" sz="2400" dirty="0" err="1"/>
              <a:t>коперниковой</a:t>
            </a:r>
            <a:r>
              <a:rPr lang="ru-RU" sz="2400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3228154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28794" y="2454578"/>
            <a:ext cx="5143536" cy="20002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963587" y="3418991"/>
            <a:ext cx="1929620" cy="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1928797" y="4383404"/>
            <a:ext cx="5143535" cy="714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2071670" y="2133788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99592" y="260650"/>
            <a:ext cx="7200800" cy="156966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 algn="ctr"/>
            <a:r>
              <a:rPr lang="ru-RU" sz="3200" b="1" dirty="0"/>
              <a:t>Галилей: </a:t>
            </a:r>
            <a:br>
              <a:rPr lang="ru-RU" sz="3200" b="1" dirty="0"/>
            </a:br>
            <a:r>
              <a:rPr lang="ru-RU" sz="3200" dirty="0"/>
              <a:t>эксперимент,</a:t>
            </a:r>
            <a:r>
              <a:rPr lang="ru-RU" sz="3200" b="1" dirty="0"/>
              <a:t> </a:t>
            </a:r>
            <a:r>
              <a:rPr lang="ru-RU" sz="3200" dirty="0"/>
              <a:t>некоторое недоверие чувствам.</a:t>
            </a:r>
            <a:endParaRPr lang="en-US" sz="32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5F5DA59-67E8-46D1-BB62-FF9E6A8503F3}"/>
              </a:ext>
            </a:extLst>
          </p:cNvPr>
          <p:cNvSpPr/>
          <p:nvPr/>
        </p:nvSpPr>
        <p:spPr>
          <a:xfrm>
            <a:off x="7000889" y="4026214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9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53872 0.2710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3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5938 0.22777 L 1.09809 0.4988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17639 -0.0016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3" grpId="2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EA881B-1124-41E5-81CB-6BE2EB9B3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6742"/>
            <a:ext cx="7886700" cy="578842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«Канал этот был прорезан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совершенно</a:t>
            </a:r>
            <a:r>
              <a:rPr lang="ru-RU" sz="3600" dirty="0">
                <a:latin typeface="Bahnschrift Light Condensed" panose="020B0502040204020203" pitchFamily="34" charset="0"/>
              </a:rPr>
              <a:t> прямым и, чтобы сделать его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достаточно</a:t>
            </a:r>
            <a:r>
              <a:rPr lang="ru-RU" sz="3600" dirty="0">
                <a:latin typeface="Bahnschrift Light Condensed" panose="020B0502040204020203" pitchFamily="34" charset="0"/>
              </a:rPr>
              <a:t> гладким и скользким, оклеен внутри возможно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ровным</a:t>
            </a:r>
            <a:r>
              <a:rPr lang="ru-RU" sz="3600" dirty="0">
                <a:latin typeface="Bahnschrift Light Condensed" panose="020B0502040204020203" pitchFamily="34" charset="0"/>
              </a:rPr>
              <a:t> и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полированным</a:t>
            </a:r>
            <a:r>
              <a:rPr lang="ru-RU" sz="3600" dirty="0">
                <a:latin typeface="Bahnschrift Light Condensed" panose="020B0502040204020203" pitchFamily="34" charset="0"/>
              </a:rPr>
              <a:t> пергаментом; по этому каналу мы заставляли падать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гладкий</a:t>
            </a:r>
            <a:r>
              <a:rPr lang="ru-RU" sz="3600" dirty="0">
                <a:latin typeface="Bahnschrift Light Condensed" panose="020B0502040204020203" pitchFamily="34" charset="0"/>
              </a:rPr>
              <a:t> шарик из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твердейшей</a:t>
            </a:r>
            <a:r>
              <a:rPr lang="ru-RU" sz="3600" dirty="0">
                <a:latin typeface="Bahnschrift Light Condensed" panose="020B0502040204020203" pitchFamily="34" charset="0"/>
              </a:rPr>
              <a:t> бронзы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совершенно</a:t>
            </a:r>
            <a:r>
              <a:rPr lang="ru-RU" sz="3600" dirty="0">
                <a:latin typeface="Bahnschrift Light Condensed" panose="020B0502040204020203" pitchFamily="34" charset="0"/>
              </a:rPr>
              <a:t> правильной формы»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>
                <a:latin typeface="Calibri" pitchFamily="34" charset="0"/>
              </a:rPr>
              <a:t>Г. Галилей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latin typeface="Calibri" pitchFamily="34" charset="0"/>
              </a:rPr>
              <a:t>«Беседы и математические доказательства, </a:t>
            </a:r>
            <a:br>
              <a:rPr lang="ru-RU" sz="2400" dirty="0">
                <a:latin typeface="Calibri" pitchFamily="34" charset="0"/>
              </a:rPr>
            </a:br>
            <a:r>
              <a:rPr lang="ru-RU" sz="2400" dirty="0">
                <a:latin typeface="Calibri" pitchFamily="34" charset="0"/>
              </a:rPr>
              <a:t>касающиеся двух новых отраслей науки»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3508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357167"/>
            <a:ext cx="8229600" cy="597462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«Но движение по горизонтальной плоскости является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равномерным</a:t>
            </a:r>
            <a:r>
              <a:rPr lang="ru-RU" sz="3600" dirty="0">
                <a:latin typeface="Bahnschrift Light Condensed" panose="020B0502040204020203" pitchFamily="34" charset="0"/>
              </a:rPr>
              <a:t>, так как оно не испытывает ни ускорения, ни замедления… При движении по наклонной плоскости вниз наблюдается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ускорение</a:t>
            </a:r>
            <a:r>
              <a:rPr lang="ru-RU" sz="3600" dirty="0">
                <a:latin typeface="Bahnschrift Light Condensed" panose="020B0502040204020203" pitchFamily="34" charset="0"/>
              </a:rPr>
              <a:t>, а при движении вверх — 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замедление</a:t>
            </a:r>
            <a:r>
              <a:rPr lang="ru-RU" sz="3600" dirty="0">
                <a:latin typeface="Bahnschrift Light Condensed" panose="020B0502040204020203" pitchFamily="34" charset="0"/>
              </a:rPr>
              <a:t>. Отсюда следует, что движение по горизонтали является  вечным, ибо если оно является равномерным, то оно ничем не ослабляется,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замедляется и не уничтожается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ctr">
              <a:buNone/>
            </a:pPr>
            <a:endParaRPr lang="ru-RU" sz="24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468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57202"/>
            <a:ext cx="7886700" cy="57197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000" dirty="0">
                <a:latin typeface="Bahnschrift Light Condensed" panose="020B0502040204020203" pitchFamily="34" charset="0"/>
              </a:rPr>
              <a:t>«</a:t>
            </a:r>
            <a:r>
              <a:rPr lang="ru-RU" sz="4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Искажая</a:t>
            </a:r>
            <a:r>
              <a:rPr lang="ru-RU" sz="4000" dirty="0">
                <a:latin typeface="Bahnschrift Light Condensed" panose="020B0502040204020203" pitchFamily="34" charset="0"/>
              </a:rPr>
              <a:t> и </a:t>
            </a:r>
            <a:r>
              <a:rPr lang="ru-RU" sz="4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идеализируя</a:t>
            </a:r>
            <a:r>
              <a:rPr lang="ru-RU" sz="4000" dirty="0">
                <a:latin typeface="Bahnschrift Light Condensed" panose="020B0502040204020203" pitchFamily="34" charset="0"/>
              </a:rPr>
              <a:t> таким способом факты, он получил простой математический закон, и это было началом точного математического естествознания Нового времени».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b="1" dirty="0"/>
              <a:t>В. Гейзенберг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«Значение красоты в точной науке»</a:t>
            </a:r>
            <a:r>
              <a:rPr lang="ru-RU" i="1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6226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775" y="1151490"/>
            <a:ext cx="7886700" cy="5138217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«Место же [Вселенной] не небесный свод, а его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крайняя</a:t>
            </a:r>
            <a:r>
              <a:rPr lang="ru-RU" sz="3600" dirty="0">
                <a:latin typeface="Bahnschrift Light Condensed" panose="020B0502040204020203" pitchFamily="34" charset="0"/>
              </a:rPr>
              <a:t>, касающаяся подвижного тела покоящаяся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граница</a:t>
            </a:r>
            <a:r>
              <a:rPr lang="ru-RU" sz="3600" dirty="0">
                <a:latin typeface="Bahnschrift Light Condensed" panose="020B0502040204020203" pitchFamily="34" charset="0"/>
              </a:rPr>
              <a:t>, поэтому земля помещается в воде, вода — в воздухе, воздух — в эфире, эфир — в Небе, а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Небо уже ни в чем другом</a:t>
            </a:r>
            <a:r>
              <a:rPr lang="ru-RU" sz="3600" dirty="0">
                <a:latin typeface="Bahnschrift Light Condensed" panose="020B0502040204020203" pitchFamily="34" charset="0"/>
              </a:rPr>
              <a:t>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Аристотель</a:t>
            </a:r>
            <a:br>
              <a:rPr lang="ru-RU" sz="2400" dirty="0"/>
            </a:br>
            <a:r>
              <a:rPr lang="ru-RU" sz="2400" dirty="0"/>
              <a:t>«Физика»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196" y="352699"/>
            <a:ext cx="8699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Бесконечность Вселенной</a:t>
            </a:r>
          </a:p>
        </p:txBody>
      </p:sp>
    </p:spTree>
    <p:extLst>
      <p:ext uri="{BB962C8B-B14F-4D97-AF65-F5344CB8AC3E}">
        <p14:creationId xmlns:p14="http://schemas.microsoft.com/office/powerpoint/2010/main" val="36651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FCE095-632E-4F41-B459-39CA17B71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6" y="820451"/>
            <a:ext cx="2644496" cy="3671599"/>
          </a:xfrm>
          <a:prstGeom prst="roundRect">
            <a:avLst>
              <a:gd name="adj" fmla="val 11487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44F94-9969-49B5-999A-18F73366A936}"/>
              </a:ext>
            </a:extLst>
          </p:cNvPr>
          <p:cNvSpPr txBox="1"/>
          <p:nvPr/>
        </p:nvSpPr>
        <p:spPr>
          <a:xfrm>
            <a:off x="185596" y="4775207"/>
            <a:ext cx="264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Рихард из </a:t>
            </a:r>
            <a:r>
              <a:rPr lang="ru-RU" sz="2000" dirty="0" err="1"/>
              <a:t>Медиавиллы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en-US" sz="2000" dirty="0"/>
              <a:t>(1249 – 1308)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A732A-907D-4BFC-9809-A1C53F4D33DD}"/>
              </a:ext>
            </a:extLst>
          </p:cNvPr>
          <p:cNvSpPr txBox="1"/>
          <p:nvPr/>
        </p:nvSpPr>
        <p:spPr>
          <a:xfrm>
            <a:off x="2883426" y="717797"/>
            <a:ext cx="5898606" cy="503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24012" algn="r">
              <a:lnSpc>
                <a:spcPct val="120000"/>
              </a:lnSpc>
            </a:pPr>
            <a:r>
              <a:rPr lang="ru-RU" sz="3200" dirty="0">
                <a:latin typeface="Bahnschrift Light Condensed" panose="020B0502040204020203" pitchFamily="34" charset="0"/>
              </a:rPr>
              <a:t>«Бог может произвести величину или размерность,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растущую бесконечно</a:t>
            </a:r>
            <a:r>
              <a:rPr lang="ru-RU" sz="3200" dirty="0">
                <a:latin typeface="Bahnschrift Light Condensed" panose="020B0502040204020203" pitchFamily="34" charset="0"/>
              </a:rPr>
              <a:t>, при условии, что в каждый момент времени уже реализованная величина будет конечной; точно так же Бог может бесконечно делить содержимое на части, величина которых в конце концов окажется меньше любого предела».</a:t>
            </a:r>
          </a:p>
          <a:p>
            <a:endParaRPr lang="ru-RU" sz="1429" dirty="0"/>
          </a:p>
        </p:txBody>
      </p:sp>
    </p:spTree>
    <p:extLst>
      <p:ext uri="{BB962C8B-B14F-4D97-AF65-F5344CB8AC3E}">
        <p14:creationId xmlns:p14="http://schemas.microsoft.com/office/powerpoint/2010/main" val="31249995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9411" y="500045"/>
            <a:ext cx="5417390" cy="5823845"/>
          </a:xfr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Мир «имеет свой центр повсюду, а окружность нигде».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Следовательно, «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Земля не есть центр мира</a:t>
            </a:r>
            <a:r>
              <a:rPr lang="ru-RU" sz="3600" dirty="0">
                <a:latin typeface="Bahnschrift Light Condensed" panose="020B0502040204020203" pitchFamily="34" charset="0"/>
              </a:rPr>
              <a:t>» и «окружность его не является сферой неподвижных звезд».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«Об ученом незнании»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http://upload.wikimedia.org/wikipedia/commons/thumb/4/4c/Nicholas_of_Cusa.jpg/220px-Nicholas_of_Cusa.jpg">
            <a:extLst>
              <a:ext uri="{FF2B5EF4-FFF2-40B4-BE49-F238E27FC236}">
                <a16:creationId xmlns:a16="http://schemas.microsoft.com/office/drawing/2014/main" id="{58AE4F99-9E48-4066-9880-BCBC7AFD3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212" y="653204"/>
            <a:ext cx="2462944" cy="3000313"/>
          </a:xfrm>
          <a:prstGeom prst="roundRect">
            <a:avLst>
              <a:gd name="adj" fmla="val 11621"/>
            </a:avLst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259C5-FFA5-47CD-86C1-4A7A4C5008D9}"/>
              </a:ext>
            </a:extLst>
          </p:cNvPr>
          <p:cNvSpPr txBox="1"/>
          <p:nvPr/>
        </p:nvSpPr>
        <p:spPr>
          <a:xfrm>
            <a:off x="332212" y="3839282"/>
            <a:ext cx="246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Николай Кузанский</a:t>
            </a:r>
            <a:br>
              <a:rPr lang="ru-RU" sz="2000" dirty="0"/>
            </a:br>
            <a:r>
              <a:rPr lang="ru-RU" sz="2000" dirty="0"/>
              <a:t>(1401–1464) </a:t>
            </a:r>
          </a:p>
        </p:txBody>
      </p:sp>
    </p:spTree>
    <p:extLst>
      <p:ext uri="{BB962C8B-B14F-4D97-AF65-F5344CB8AC3E}">
        <p14:creationId xmlns:p14="http://schemas.microsoft.com/office/powerpoint/2010/main" val="23608488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332659"/>
            <a:ext cx="8229600" cy="599123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«Раз Земля не может быть центром, она не может быть совершенно неподвижной, а обязательно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движется</a:t>
            </a: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».</a:t>
            </a:r>
            <a:r>
              <a:rPr lang="ru-RU" sz="3600" dirty="0">
                <a:latin typeface="Bahnschrift Light Condensed" panose="020B0502040204020203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«Наша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Земля в действительности движется</a:t>
            </a: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, хоть мы этого не замечаем, воспринимая движение только в сопоставлении с чем-то неподвижным. В самом деле, если бы кто-то на корабле среди воды не знал, что вода течет, и не видел берегов, то как бы он заметил движение судна?»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b="1" dirty="0"/>
              <a:t>Николай Кузанский</a:t>
            </a:r>
          </a:p>
          <a:p>
            <a:pPr marL="0" indent="0" algn="r">
              <a:buNone/>
            </a:pPr>
            <a:r>
              <a:rPr lang="ru-RU" sz="2400" dirty="0"/>
              <a:t>«Об ученом незнании»</a:t>
            </a:r>
          </a:p>
          <a:p>
            <a:pPr marL="0" indent="0" algn="ctr">
              <a:lnSpc>
                <a:spcPct val="110000"/>
              </a:lnSpc>
              <a:buNone/>
            </a:pPr>
            <a:endParaRPr lang="ru-RU" sz="3600" dirty="0">
              <a:solidFill>
                <a:prstClr val="black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989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7706" y="1147530"/>
            <a:ext cx="5909093" cy="4909760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«Почему природа позволяет нам по наблюдениям за одной ее частью догадываться о том, что происходит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повсюду</a:t>
            </a:r>
            <a:r>
              <a:rPr lang="ru-RU" sz="3600" dirty="0">
                <a:latin typeface="Bahnschrift Light Condensed" panose="020B0502040204020203" pitchFamily="34" charset="0"/>
              </a:rPr>
              <a:t>? Конечно, это не научный вопрос;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я не знаю</a:t>
            </a:r>
            <a:r>
              <a:rPr lang="ru-RU" sz="3600" dirty="0">
                <a:latin typeface="Bahnschrift Light Condensed" panose="020B0502040204020203" pitchFamily="34" charset="0"/>
              </a:rPr>
              <a:t>, как на него правильно ответить»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«Характер физических законов»</a:t>
            </a:r>
          </a:p>
          <a:p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9B9982-FFA0-4119-919A-0C8D34D83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8" y="1367638"/>
            <a:ext cx="2299658" cy="3252373"/>
          </a:xfrm>
          <a:prstGeom prst="roundRect">
            <a:avLst>
              <a:gd name="adj" fmla="val 1084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228E1-D885-4218-8BB1-EE0FAA1F85C8}"/>
              </a:ext>
            </a:extLst>
          </p:cNvPr>
          <p:cNvSpPr txBox="1"/>
          <p:nvPr/>
        </p:nvSpPr>
        <p:spPr>
          <a:xfrm>
            <a:off x="414068" y="5015485"/>
            <a:ext cx="2216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Ричард Фейнман</a:t>
            </a:r>
          </a:p>
          <a:p>
            <a:pPr algn="ctr"/>
            <a:r>
              <a:rPr lang="ru-RU" sz="2000" dirty="0"/>
              <a:t>(1918-1988)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D7D40-777A-4D65-BC65-AA5C2F1DC9B7}"/>
              </a:ext>
            </a:extLst>
          </p:cNvPr>
          <p:cNvSpPr txBox="1"/>
          <p:nvPr/>
        </p:nvSpPr>
        <p:spPr>
          <a:xfrm>
            <a:off x="331398" y="320040"/>
            <a:ext cx="8209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Однородность Вселенной</a:t>
            </a:r>
          </a:p>
        </p:txBody>
      </p:sp>
    </p:spTree>
    <p:extLst>
      <p:ext uri="{BB962C8B-B14F-4D97-AF65-F5344CB8AC3E}">
        <p14:creationId xmlns:p14="http://schemas.microsoft.com/office/powerpoint/2010/main" val="149426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98548" y="1041177"/>
            <a:ext cx="5375189" cy="5624543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000" dirty="0"/>
              <a:t>«Полагаю же, что всякий имеющий ум, признает первым для нас благом ученость… в том числе ученость внешнюю, которою многие из христиан, </a:t>
            </a:r>
            <a:r>
              <a:rPr lang="ru-RU" sz="3000" dirty="0">
                <a:solidFill>
                  <a:srgbClr val="FF0000"/>
                </a:solidFill>
              </a:rPr>
              <a:t>по худому разумению</a:t>
            </a:r>
            <a:r>
              <a:rPr lang="ru-RU" sz="3000" dirty="0"/>
              <a:t>, гнушаются, как </a:t>
            </a:r>
            <a:r>
              <a:rPr lang="ru-RU" sz="3000" dirty="0" err="1"/>
              <a:t>злохудожною</a:t>
            </a:r>
            <a:r>
              <a:rPr lang="ru-RU" sz="3000" dirty="0"/>
              <a:t>, опасною и удаляющую от Бога…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dirty="0"/>
              <a:t>Напротив, надобно признать </a:t>
            </a:r>
            <a:r>
              <a:rPr lang="ru-RU" sz="3000" dirty="0">
                <a:solidFill>
                  <a:srgbClr val="FF0000"/>
                </a:solidFill>
              </a:rPr>
              <a:t>глупыми и невеждами </a:t>
            </a:r>
            <a:r>
              <a:rPr lang="ru-RU" sz="3000" dirty="0"/>
              <a:t>тех, которые держась такого мнения, желали бы всех видеть подобными себе, чтобы в общем недостатке скрыть свой собственный недостаток и избежать обличения в невежестве»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300" dirty="0"/>
              <a:t>«Надгробное слово Василию»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51"/>
          <a:stretch/>
        </p:blipFill>
        <p:spPr>
          <a:xfrm>
            <a:off x="282384" y="1041177"/>
            <a:ext cx="2665914" cy="3803663"/>
          </a:xfrm>
          <a:prstGeom prst="roundRect">
            <a:avLst>
              <a:gd name="adj" fmla="val 8945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93417" y="5265889"/>
            <a:ext cx="2554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Св. Григорий Богослов</a:t>
            </a:r>
          </a:p>
          <a:p>
            <a:pPr algn="ctr"/>
            <a:r>
              <a:rPr lang="ru-RU" sz="2000" dirty="0"/>
              <a:t>(325-389)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384" y="300446"/>
            <a:ext cx="8391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Отцы Церкви</a:t>
            </a:r>
          </a:p>
        </p:txBody>
      </p:sp>
    </p:spTree>
    <p:extLst>
      <p:ext uri="{BB962C8B-B14F-4D97-AF65-F5344CB8AC3E}">
        <p14:creationId xmlns:p14="http://schemas.microsoft.com/office/powerpoint/2010/main" val="156499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404667"/>
            <a:ext cx="8229600" cy="592902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30000"/>
              </a:lnSpc>
              <a:spcBef>
                <a:spcPts val="18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«Естественное движение частей и всей Земли направлено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 центру Вселенной</a:t>
            </a:r>
            <a:r>
              <a:rPr lang="ru-RU" sz="3600" dirty="0">
                <a:latin typeface="Bahnschrift Light Condensed" panose="020B0502040204020203" pitchFamily="34" charset="0"/>
              </a:rPr>
              <a:t>, именно поэтому Земля находится на самом деле в центре. Но центр Земли и Вселенной — один и тот же»</a:t>
            </a:r>
          </a:p>
          <a:p>
            <a:pPr marL="0" indent="0" algn="r">
              <a:lnSpc>
                <a:spcPct val="130000"/>
              </a:lnSpc>
              <a:buNone/>
            </a:pPr>
            <a:r>
              <a:rPr lang="ru-RU" sz="2400" b="1" dirty="0"/>
              <a:t>Аристотель</a:t>
            </a:r>
            <a:br>
              <a:rPr lang="ru-RU" sz="2400" dirty="0"/>
            </a:br>
            <a:r>
              <a:rPr lang="ru-RU" sz="2400" dirty="0"/>
              <a:t>«О небе»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«Всякое тело остается по природе в свойственном ему месте»</a:t>
            </a:r>
          </a:p>
          <a:p>
            <a:pPr marL="0" indent="0" algn="r">
              <a:buNone/>
            </a:pPr>
            <a:r>
              <a:rPr lang="ru-RU" sz="2400" dirty="0"/>
              <a:t>«Физика»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2451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C64E206-CC08-4901-BC06-B9F72079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68" y="587229"/>
            <a:ext cx="7651283" cy="5589734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«Таким путем мы понимаем, что Бог, простейшее единство, существуя в единой Вселенной, как бы в порядке следствия через посредство Вселенной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пребывает во всех вещах</a:t>
            </a:r>
            <a:r>
              <a:rPr lang="ru-RU" sz="3600" dirty="0">
                <a:latin typeface="Bahnschrift Light Condensed" panose="020B0502040204020203" pitchFamily="34" charset="0"/>
              </a:rPr>
              <a:t>, а множество вещей через посредство единой Вселенной — в Боге».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/>
              <a:t>Николай Кузанский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/>
              <a:t>«Об ученом незнании»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5880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3061" y="377359"/>
            <a:ext cx="5876489" cy="5876794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«Распад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Космоса</a:t>
            </a:r>
            <a:r>
              <a:rPr lang="ru-RU" sz="36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, вот, на мой взгляд, в чем состоял наиболее революционный переворот, который совершил (или который претерпел) человеческий разум после изобретения Космоса древними греками»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>
                <a:solidFill>
                  <a:prstClr val="black"/>
                </a:solidFill>
              </a:rPr>
              <a:t>«Галилей и Платон»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BBE8B-D8A3-48A1-BBE4-8D9E53DA1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45" y="524008"/>
            <a:ext cx="2318213" cy="3343319"/>
          </a:xfrm>
          <a:prstGeom prst="roundRect">
            <a:avLst>
              <a:gd name="adj" fmla="val 11239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4712EA-2065-4C0F-9D32-F524EC161D0C}"/>
              </a:ext>
            </a:extLst>
          </p:cNvPr>
          <p:cNvSpPr txBox="1"/>
          <p:nvPr/>
        </p:nvSpPr>
        <p:spPr>
          <a:xfrm>
            <a:off x="348145" y="4085439"/>
            <a:ext cx="2318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</a:rPr>
              <a:t>Александр Койре</a:t>
            </a:r>
            <a:br>
              <a:rPr lang="ru-RU" sz="2000" i="1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>(1892-1964)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40622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32EA898-3601-4742-BBBA-789BF8D89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79510"/>
            <a:ext cx="7886700" cy="549745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2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«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Распад космоса</a:t>
            </a:r>
            <a:r>
              <a:rPr lang="ru-RU" sz="32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» — это крушение «идеи иерархически упорядоченного, наделенного конечной структурой мира, — мира, качественно дифференцированного с онтологической точки зрения; она была заменена идеей открытой, безграничной и даже бесконечной Вселенной, объединенной и управляемой одними и теми же законами; Вселенной, в которой все вещи принадлежат одному и тому же уровню бытия»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>
                <a:solidFill>
                  <a:prstClr val="black"/>
                </a:solidFill>
              </a:rPr>
              <a:t>А. Койре</a:t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</a:rPr>
              <a:t>«Галилей и Платон»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9874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6446" y="617018"/>
            <a:ext cx="3900486" cy="6010474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sz="2400" b="1" dirty="0"/>
              <a:t>Аристотелевская: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ru-RU" sz="2400" dirty="0"/>
              <a:t>1) качественна, исключает использование </a:t>
            </a:r>
            <a:r>
              <a:rPr lang="ru-RU" sz="2400" dirty="0">
                <a:solidFill>
                  <a:srgbClr val="FF0000"/>
                </a:solidFill>
              </a:rPr>
              <a:t>математики</a:t>
            </a:r>
            <a:r>
              <a:rPr lang="ru-RU" sz="2400" dirty="0"/>
              <a:t>; </a:t>
            </a:r>
          </a:p>
          <a:p>
            <a:pPr marL="0" indent="0">
              <a:lnSpc>
                <a:spcPct val="130000"/>
              </a:lnSpc>
              <a:spcBef>
                <a:spcPts val="2400"/>
              </a:spcBef>
              <a:buNone/>
              <a:defRPr/>
            </a:pPr>
            <a:r>
              <a:rPr lang="en-US" sz="2400" dirty="0"/>
              <a:t>2</a:t>
            </a:r>
            <a:r>
              <a:rPr lang="ru-RU" sz="2400" dirty="0"/>
              <a:t>) опирается на </a:t>
            </a:r>
            <a:r>
              <a:rPr lang="ru-RU" sz="2400" dirty="0">
                <a:solidFill>
                  <a:srgbClr val="FF0000"/>
                </a:solidFill>
              </a:rPr>
              <a:t>чувственный опыт</a:t>
            </a:r>
            <a:r>
              <a:rPr lang="ru-RU" sz="2400" dirty="0"/>
              <a:t>; </a:t>
            </a:r>
          </a:p>
          <a:p>
            <a:pPr marL="0" indent="0">
              <a:lnSpc>
                <a:spcPct val="130000"/>
              </a:lnSpc>
              <a:buNone/>
              <a:defRPr/>
            </a:pPr>
            <a:endParaRPr lang="ru-RU" sz="2400" dirty="0"/>
          </a:p>
          <a:p>
            <a:pPr marL="0" indent="0">
              <a:lnSpc>
                <a:spcPct val="120000"/>
              </a:lnSpc>
              <a:spcBef>
                <a:spcPts val="3000"/>
              </a:spcBef>
              <a:buNone/>
              <a:defRPr/>
            </a:pPr>
            <a:r>
              <a:rPr lang="en-US" sz="2400" dirty="0"/>
              <a:t>3</a:t>
            </a:r>
            <a:r>
              <a:rPr lang="ru-RU" sz="2400" dirty="0"/>
              <a:t>) утверждает, на основании опытных фактов, возможность движения только </a:t>
            </a:r>
            <a:r>
              <a:rPr lang="ru-RU" sz="2400" dirty="0">
                <a:solidFill>
                  <a:srgbClr val="FF0000"/>
                </a:solidFill>
              </a:rPr>
              <a:t>под воздействием другого тела</a:t>
            </a:r>
            <a:r>
              <a:rPr lang="ru-RU" sz="2400" dirty="0"/>
              <a:t>;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56932" y="571481"/>
            <a:ext cx="4000528" cy="6189643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>
              <a:defRPr/>
            </a:pPr>
            <a:r>
              <a:rPr lang="ru-RU" sz="2400" b="1" dirty="0" err="1">
                <a:cs typeface="Calibri" pitchFamily="34" charset="0"/>
              </a:rPr>
              <a:t>Галилеевская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: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2400" dirty="0">
                <a:latin typeface="Calibri" pitchFamily="34" charset="0"/>
                <a:cs typeface="Calibri" pitchFamily="34" charset="0"/>
              </a:rPr>
              <a:t>1) языком описания природы является </a:t>
            </a:r>
            <a:r>
              <a:rPr lang="ru-RU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математика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; 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2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) следует доверять не простому наблюдению, а тщательно продуманному </a:t>
            </a:r>
            <a:r>
              <a:rPr lang="ru-RU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эксперименту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endParaRPr lang="ru-RU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3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) движение </a:t>
            </a:r>
            <a:r>
              <a:rPr lang="ru-RU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по инерции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;</a:t>
            </a:r>
            <a:br>
              <a:rPr lang="ru-RU" sz="2400" dirty="0">
                <a:latin typeface="Calibri" pitchFamily="34" charset="0"/>
                <a:cs typeface="Calibri" pitchFamily="34" charset="0"/>
              </a:rPr>
            </a:br>
            <a:br>
              <a:rPr lang="ru-RU" sz="1900" dirty="0">
                <a:latin typeface="Calibri" pitchFamily="34" charset="0"/>
                <a:cs typeface="Calibri" pitchFamily="34" charset="0"/>
              </a:rPr>
            </a:br>
            <a:br>
              <a:rPr lang="ru-RU" sz="1900" dirty="0">
                <a:latin typeface="Calibri" pitchFamily="34" charset="0"/>
                <a:cs typeface="Calibri" pitchFamily="34" charset="0"/>
              </a:rPr>
            </a:br>
            <a:br>
              <a:rPr lang="ru-RU" sz="1900" dirty="0">
                <a:latin typeface="Calibri" pitchFamily="34" charset="0"/>
                <a:cs typeface="Calibri" pitchFamily="34" charset="0"/>
              </a:rPr>
            </a:br>
            <a:endParaRPr lang="ru-RU" sz="19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8E1C6A6-E02C-4ACC-A833-3A43C5B03E3A}"/>
              </a:ext>
            </a:extLst>
          </p:cNvPr>
          <p:cNvCxnSpPr/>
          <p:nvPr/>
        </p:nvCxnSpPr>
        <p:spPr>
          <a:xfrm>
            <a:off x="713066" y="2394261"/>
            <a:ext cx="7499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5A0CFDE-DFB1-458C-8ABD-F42AB4A87267}"/>
              </a:ext>
            </a:extLst>
          </p:cNvPr>
          <p:cNvCxnSpPr>
            <a:cxnSpLocks/>
          </p:cNvCxnSpPr>
          <p:nvPr/>
        </p:nvCxnSpPr>
        <p:spPr>
          <a:xfrm>
            <a:off x="771789" y="4262394"/>
            <a:ext cx="7441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66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D14CE184-7298-4770-92A7-B7F658CEB05C}"/>
              </a:ext>
            </a:extLst>
          </p:cNvPr>
          <p:cNvSpPr txBox="1">
            <a:spLocks/>
          </p:cNvSpPr>
          <p:nvPr/>
        </p:nvSpPr>
        <p:spPr>
          <a:xfrm>
            <a:off x="656446" y="571481"/>
            <a:ext cx="3900486" cy="577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b="1" dirty="0"/>
              <a:t>Аристотелевская: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dirty="0"/>
              <a:t>4</a:t>
            </a:r>
            <a:r>
              <a:rPr lang="ru-RU" dirty="0"/>
              <a:t>) утверждает </a:t>
            </a:r>
            <a:r>
              <a:rPr lang="ru-RU" dirty="0">
                <a:solidFill>
                  <a:srgbClr val="FF0000"/>
                </a:solidFill>
              </a:rPr>
              <a:t>конечность</a:t>
            </a:r>
            <a:r>
              <a:rPr lang="ru-RU" dirty="0"/>
              <a:t> космоса с находящейся в центре Землей; 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dirty="0"/>
              <a:t>5</a:t>
            </a:r>
            <a:r>
              <a:rPr lang="ru-RU" dirty="0"/>
              <a:t>) предполагает </a:t>
            </a:r>
            <a:r>
              <a:rPr lang="ru-RU" dirty="0">
                <a:solidFill>
                  <a:srgbClr val="FF0000"/>
                </a:solidFill>
              </a:rPr>
              <a:t>неоднородность</a:t>
            </a:r>
            <a:r>
              <a:rPr lang="ru-RU" dirty="0"/>
              <a:t> пространства, существование в нем естественных мест.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3C240-D980-422C-93EA-BE90FC80A13F}"/>
              </a:ext>
            </a:extLst>
          </p:cNvPr>
          <p:cNvSpPr txBox="1"/>
          <p:nvPr/>
        </p:nvSpPr>
        <p:spPr>
          <a:xfrm>
            <a:off x="4572000" y="620908"/>
            <a:ext cx="4000528" cy="4940199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>
              <a:defRPr/>
            </a:pPr>
            <a:r>
              <a:rPr lang="ru-RU" sz="2800" b="1" dirty="0" err="1">
                <a:latin typeface="Calibri" pitchFamily="34" charset="0"/>
                <a:cs typeface="Calibri" pitchFamily="34" charset="0"/>
              </a:rPr>
              <a:t>Галилеевская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: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4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) </a:t>
            </a:r>
            <a:r>
              <a:rPr lang="ru-RU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бесконечность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 пространства;</a:t>
            </a:r>
          </a:p>
          <a:p>
            <a:pPr>
              <a:spcBef>
                <a:spcPts val="1000"/>
              </a:spcBef>
              <a:defRPr/>
            </a:pPr>
            <a:endParaRPr lang="ru-RU" sz="28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400"/>
              </a:spcBef>
              <a:defRPr/>
            </a:pPr>
            <a:endParaRPr lang="ru-RU" sz="28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5) пространство </a:t>
            </a:r>
            <a:r>
              <a:rPr lang="ru-RU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однородно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, природа предметов во всей вселенной одинакова.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AB94EB3-BA68-46A3-BFE7-9F41AC31015C}"/>
              </a:ext>
            </a:extLst>
          </p:cNvPr>
          <p:cNvCxnSpPr>
            <a:cxnSpLocks/>
          </p:cNvCxnSpPr>
          <p:nvPr/>
        </p:nvCxnSpPr>
        <p:spPr>
          <a:xfrm>
            <a:off x="656446" y="3429000"/>
            <a:ext cx="7441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D6DE9C2-4CEC-42C7-9A77-A9D5CCB6DA74}"/>
              </a:ext>
            </a:extLst>
          </p:cNvPr>
          <p:cNvCxnSpPr>
            <a:cxnSpLocks/>
          </p:cNvCxnSpPr>
          <p:nvPr/>
        </p:nvCxnSpPr>
        <p:spPr>
          <a:xfrm>
            <a:off x="756198" y="6134595"/>
            <a:ext cx="7441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37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500062"/>
            <a:ext cx="8229600" cy="5857605"/>
          </a:xfrm>
        </p:spPr>
        <p:txBody>
          <a:bodyPr rtlCol="0">
            <a:normAutofit fontScale="92500" lnSpcReduction="20000"/>
          </a:bodyPr>
          <a:lstStyle/>
          <a:p>
            <a:pPr algn="ctr">
              <a:buNone/>
              <a:defRPr/>
            </a:pPr>
            <a:r>
              <a:rPr lang="ru-RU" sz="3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Законы природы</a:t>
            </a:r>
          </a:p>
          <a:p>
            <a:pPr marL="0" indent="0" algn="ctr">
              <a:lnSpc>
                <a:spcPct val="14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«Существование </a:t>
            </a:r>
            <a:r>
              <a:rPr lang="en-US" sz="3600" dirty="0">
                <a:latin typeface="Bahnschrift Light Condensed" panose="020B0502040204020203" pitchFamily="34" charset="0"/>
              </a:rPr>
              <a:t>“</a:t>
            </a:r>
            <a:r>
              <a:rPr lang="ru-RU" sz="3600" dirty="0">
                <a:latin typeface="Bahnschrift Light Condensed" panose="020B0502040204020203" pitchFamily="34" charset="0"/>
              </a:rPr>
              <a:t>законов природы</a:t>
            </a:r>
            <a:r>
              <a:rPr lang="en-US" sz="3600" dirty="0">
                <a:latin typeface="Bahnschrift Light Condensed" panose="020B0502040204020203" pitchFamily="34" charset="0"/>
              </a:rPr>
              <a:t>”</a:t>
            </a:r>
            <a:r>
              <a:rPr lang="ru-RU" sz="3600" dirty="0">
                <a:latin typeface="Bahnschrift Light Condensed" panose="020B0502040204020203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столь уж естественно и самоочевидно</a:t>
            </a:r>
            <a:r>
              <a:rPr lang="ru-RU" sz="3600" dirty="0">
                <a:latin typeface="Bahnschrift Light Condensed" panose="020B0502040204020203" pitchFamily="34" charset="0"/>
              </a:rPr>
              <a:t>, и способность человека тем не менее открывать законы природы ещё более удивительна» </a:t>
            </a:r>
          </a:p>
          <a:p>
            <a:pPr marL="0" indent="0" algn="ctr">
              <a:lnSpc>
                <a:spcPct val="14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«Существование законов природы и человеческого разума, способного раскрыть их, –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это чудо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  <a:defRPr/>
            </a:pPr>
            <a:r>
              <a:rPr lang="ru-RU" sz="2600" b="1" dirty="0"/>
              <a:t>Ю. </a:t>
            </a:r>
            <a:r>
              <a:rPr lang="ru-RU" sz="2600" b="1" dirty="0" err="1"/>
              <a:t>Вигнер</a:t>
            </a:r>
            <a:br>
              <a:rPr lang="ru-RU" sz="2600" dirty="0"/>
            </a:br>
            <a:r>
              <a:rPr lang="ru-RU" sz="2600" dirty="0">
                <a:solidFill>
                  <a:prstClr val="black"/>
                </a:solidFill>
              </a:rPr>
              <a:t>«Непостижимая эффективность математики </a:t>
            </a:r>
            <a:br>
              <a:rPr lang="ru-RU" sz="2600" dirty="0">
                <a:solidFill>
                  <a:prstClr val="black"/>
                </a:solidFill>
              </a:rPr>
            </a:br>
            <a:r>
              <a:rPr lang="ru-RU" sz="2600" dirty="0">
                <a:solidFill>
                  <a:prstClr val="black"/>
                </a:solidFill>
              </a:rPr>
              <a:t>в естественных науках»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sz="3400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8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74F0A67-4507-4E4E-B592-840DEB629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1732"/>
            <a:ext cx="7886700" cy="566523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30000"/>
              </a:lnSpc>
              <a:buNone/>
              <a:defRPr/>
            </a:pPr>
            <a:r>
              <a:rPr lang="ru-RU" sz="3600" dirty="0">
                <a:latin typeface="Bahnschrift Light Condensed" panose="020B0502040204020203" pitchFamily="34" charset="0"/>
              </a:rPr>
              <a:t>«И Писание и Природа исходят от Бога. Писание продиктовано Им, а Природа – верная исполнительница Его велений. …Природа же, никогда не нарушая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законов, установленных для нее Богом, </a:t>
            </a:r>
            <a:r>
              <a:rPr lang="ru-RU" sz="3600" dirty="0">
                <a:latin typeface="Bahnschrift Light Condensed" panose="020B0502040204020203" pitchFamily="34" charset="0"/>
              </a:rPr>
              <a:t>вовсе не заботится о том, доступны ли человеческому восприятию ее скрытые причины и способы действия» </a:t>
            </a:r>
          </a:p>
          <a:p>
            <a:pPr marL="0" indent="0" algn="r">
              <a:spcBef>
                <a:spcPts val="2400"/>
              </a:spcBef>
              <a:buNone/>
              <a:defRPr/>
            </a:pPr>
            <a:r>
              <a:rPr lang="ru-RU" sz="2600" b="1" dirty="0"/>
              <a:t>Г. Галилей  </a:t>
            </a:r>
          </a:p>
          <a:p>
            <a:pPr marL="0" indent="0" algn="r">
              <a:buNone/>
              <a:defRPr/>
            </a:pPr>
            <a:r>
              <a:rPr lang="ru-RU" sz="2600" dirty="0"/>
              <a:t>«Письмо </a:t>
            </a:r>
            <a:r>
              <a:rPr lang="ru-RU" sz="2600" dirty="0" err="1"/>
              <a:t>Бенедетто</a:t>
            </a:r>
            <a:r>
              <a:rPr lang="ru-RU" sz="2600" dirty="0"/>
              <a:t> Кастелли»</a:t>
            </a:r>
          </a:p>
          <a:p>
            <a:pPr>
              <a:defRPr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1707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C0CD10D-4E76-4E0D-9E63-E73BD9002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484" y="520117"/>
            <a:ext cx="5226866" cy="5817766"/>
          </a:xfr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«Из того, что Бог не подвержен изменениям и постоянно действует одинаковым образом, мы можем также вывести некоторые правила, которые я называю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законами природы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«Первоначала философии»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37DF43-61F4-468F-8E63-7875EAA9F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5" y="611526"/>
            <a:ext cx="2526671" cy="3096411"/>
          </a:xfrm>
          <a:prstGeom prst="roundRect">
            <a:avLst>
              <a:gd name="adj" fmla="val 11546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ABE87-8FCD-4824-8A85-10469E854BAF}"/>
              </a:ext>
            </a:extLst>
          </p:cNvPr>
          <p:cNvSpPr txBox="1"/>
          <p:nvPr/>
        </p:nvSpPr>
        <p:spPr>
          <a:xfrm>
            <a:off x="453006" y="4152554"/>
            <a:ext cx="2541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ru-RU" sz="2000" dirty="0"/>
              <a:t>Рене Декарт</a:t>
            </a:r>
            <a:br>
              <a:rPr lang="ru-RU" sz="2000" dirty="0"/>
            </a:br>
            <a:r>
              <a:rPr lang="ru-RU" sz="2000" dirty="0"/>
              <a:t>(1596-1850)</a:t>
            </a:r>
          </a:p>
        </p:txBody>
      </p:sp>
    </p:spTree>
    <p:extLst>
      <p:ext uri="{BB962C8B-B14F-4D97-AF65-F5344CB8AC3E}">
        <p14:creationId xmlns:p14="http://schemas.microsoft.com/office/powerpoint/2010/main" val="30631767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3309F3-5905-422F-9C14-384500BCA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28510"/>
            <a:ext cx="7886700" cy="582915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sz="5300" dirty="0">
                <a:latin typeface="Bahnschrift Light Condensed" panose="020B0502040204020203" pitchFamily="34" charset="0"/>
              </a:rPr>
              <a:t>«</a:t>
            </a:r>
            <a:r>
              <a:rPr lang="ru-RU" sz="53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Бог так чудесно установил эти законы</a:t>
            </a:r>
            <a:r>
              <a:rPr lang="ru-RU" sz="5300" dirty="0">
                <a:latin typeface="Bahnschrift Light Condensed" panose="020B0502040204020203" pitchFamily="34" charset="0"/>
              </a:rPr>
              <a:t>, что даже если предположить, что Он не создал ничего, кроме сказанного, и не внес в материю никакого порядка и никакой соразмерности, а, наоборот, оставил лишь самый запутанный и невообразимый хаос, какой только могут описать поэты, то и в таком случае этих законов было бы достаточно, чтобы частицы хаоса сами распутались и расположились в таком прекрасном порядке, что они образовали бы весьма совершенный мир»</a:t>
            </a:r>
          </a:p>
          <a:p>
            <a:pPr marL="0" indent="0" algn="r">
              <a:lnSpc>
                <a:spcPct val="140000"/>
              </a:lnSpc>
              <a:spcBef>
                <a:spcPts val="2400"/>
              </a:spcBef>
              <a:buNone/>
            </a:pPr>
            <a:r>
              <a:rPr lang="ru-RU" sz="3200" b="1" dirty="0"/>
              <a:t>Р. Декарт </a:t>
            </a:r>
            <a:br>
              <a:rPr lang="ru-RU" sz="3200" dirty="0"/>
            </a:br>
            <a:r>
              <a:rPr lang="ru-RU" sz="3200" dirty="0"/>
              <a:t>«Мир, или Трактат о свете»</a:t>
            </a:r>
          </a:p>
        </p:txBody>
      </p:sp>
    </p:spTree>
    <p:extLst>
      <p:ext uri="{BB962C8B-B14F-4D97-AF65-F5344CB8AC3E}">
        <p14:creationId xmlns:p14="http://schemas.microsoft.com/office/powerpoint/2010/main" val="319833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1783" y="428605"/>
            <a:ext cx="4995018" cy="5989287"/>
          </a:xfrm>
        </p:spPr>
        <p:txBody>
          <a:bodyPr>
            <a:normAutofit fontScale="92500"/>
          </a:bodyPr>
          <a:lstStyle/>
          <a:p>
            <a:pPr marL="0" indent="0" algn="r" eaLnBrk="1" hangingPunct="1">
              <a:lnSpc>
                <a:spcPct val="110000"/>
              </a:lnSpc>
              <a:buNone/>
              <a:defRPr/>
            </a:pPr>
            <a:r>
              <a:rPr lang="ru-RU" sz="3600" dirty="0"/>
              <a:t>«Ведь нередко бывает, что и не-христианин немало знает о земле, небе и остальных элементах видимого мира… притом знает так, что может защитить эти знания и очевиднейшими доводами, и жизненным опытом.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1E96AC-1D73-4FA3-8B8D-1614823EA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5" y="576330"/>
            <a:ext cx="2804517" cy="4194319"/>
          </a:xfrm>
          <a:prstGeom prst="roundRect">
            <a:avLst>
              <a:gd name="adj" fmla="val 9189"/>
            </a:avLst>
          </a:prstGeom>
        </p:spPr>
      </p:pic>
      <p:sp>
        <p:nvSpPr>
          <p:cNvPr id="2" name="TextBox 1"/>
          <p:cNvSpPr txBox="1"/>
          <p:nvPr/>
        </p:nvSpPr>
        <p:spPr>
          <a:xfrm>
            <a:off x="490945" y="4990744"/>
            <a:ext cx="2804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Блаженный Августин</a:t>
            </a:r>
            <a:br>
              <a:rPr lang="ru-RU" sz="2000" dirty="0"/>
            </a:br>
            <a:r>
              <a:rPr lang="ru-RU" sz="2000" dirty="0"/>
              <a:t>(354-430)</a:t>
            </a:r>
          </a:p>
        </p:txBody>
      </p:sp>
    </p:spTree>
    <p:extLst>
      <p:ext uri="{BB962C8B-B14F-4D97-AF65-F5344CB8AC3E}">
        <p14:creationId xmlns:p14="http://schemas.microsoft.com/office/powerpoint/2010/main" val="21550543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05509" y="642923"/>
            <a:ext cx="5581292" cy="5714745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«Родам и качествам вещей, которые должны из скрытого состояния стать видимыми, Он сообщил известные временные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законы</a:t>
            </a:r>
            <a:r>
              <a:rPr lang="ru-RU" sz="3600" dirty="0">
                <a:latin typeface="Bahnschrift Light Condensed" panose="020B0502040204020203" pitchFamily="34" charset="0"/>
              </a:rPr>
              <a:t>, однако же сделал это так, что воля Его остается выше этих законов»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dirty="0"/>
              <a:t>«О книге Бытия»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BABF1B-FC71-4660-B9C8-914700B66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6" y="939192"/>
            <a:ext cx="2289487" cy="3424061"/>
          </a:xfrm>
          <a:prstGeom prst="roundRect">
            <a:avLst>
              <a:gd name="adj" fmla="val 9189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E316B0-5A23-4B08-86F1-A70A749C08AD}"/>
              </a:ext>
            </a:extLst>
          </p:cNvPr>
          <p:cNvSpPr txBox="1"/>
          <p:nvPr/>
        </p:nvSpPr>
        <p:spPr>
          <a:xfrm>
            <a:off x="300676" y="4671738"/>
            <a:ext cx="2289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Блаж. Августин</a:t>
            </a:r>
            <a:br>
              <a:rPr lang="ru-RU" sz="2000" dirty="0"/>
            </a:br>
            <a:r>
              <a:rPr lang="ru-RU" sz="2000" dirty="0"/>
              <a:t>(354-430)</a:t>
            </a:r>
          </a:p>
        </p:txBody>
      </p:sp>
    </p:spTree>
    <p:extLst>
      <p:ext uri="{BB962C8B-B14F-4D97-AF65-F5344CB8AC3E}">
        <p14:creationId xmlns:p14="http://schemas.microsoft.com/office/powerpoint/2010/main" val="17311200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EC898A4-127A-43F2-B174-0C3752D86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016" y="526211"/>
            <a:ext cx="5375334" cy="6021238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lnSpc>
                <a:spcPct val="140000"/>
              </a:lnSpc>
              <a:buNone/>
            </a:pPr>
            <a:r>
              <a:rPr lang="ru-RU" sz="5800" dirty="0">
                <a:latin typeface="Bahnschrift Light Condensed" panose="020B0502040204020203" pitchFamily="34" charset="0"/>
              </a:rPr>
              <a:t>Существует «Божий </a:t>
            </a:r>
            <a:r>
              <a:rPr lang="ru-RU" sz="5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закон</a:t>
            </a:r>
            <a:r>
              <a:rPr lang="ru-RU" sz="5800" dirty="0">
                <a:latin typeface="Bahnschrift Light Condensed" panose="020B0502040204020203" pitchFamily="34" charset="0"/>
              </a:rPr>
              <a:t>, прекрасно установленный для всего творения и видимого, и сверхчувственного» </a:t>
            </a:r>
          </a:p>
          <a:p>
            <a:pPr marL="0" indent="0" algn="ctr">
              <a:lnSpc>
                <a:spcPct val="140000"/>
              </a:lnSpc>
              <a:buNone/>
            </a:pPr>
            <a:endParaRPr lang="ru-RU" dirty="0"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40000"/>
              </a:lnSpc>
              <a:buNone/>
            </a:pPr>
            <a:r>
              <a:rPr lang="ru-RU" sz="5800" dirty="0">
                <a:latin typeface="Bahnschrift Light Condensed" panose="020B0502040204020203" pitchFamily="34" charset="0"/>
              </a:rPr>
              <a:t>Этот «</a:t>
            </a:r>
            <a:r>
              <a:rPr lang="ru-RU" sz="5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закон</a:t>
            </a:r>
            <a:r>
              <a:rPr lang="ru-RU" sz="5800" dirty="0">
                <a:latin typeface="Bahnschrift Light Condensed" panose="020B0502040204020203" pitchFamily="34" charset="0"/>
              </a:rPr>
              <a:t>… дан однажды, действие же и ныне </a:t>
            </a:r>
            <a:r>
              <a:rPr lang="ru-RU" sz="5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постоянно</a:t>
            </a:r>
            <a:r>
              <a:rPr lang="ru-RU" sz="5800" dirty="0">
                <a:latin typeface="Bahnschrift Light Condensed" panose="020B0502040204020203" pitchFamily="34" charset="0"/>
              </a:rPr>
              <a:t> продолжается» </a:t>
            </a:r>
            <a:endParaRPr lang="ru-RU" sz="5800" b="1" dirty="0"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40000"/>
              </a:lnSpc>
              <a:spcBef>
                <a:spcPts val="2400"/>
              </a:spcBef>
              <a:buNone/>
            </a:pPr>
            <a:r>
              <a:rPr lang="ru-RU" sz="4400" dirty="0"/>
              <a:t>«Четвертое Слово о богословии»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7230C2-2466-463D-80D4-F1C619DC05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858" y="811252"/>
            <a:ext cx="2290499" cy="3053998"/>
          </a:xfrm>
          <a:prstGeom prst="roundRect">
            <a:avLst>
              <a:gd name="adj" fmla="val 10151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0FFD0C-43E0-4F6F-8808-817C0B92FEB0}"/>
              </a:ext>
            </a:extLst>
          </p:cNvPr>
          <p:cNvSpPr txBox="1"/>
          <p:nvPr/>
        </p:nvSpPr>
        <p:spPr>
          <a:xfrm>
            <a:off x="489858" y="4398979"/>
            <a:ext cx="2290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Св. Григорий Богослов</a:t>
            </a:r>
          </a:p>
          <a:p>
            <a:pPr algn="ctr"/>
            <a:r>
              <a:rPr lang="ru-RU" sz="2000" dirty="0"/>
              <a:t>(329-389)</a:t>
            </a:r>
          </a:p>
        </p:txBody>
      </p:sp>
    </p:spTree>
    <p:extLst>
      <p:ext uri="{BB962C8B-B14F-4D97-AF65-F5344CB8AC3E}">
        <p14:creationId xmlns:p14="http://schemas.microsoft.com/office/powerpoint/2010/main" val="4338288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344092D-F419-44F6-997D-0173F77F9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708" y="717718"/>
            <a:ext cx="4952641" cy="5596818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 этих творениях людьми,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имеющими ум</a:t>
            </a:r>
            <a:r>
              <a:rPr lang="ru-RU" sz="3600" dirty="0">
                <a:latin typeface="Bahnschrift Light Condensed" panose="020B0502040204020203" pitchFamily="34" charset="0"/>
              </a:rPr>
              <a:t>, созерцательно постигнутый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закон</a:t>
            </a:r>
            <a:r>
              <a:rPr lang="ru-RU" sz="3600" dirty="0">
                <a:latin typeface="Bahnschrift Light Condensed" panose="020B0502040204020203" pitchFamily="34" charset="0"/>
              </a:rPr>
              <a:t> служит восполнением к славословию Творца… и сотворенная природа, по вложенным в нее законам, стройно возносит песнопение Творцу» </a:t>
            </a:r>
          </a:p>
          <a:p>
            <a:pPr marL="0" indent="0" algn="r">
              <a:spcBef>
                <a:spcPts val="1800"/>
              </a:spcBef>
              <a:buNone/>
            </a:pPr>
            <a:r>
              <a:rPr lang="ru-RU" sz="2600" b="1" dirty="0"/>
              <a:t>«</a:t>
            </a:r>
            <a:r>
              <a:rPr lang="ru-RU" sz="2600" dirty="0"/>
              <a:t>Беседы на </a:t>
            </a:r>
            <a:r>
              <a:rPr lang="ru-RU" sz="2600" dirty="0" err="1"/>
              <a:t>Шестоднев</a:t>
            </a:r>
            <a:r>
              <a:rPr lang="ru-RU" sz="2600" dirty="0"/>
              <a:t>» 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B80A5-1019-4086-AFCC-7D2D1A21737B}"/>
              </a:ext>
            </a:extLst>
          </p:cNvPr>
          <p:cNvSpPr txBox="1"/>
          <p:nvPr/>
        </p:nvSpPr>
        <p:spPr>
          <a:xfrm>
            <a:off x="350378" y="4362994"/>
            <a:ext cx="2562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+mn-lt"/>
              </a:rPr>
              <a:t>Св. Василий Великий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(330-379)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C28E07-FC01-4549-8DF7-AC236E9FE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7" y="717718"/>
            <a:ext cx="2340717" cy="3317966"/>
          </a:xfrm>
          <a:prstGeom prst="roundRect">
            <a:avLst>
              <a:gd name="adj" fmla="val 10528"/>
            </a:avLst>
          </a:prstGeom>
        </p:spPr>
      </p:pic>
    </p:spTree>
    <p:extLst>
      <p:ext uri="{BB962C8B-B14F-4D97-AF65-F5344CB8AC3E}">
        <p14:creationId xmlns:p14="http://schemas.microsoft.com/office/powerpoint/2010/main" val="7875660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0113" y="571485"/>
            <a:ext cx="7996688" cy="576220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Закон сохранения импульса </a:t>
            </a:r>
            <a:r>
              <a:rPr lang="ru-RU" sz="3200" dirty="0">
                <a:latin typeface="Bahnschrift Light Condensed" panose="020B0502040204020203" pitchFamily="34" charset="0"/>
              </a:rPr>
              <a:t>вытекает «из одного того, что Бог неподвижен и что, действуя всегда одинаковым образом, Он производит одно и то же действие. Ибо если предположить, что с самого момента творения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Он вложил во всю материю определенное количество движения</a:t>
            </a:r>
            <a:r>
              <a:rPr lang="ru-RU" sz="3200" dirty="0">
                <a:latin typeface="Bahnschrift Light Condensed" panose="020B0502040204020203" pitchFamily="34" charset="0"/>
              </a:rPr>
              <a:t>, то следует признать, что Он всегда сохраняет его таким же»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Р. Декарт</a:t>
            </a:r>
            <a:br>
              <a:rPr lang="ru-RU" sz="2400" dirty="0"/>
            </a:br>
            <a:r>
              <a:rPr lang="ru-RU" sz="2400" dirty="0"/>
              <a:t>«Мир, или Трактат о свете»</a:t>
            </a:r>
          </a:p>
        </p:txBody>
      </p:sp>
    </p:spTree>
    <p:extLst>
      <p:ext uri="{BB962C8B-B14F-4D97-AF65-F5344CB8AC3E}">
        <p14:creationId xmlns:p14="http://schemas.microsoft.com/office/powerpoint/2010/main" val="5384339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DDD0D1D-ED41-8489-F7E4-569F39A94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294" y="741872"/>
            <a:ext cx="4740055" cy="5435091"/>
          </a:xfrm>
        </p:spPr>
        <p:txBody>
          <a:bodyPr/>
          <a:lstStyle/>
          <a:p>
            <a:pPr marL="0" indent="0" algn="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«Приложенная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сила</a:t>
            </a:r>
            <a:r>
              <a:rPr lang="ru-RU" sz="3200" dirty="0">
                <a:latin typeface="Bahnschrift Light Condensed" panose="020B0502040204020203" pitchFamily="34" charset="0"/>
              </a:rPr>
              <a:t> есть действие, производимое над телом, чтобы изменить его состояние покоя или равномерного прямолинейного движения».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272DE1-9C9C-AB7D-8F9C-55AB6D7E6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9" y="868755"/>
            <a:ext cx="2609850" cy="3581400"/>
          </a:xfrm>
          <a:prstGeom prst="roundRect">
            <a:avLst>
              <a:gd name="adj" fmla="val 11464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6D31AD-72ED-E072-763B-90745DCAB7C6}"/>
              </a:ext>
            </a:extLst>
          </p:cNvPr>
          <p:cNvSpPr txBox="1"/>
          <p:nvPr/>
        </p:nvSpPr>
        <p:spPr>
          <a:xfrm>
            <a:off x="795479" y="5120664"/>
            <a:ext cx="2609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/>
              <a:t>И. Ньютон</a:t>
            </a:r>
          </a:p>
          <a:p>
            <a:pPr algn="ctr"/>
            <a:r>
              <a:rPr lang="ru-RU" dirty="0"/>
              <a:t>(1642-1727)</a:t>
            </a:r>
          </a:p>
        </p:txBody>
      </p:sp>
    </p:spTree>
    <p:extLst>
      <p:ext uri="{BB962C8B-B14F-4D97-AF65-F5344CB8AC3E}">
        <p14:creationId xmlns:p14="http://schemas.microsoft.com/office/powerpoint/2010/main" val="19947485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5674" y="500042"/>
            <a:ext cx="5365908" cy="580927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ru-RU" sz="2900" dirty="0">
                <a:latin typeface="Bahnschrift Light Condensed" panose="020B0502040204020203" pitchFamily="34" charset="0"/>
              </a:rPr>
              <a:t>«Понятие </a:t>
            </a:r>
            <a:r>
              <a:rPr lang="ru-RU" sz="29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силы</a:t>
            </a:r>
            <a:r>
              <a:rPr lang="ru-RU" sz="2900" dirty="0">
                <a:latin typeface="Bahnschrift Light Condensed" panose="020B0502040204020203" pitchFamily="34" charset="0"/>
              </a:rPr>
              <a:t>, или способности (по-немецки Kraft, по-французски </a:t>
            </a:r>
            <a:r>
              <a:rPr lang="ru-RU" sz="2900" dirty="0" err="1">
                <a:latin typeface="Bahnschrift Light Condensed" panose="020B0502040204020203" pitchFamily="34" charset="0"/>
              </a:rPr>
              <a:t>force</a:t>
            </a:r>
            <a:r>
              <a:rPr lang="ru-RU" sz="2900" dirty="0">
                <a:latin typeface="Bahnschrift Light Condensed" panose="020B0502040204020203" pitchFamily="34" charset="0"/>
              </a:rPr>
              <a:t>), объяснению которого я предназначил особую науку – Динамику, проливает яркий свет на истинное понятие субстанции».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2900" dirty="0">
                <a:latin typeface="Bahnschrift Light Condensed" panose="020B0502040204020203" pitchFamily="34" charset="0"/>
                <a:ea typeface="Times New Roman"/>
              </a:rPr>
              <a:t>Декарт не отвечает на вопрос: каким образом причиной </a:t>
            </a:r>
            <a:r>
              <a:rPr lang="ru-RU" sz="2900" dirty="0">
                <a:solidFill>
                  <a:srgbClr val="FF0000"/>
                </a:solidFill>
                <a:latin typeface="Bahnschrift Light Condensed" panose="020B0502040204020203" pitchFamily="34" charset="0"/>
                <a:ea typeface="Times New Roman"/>
              </a:rPr>
              <a:t>движения</a:t>
            </a:r>
            <a:r>
              <a:rPr lang="ru-RU" sz="2900" i="1" dirty="0">
                <a:latin typeface="Bahnschrift Light Condensed" panose="020B0502040204020203" pitchFamily="34" charset="0"/>
                <a:ea typeface="Times New Roman"/>
              </a:rPr>
              <a:t> </a:t>
            </a:r>
            <a:r>
              <a:rPr lang="ru-RU" sz="2900" dirty="0">
                <a:latin typeface="Bahnschrift Light Condensed" panose="020B0502040204020203" pitchFamily="34" charset="0"/>
                <a:ea typeface="Times New Roman"/>
              </a:rPr>
              <a:t>и</a:t>
            </a:r>
            <a:r>
              <a:rPr lang="ru-RU" sz="2900" i="1" dirty="0">
                <a:latin typeface="Bahnschrift Light Condensed" panose="020B0502040204020203" pitchFamily="34" charset="0"/>
                <a:ea typeface="Times New Roman"/>
              </a:rPr>
              <a:t> </a:t>
            </a:r>
            <a:r>
              <a:rPr lang="ru-RU" sz="2900" dirty="0">
                <a:solidFill>
                  <a:srgbClr val="FF0000"/>
                </a:solidFill>
                <a:latin typeface="Bahnschrift Light Condensed" panose="020B0502040204020203" pitchFamily="34" charset="0"/>
                <a:ea typeface="Times New Roman"/>
              </a:rPr>
              <a:t>изменения</a:t>
            </a:r>
            <a:r>
              <a:rPr lang="ru-RU" sz="2900" dirty="0">
                <a:latin typeface="Bahnschrift Light Condensed" panose="020B0502040204020203" pitchFamily="34" charset="0"/>
                <a:ea typeface="Times New Roman"/>
              </a:rPr>
              <a:t> в мире могут являются </a:t>
            </a:r>
            <a:r>
              <a:rPr lang="ru-RU" sz="2900" dirty="0">
                <a:solidFill>
                  <a:srgbClr val="FF0000"/>
                </a:solidFill>
                <a:latin typeface="Bahnschrift Light Condensed" panose="020B0502040204020203" pitchFamily="34" charset="0"/>
                <a:ea typeface="Times New Roman"/>
              </a:rPr>
              <a:t>вечные</a:t>
            </a:r>
            <a:r>
              <a:rPr lang="ru-RU" sz="2900" dirty="0">
                <a:latin typeface="Bahnschrift Light Condensed" panose="020B0502040204020203" pitchFamily="34" charset="0"/>
                <a:ea typeface="Times New Roman"/>
              </a:rPr>
              <a:t> и </a:t>
            </a:r>
            <a:r>
              <a:rPr lang="ru-RU" sz="2900" dirty="0">
                <a:solidFill>
                  <a:srgbClr val="FF0000"/>
                </a:solidFill>
                <a:latin typeface="Bahnschrift Light Condensed" panose="020B0502040204020203" pitchFamily="34" charset="0"/>
                <a:ea typeface="Times New Roman"/>
              </a:rPr>
              <a:t>неподвижные</a:t>
            </a:r>
            <a:r>
              <a:rPr lang="ru-RU" sz="2900" dirty="0">
                <a:latin typeface="Bahnschrift Light Condensed" panose="020B0502040204020203" pitchFamily="34" charset="0"/>
                <a:ea typeface="Times New Roman"/>
              </a:rPr>
              <a:t> законы природы?</a:t>
            </a:r>
            <a:endParaRPr lang="en-US" sz="2900" dirty="0">
              <a:latin typeface="Bahnschrift Light Condensed" panose="020B0502040204020203" pitchFamily="34" charset="0"/>
              <a:ea typeface="Times New Roman"/>
            </a:endParaRPr>
          </a:p>
          <a:p>
            <a:pPr marL="0" indent="0"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900" dirty="0">
                <a:latin typeface="Bahnschrift Light Condensed" panose="020B0502040204020203" pitchFamily="34" charset="0"/>
              </a:rPr>
              <a:t>Сила «и есть сам присущий ей </a:t>
            </a:r>
            <a:r>
              <a:rPr lang="ru-RU" sz="29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закон</a:t>
            </a:r>
            <a:r>
              <a:rPr lang="ru-RU" sz="2900" dirty="0">
                <a:latin typeface="Bahnschrift Light Condensed" panose="020B0502040204020203" pitchFamily="34" charset="0"/>
              </a:rPr>
              <a:t>, запечатленный Божеским велением».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71F891-24EE-A54B-7BB5-3586EB979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803" y="742912"/>
            <a:ext cx="2562322" cy="3416429"/>
          </a:xfrm>
          <a:prstGeom prst="roundRect">
            <a:avLst>
              <a:gd name="adj" fmla="val 12767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C209E4-B9F5-C4B0-7B4E-2584C2594E51}"/>
              </a:ext>
            </a:extLst>
          </p:cNvPr>
          <p:cNvSpPr txBox="1"/>
          <p:nvPr/>
        </p:nvSpPr>
        <p:spPr>
          <a:xfrm>
            <a:off x="482803" y="4468809"/>
            <a:ext cx="2562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Лейбниц Готфрид Вильгельм </a:t>
            </a:r>
            <a:br>
              <a:rPr lang="ru-RU" dirty="0"/>
            </a:br>
            <a:r>
              <a:rPr lang="ru-RU" dirty="0"/>
              <a:t>(1646—1716)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500042"/>
            <a:ext cx="7416824" cy="562612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Закон сохранения энергии: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«Постоянно существует одна и та же сила,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энергия</a:t>
            </a:r>
            <a:r>
              <a:rPr lang="ru-RU" sz="3600" dirty="0">
                <a:latin typeface="Bahnschrift Light Condensed" panose="020B0502040204020203" pitchFamily="34" charset="0"/>
              </a:rPr>
              <a:t>, и она переходит лишь от одной части материи к другой, следуя законам природы и прекрасному предустановленному порядку».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5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8642" y="589662"/>
            <a:ext cx="5366708" cy="5785259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 наш материалистический век серьезными учеными могут быть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только глубоко религиозные люди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2400" dirty="0"/>
              <a:t>«Религия и наука» </a:t>
            </a:r>
          </a:p>
          <a:p>
            <a:pPr marL="0" indent="0" algn="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«Религия без науки слепа,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наука без религии хрома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2400" dirty="0"/>
              <a:t>«Наука и религия»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F5E8D8-0CF4-4367-8C47-24A128AAE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7" y="778520"/>
            <a:ext cx="2469089" cy="3293148"/>
          </a:xfrm>
          <a:prstGeom prst="roundRect">
            <a:avLst>
              <a:gd name="adj" fmla="val 9679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5979B3-DBD7-4719-9A5B-96BBC9BE667C}"/>
              </a:ext>
            </a:extLst>
          </p:cNvPr>
          <p:cNvSpPr txBox="1"/>
          <p:nvPr/>
        </p:nvSpPr>
        <p:spPr>
          <a:xfrm>
            <a:off x="382437" y="4382219"/>
            <a:ext cx="2469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А. Эйнштейн</a:t>
            </a:r>
            <a:br>
              <a:rPr lang="ru-RU" sz="2000" dirty="0"/>
            </a:br>
            <a:r>
              <a:rPr lang="ru-RU" sz="2000" dirty="0"/>
              <a:t>(1879-1955)</a:t>
            </a:r>
          </a:p>
        </p:txBody>
      </p:sp>
    </p:spTree>
    <p:extLst>
      <p:ext uri="{BB962C8B-B14F-4D97-AF65-F5344CB8AC3E}">
        <p14:creationId xmlns:p14="http://schemas.microsoft.com/office/powerpoint/2010/main" val="102004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B67D785-14D1-4529-9566-C3CC2C59E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7229"/>
            <a:ext cx="7886700" cy="5589734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«Там, где отсутствует это чувство (религиозное чувство, вера в рациональную природу реальности), наука вырождается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 бесплодную эмпирию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b="1" dirty="0"/>
              <a:t>А. Эйнштейн</a:t>
            </a:r>
          </a:p>
          <a:p>
            <a:pPr marL="0" indent="0" algn="r">
              <a:buNone/>
            </a:pPr>
            <a:r>
              <a:rPr lang="ru-RU" sz="2400" dirty="0"/>
              <a:t>«Письмо к М. </a:t>
            </a:r>
            <a:r>
              <a:rPr lang="ru-RU" sz="2400" dirty="0" err="1"/>
              <a:t>Соловину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от 1 января 1951 г.» </a:t>
            </a:r>
          </a:p>
        </p:txBody>
      </p:sp>
    </p:spTree>
    <p:extLst>
      <p:ext uri="{BB962C8B-B14F-4D97-AF65-F5344CB8AC3E}">
        <p14:creationId xmlns:p14="http://schemas.microsoft.com/office/powerpoint/2010/main" val="42588419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476676"/>
            <a:ext cx="8229600" cy="5831849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Изгнание целевых причин</a:t>
            </a:r>
            <a:endParaRPr lang="ru-R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«Физику надлежит говорить … больше же о [причине] </a:t>
            </a:r>
            <a:r>
              <a:rPr lang="en-US" sz="3200" dirty="0">
                <a:latin typeface="Bahnschrift Light Condensed" panose="020B0502040204020203" pitchFamily="34" charset="0"/>
              </a:rPr>
              <a:t>“</a:t>
            </a:r>
            <a:r>
              <a:rPr lang="ru-RU" sz="3200" dirty="0">
                <a:latin typeface="Bahnschrift Light Condensed" panose="020B0502040204020203" pitchFamily="34" charset="0"/>
              </a:rPr>
              <a:t>ради чего</a:t>
            </a:r>
            <a:r>
              <a:rPr lang="en-US" sz="3200" dirty="0">
                <a:latin typeface="Bahnschrift Light Condensed" panose="020B0502040204020203" pitchFamily="34" charset="0"/>
              </a:rPr>
              <a:t>”</a:t>
            </a:r>
            <a:r>
              <a:rPr lang="ru-RU" sz="3200" dirty="0">
                <a:latin typeface="Bahnschrift Light Condensed" panose="020B0502040204020203" pitchFamily="34" charset="0"/>
              </a:rPr>
              <a:t>, ибо она причина [определенной] материи, а не материя – причина цели». 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«Ведь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природа есть цель и </a:t>
            </a:r>
            <a:r>
              <a:rPr lang="en-US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“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ради чего</a:t>
            </a:r>
            <a:r>
              <a:rPr lang="en-US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”</a:t>
            </a:r>
            <a:r>
              <a:rPr lang="ru-RU" sz="3200" dirty="0">
                <a:latin typeface="Bahnschrift Light Condensed" panose="020B0502040204020203" pitchFamily="34" charset="0"/>
              </a:rPr>
              <a:t>: там, где при непрерывном движении имеется какое-то окончание движения, этот предел и есть ради чего</a:t>
            </a:r>
            <a:r>
              <a:rPr lang="en-US" sz="3200" dirty="0">
                <a:latin typeface="Bahnschrift Light Condensed" panose="020B0502040204020203" pitchFamily="34" charset="0"/>
              </a:rPr>
              <a:t>”</a:t>
            </a:r>
            <a:r>
              <a:rPr lang="ru-RU" sz="3200" dirty="0">
                <a:latin typeface="Bahnschrift Light Condensed" panose="020B0502040204020203" pitchFamily="34" charset="0"/>
              </a:rPr>
              <a:t>». </a:t>
            </a:r>
            <a:endParaRPr lang="en-US" sz="3200" dirty="0"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Аристотель</a:t>
            </a:r>
            <a:br>
              <a:rPr lang="ru-RU" sz="2400" dirty="0"/>
            </a:br>
            <a:r>
              <a:rPr lang="ru-RU" sz="2400" dirty="0"/>
              <a:t>«Физика»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74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10208</TotalTime>
  <Words>14349</Words>
  <Application>Microsoft Office PowerPoint</Application>
  <PresentationFormat>Экран (4:3)</PresentationFormat>
  <Paragraphs>819</Paragraphs>
  <Slides>262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262</vt:i4>
      </vt:variant>
    </vt:vector>
  </HeadingPairs>
  <TitlesOfParts>
    <vt:vector size="269" baseType="lpstr">
      <vt:lpstr>Arial</vt:lpstr>
      <vt:lpstr>Bahnschrift Light Condensed</vt:lpstr>
      <vt:lpstr>Calibri</vt:lpstr>
      <vt:lpstr>Calibri Light</vt:lpstr>
      <vt:lpstr>Open Sans</vt:lpstr>
      <vt:lpstr>Times New Roman</vt:lpstr>
      <vt:lpstr>Тема Office</vt:lpstr>
      <vt:lpstr>Возникновение современной науки</vt:lpstr>
      <vt:lpstr>Церковь и наука  в первом тысячелетии</vt:lpstr>
      <vt:lpstr>Рафаэль. Проповедь апостола Павла в Афинском Ареопаге</vt:lpstr>
      <vt:lpstr>Св. Иустин Философ  (ок. 100-165)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Гипатия (350-415)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Альберт Великий  (Альберт фон Больштедт)  (ок. 1200 - 1280)</vt:lpstr>
      <vt:lpstr>Презентация PowerPoint</vt:lpstr>
      <vt:lpstr>Роберт Гроссетест,  епископ Линкольнский  (1170-1253)</vt:lpstr>
      <vt:lpstr>Презентация PowerPoint</vt:lpstr>
      <vt:lpstr>Презентация PowerPoint</vt:lpstr>
      <vt:lpstr>Роджер Бэкон (1214-1292)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Рене Декарт (1596–1650)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Исаак Ньютон (1642-1727)</vt:lpstr>
      <vt:lpstr>Презентация PowerPoint</vt:lpstr>
      <vt:lpstr>Презентация PowerPoint</vt:lpstr>
      <vt:lpstr>Презентация PowerPoint</vt:lpstr>
      <vt:lpstr>Возможное влияние Реформации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Революция  в астрономии </vt:lpstr>
      <vt:lpstr>Николай Коперник (1473–1543)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1543 – «О вращениях небесных сфер»  (De Revolutionibus Orbium Coelestium).</vt:lpstr>
      <vt:lpstr>Презентация PowerPoint</vt:lpstr>
      <vt:lpstr>Система Аристотеля</vt:lpstr>
      <vt:lpstr>Презентация PowerPoint</vt:lpstr>
      <vt:lpstr>Презентация PowerPoint</vt:lpstr>
      <vt:lpstr>Видимое с Земли перемещение Марса относительно звёзд</vt:lpstr>
      <vt:lpstr>Видимое с Земли движение Юпитера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«Гонения» на ученых</vt:lpstr>
      <vt:lpstr>Джордано Бруно  (1548-1600)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Галилео Галилей  (1564-1642)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Ученые и христианство</vt:lpstr>
      <vt:lpstr>Презентация PowerPoint</vt:lpstr>
      <vt:lpstr>Николай Коперник (1473–1543) </vt:lpstr>
      <vt:lpstr>Презентация PowerPoint</vt:lpstr>
      <vt:lpstr>Презентация PowerPoint</vt:lpstr>
      <vt:lpstr>Рене Декарт (1596–1650)</vt:lpstr>
      <vt:lpstr>Презентация PowerPoint</vt:lpstr>
      <vt:lpstr>Исаак Ньютон (1642-1727)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Вернер Гейзенберг (1901-1976)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«Коль скоро имел место Большой взрыв, что было до него и что его вызвало (или кто вызвал)? Наука бессильна дать здесь ответ... И не подходит ли такое поразительное событие, как Боль­шой взрыв, под определение чуда?»  «Доказательство Бога.  Аргументы ученого»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Проблема определения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«Коль скоро имел место Большой взрыв, что было до него и что его вызвало (или кто вызвал)? Наука бессильна дать здесь ответ... И не подходит ли такое поразительное событие, как Боль­шой взрыв, под определение чуда?»  «Доказательство Бога.  Аргументы ученого»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</dc:creator>
  <cp:lastModifiedBy>Виктор</cp:lastModifiedBy>
  <cp:revision>393</cp:revision>
  <dcterms:created xsi:type="dcterms:W3CDTF">2020-04-03T14:30:02Z</dcterms:created>
  <dcterms:modified xsi:type="dcterms:W3CDTF">2023-05-19T19:49:20Z</dcterms:modified>
</cp:coreProperties>
</file>